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FDE00"/>
    <a:srgbClr val="66F12F"/>
    <a:srgbClr val="CCFF66"/>
    <a:srgbClr val="99FF33"/>
    <a:srgbClr val="B8FF71"/>
    <a:srgbClr val="40DC3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>
                <a:alpha val="67000"/>
              </a:srgbClr>
            </a:gs>
            <a:gs pos="50000">
              <a:srgbClr val="66F12F">
                <a:alpha val="62000"/>
              </a:srgbClr>
            </a:gs>
            <a:gs pos="100000">
              <a:srgbClr val="6FDE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534400" cy="3276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  <a:t>Понятие здоровья и здорового образа жизни,</a:t>
            </a:r>
            <a:b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  <a:t>их мотивация.</a:t>
            </a:r>
            <a:b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  <a:t>Факторы, влияющие на здоровье.</a:t>
            </a:r>
            <a:endParaRPr lang="ru-RU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5943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solidFill>
                  <a:schemeClr val="bg1"/>
                </a:solidFill>
              </a:rPr>
              <a:t>Осипова Мария 3 «В»</a:t>
            </a:r>
            <a:endParaRPr lang="ru-RU" i="1" u="sng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35082292_Beluye_cvetochki_v_ladony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7100" y="76200"/>
            <a:ext cx="20955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zdorovi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21920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228600"/>
            <a:ext cx="815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Здоровье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— это очень глубокое понятье, которое подразумевает под собой состояние полного физического, душевного и социального благополучия, а не только отсутствие болезней.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1219200"/>
            <a:ext cx="7239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Параметры, определяющие состояние здоровья человека: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антропометрические (рост, вес, объем грудной клетки, геометрическая форма органов и тканей);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физические (частота пульса, артериальное давление, температура тела);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-биохимические (содержание химических элементов в организме, эритроцитов, лейкоцитов, гормонов и пр.);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-биологические (состав кишечной флоры, наличие вирусных и    инфекционных болезней);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51054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состояния организма человека существует понятие «нормы». Это значит, значение параметров укладывается в определенный, выработанный медицинской наукой и практикой, диапазон. Отклонение значения от заданного диапазона может явиться признаком и доказательством ухудшения здоровья.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a00d83580225969e20120a50259ce970b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953000"/>
            <a:ext cx="1346518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57200" y="367099"/>
            <a:ext cx="7848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Здоровый образ жизни (ЗОЖ)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— образ жизни отдельного человека с целью профилактики болезней и укрепления здоровья.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составляющие здорового образа жизни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Рациональное питание.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Физическая активность.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гигиена организма.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Закаливание.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Отказ от вредных привычек.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Формирование ЗОЖ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образа жизни, способствующего укреплению здоровья человека, осуществляется на трёх уровнях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социальном: пропаганда СМИ, информационно-просветительская работа;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инфраструктурном: конкретные условия в основных сферах жизнедеятельности (наличие свободного времени, материальных средств), профилактические учреждения, экологический контроль;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личностном: система ценностных ориентаций человека, стандартиз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бытового уклада.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23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685800"/>
            <a:ext cx="2274910" cy="1509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zakalivanie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1447800"/>
            <a:ext cx="2057400" cy="1511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1357699"/>
            <a:ext cx="8458200" cy="400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мотив - осознанное побуждение к  действию. Совокупность мотивов - мотивация, в большой степени определяет  образ жизни. Следовательно, для сохранения здоровья очень важна мотивация здорового образа жизни.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Ценность здоровья большинством людей осознается тогда, когда оно под серьезной угрозой или в определенной степени утрачено. Только тогда (да и то не всегда в должной степени) и возникает мотивация - вылечить болезнь, избавиться от вредных привычек‚ стать здоровым.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Говоря о мотивации важно формировать, умение чувствовать состояние своего тела, качество его резервов, иначе здоровье будет всегда ощущаться как абстрактная величина, и забота о нём будет откладываться на случай болезни.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2200" y="685800"/>
            <a:ext cx="3856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Мотивация Здоровья </a:t>
            </a:r>
            <a:endParaRPr lang="ru-RU" sz="2400" b="1" u="sng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b73fa5cb7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0"/>
            <a:ext cx="16002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_123978649275658500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152400"/>
            <a:ext cx="14478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286000" y="2362200"/>
            <a:ext cx="1981200" cy="1752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Отчисление валового национального продукта на здравоохранение.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914401"/>
            <a:ext cx="518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Социальные факторы, влияющие на здоровье</a:t>
            </a:r>
            <a:endParaRPr lang="ru-RU" sz="2800" b="1" u="sng" dirty="0" smtClean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" y="2438400"/>
            <a:ext cx="1905000" cy="14773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Доступность первичной медико-санитарной помощи.</a:t>
            </a: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33800" y="4267200"/>
            <a:ext cx="17526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Уровень иммунизации населения.</a:t>
            </a: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4400" y="2362200"/>
            <a:ext cx="2133600" cy="14773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Степень обследования беременных квалифицированным персоналом.</a:t>
            </a: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57600" y="5562600"/>
            <a:ext cx="15240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Состояние питания детей.</a:t>
            </a: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4600" y="4343400"/>
            <a:ext cx="1442121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Уровень детской смертности.</a:t>
            </a: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15200" y="2362200"/>
            <a:ext cx="1219200" cy="175432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Средняя продолжительность предстоящей жизни.</a:t>
            </a: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4191000"/>
            <a:ext cx="17526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Гигиеническая грамотность населения.</a:t>
            </a:r>
            <a:endParaRPr lang="ru-RU" dirty="0" smtClean="0">
              <a:latin typeface="Arial" pitchFamily="34" charset="0"/>
            </a:endParaRPr>
          </a:p>
        </p:txBody>
      </p:sp>
      <p:pic>
        <p:nvPicPr>
          <p:cNvPr id="12" name="Рисунок 11" descr="pravonar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8425" y="228600"/>
            <a:ext cx="24003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imagem_201008121281619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81000"/>
            <a:ext cx="1981200" cy="1488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7400" y="304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Соотношение различных факторов, влияющих на </a:t>
            </a:r>
            <a:r>
              <a:rPr lang="ru-RU" sz="28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здоровье.</a:t>
            </a:r>
            <a:endParaRPr lang="ru-RU" sz="2800" b="1" u="sng" dirty="0" smtClean="0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3200400"/>
            <a:ext cx="4150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Условия и образ жизни, питание — 50 %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2743200"/>
            <a:ext cx="3806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Генетика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наследственность — 20 %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19600" y="2133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Внешняя среда, природные условия — 20 %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2133600"/>
            <a:ext cx="2706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Здравоохранение — 10 %</a:t>
            </a:r>
            <a:endParaRPr lang="ru-RU" dirty="0" smtClean="0">
              <a:latin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410200" y="25146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048000" y="20574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791200" y="14478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362200" y="1371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Рисунок 18" descr="26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429000"/>
            <a:ext cx="159677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healthcare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962400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3134943_l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3886200"/>
            <a:ext cx="30861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247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876800"/>
            <a:ext cx="1965827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5600" y="533400"/>
            <a:ext cx="310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bg1"/>
                </a:solidFill>
                <a:latin typeface="Calibri" pitchFamily="34" charset="0"/>
              </a:rPr>
              <a:t>Восточный подход</a:t>
            </a:r>
            <a:endParaRPr lang="ru-RU" sz="28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524000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Образ мыслей (70 %)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Образ жизни (20 %)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Образ питания (10 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%)</a:t>
            </a:r>
          </a:p>
          <a:p>
            <a:pPr algn="ctr"/>
            <a:endParaRPr lang="ru-RU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О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браз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жизни и образ питания взрослого человека предопределяются, во многом, образом его мыслей. </a:t>
            </a:r>
            <a:endParaRPr lang="ru-RU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Что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касается детей с ещё не сформировавшимся образом мысли, то при навязанных им взрослыми образе жизни и питания, они могут считаться родившимися здоровыми лишь на 30%! (образ жизни 20% + образ питания 10%), и это в лучшем случае. Исходя из сказанного, становится очевидным, что факторы, "составляющие здоровье", на самом деле не составляют здоровье, а всего лишь оказывают на него некоторое влияние.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Рисунок 4" descr="0_4c94c_f6e8d15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0"/>
            <a:ext cx="2362200" cy="2887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yoga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953000"/>
            <a:ext cx="2590800" cy="1715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312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Понятие здоровья и здорового образа жизни, их мотивация. Факторы, влияющие на здоровье.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здоровья и здорового образа жизни, их мотивация. Факторы, влияющие на здоровье.</dc:title>
  <cp:lastModifiedBy>Зайка</cp:lastModifiedBy>
  <cp:revision>10</cp:revision>
  <dcterms:modified xsi:type="dcterms:W3CDTF">2011-03-31T15:03:39Z</dcterms:modified>
</cp:coreProperties>
</file>