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5" r:id="rId10"/>
    <p:sldId id="264"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E6B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39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353E5A3-E4A3-4B1E-986B-511419F7C6AE}" type="datetimeFigureOut">
              <a:rPr lang="ru-RU" smtClean="0"/>
              <a:pPr/>
              <a:t>20.03.2012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828D72B-52FE-45FE-9993-A202F4DB896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353E5A3-E4A3-4B1E-986B-511419F7C6AE}" type="datetimeFigureOut">
              <a:rPr lang="ru-RU" smtClean="0"/>
              <a:pPr/>
              <a:t>20.03.2012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828D72B-52FE-45FE-9993-A202F4DB896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353E5A3-E4A3-4B1E-986B-511419F7C6AE}" type="datetimeFigureOut">
              <a:rPr lang="ru-RU" smtClean="0"/>
              <a:pPr/>
              <a:t>20.03.2012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828D72B-52FE-45FE-9993-A202F4DB896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353E5A3-E4A3-4B1E-986B-511419F7C6AE}" type="datetimeFigureOut">
              <a:rPr lang="ru-RU" smtClean="0"/>
              <a:pPr/>
              <a:t>20.03.2012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828D72B-52FE-45FE-9993-A202F4DB896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353E5A3-E4A3-4B1E-986B-511419F7C6AE}" type="datetimeFigureOut">
              <a:rPr lang="ru-RU" smtClean="0"/>
              <a:pPr/>
              <a:t>20.03.2012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828D72B-52FE-45FE-9993-A202F4DB896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353E5A3-E4A3-4B1E-986B-511419F7C6AE}" type="datetimeFigureOut">
              <a:rPr lang="ru-RU" smtClean="0"/>
              <a:pPr/>
              <a:t>20.03.2012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828D72B-52FE-45FE-9993-A202F4DB896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353E5A3-E4A3-4B1E-986B-511419F7C6AE}" type="datetimeFigureOut">
              <a:rPr lang="ru-RU" smtClean="0"/>
              <a:pPr/>
              <a:t>20.03.2012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828D72B-52FE-45FE-9993-A202F4DB896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353E5A3-E4A3-4B1E-986B-511419F7C6AE}" type="datetimeFigureOut">
              <a:rPr lang="ru-RU" smtClean="0"/>
              <a:pPr/>
              <a:t>20.03.2012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828D72B-52FE-45FE-9993-A202F4DB896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353E5A3-E4A3-4B1E-986B-511419F7C6AE}" type="datetimeFigureOut">
              <a:rPr lang="ru-RU" smtClean="0"/>
              <a:pPr/>
              <a:t>20.03.2012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828D72B-52FE-45FE-9993-A202F4DB896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353E5A3-E4A3-4B1E-986B-511419F7C6AE}" type="datetimeFigureOut">
              <a:rPr lang="ru-RU" smtClean="0"/>
              <a:pPr/>
              <a:t>20.03.2012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828D72B-52FE-45FE-9993-A202F4DB896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353E5A3-E4A3-4B1E-986B-511419F7C6AE}" type="datetimeFigureOut">
              <a:rPr lang="ru-RU" smtClean="0"/>
              <a:pPr/>
              <a:t>20.03.2012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828D72B-52FE-45FE-9993-A202F4DB896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53E5A3-E4A3-4B1E-986B-511419F7C6AE}" type="datetimeFigureOut">
              <a:rPr lang="ru-RU" smtClean="0"/>
              <a:pPr/>
              <a:t>20.03.2012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28D72B-52FE-45FE-9993-A202F4DB896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image" Target="../media/image19.jpeg"/><Relationship Id="rId1" Type="http://schemas.openxmlformats.org/officeDocument/2006/relationships/slideLayout" Target="../slideLayouts/slideLayout2.xml"/><Relationship Id="rId4" Type="http://schemas.openxmlformats.org/officeDocument/2006/relationships/image" Target="../media/image21.gif"/></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сад\swallows.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Подзаголовок 2"/>
          <p:cNvSpPr>
            <a:spLocks noGrp="1"/>
          </p:cNvSpPr>
          <p:nvPr>
            <p:ph type="subTitle" idx="1"/>
          </p:nvPr>
        </p:nvSpPr>
        <p:spPr>
          <a:xfrm>
            <a:off x="1371600" y="428604"/>
            <a:ext cx="6400800" cy="6000792"/>
          </a:xfrm>
        </p:spPr>
        <p:txBody>
          <a:bodyPr/>
          <a:lstStyle/>
          <a:p>
            <a:r>
              <a:rPr lang="ru-RU" dirty="0" smtClean="0">
                <a:solidFill>
                  <a:srgbClr val="FFFF00"/>
                </a:solidFill>
                <a:latin typeface="Times New Roman" pitchFamily="18" charset="0"/>
                <a:cs typeface="Times New Roman" pitchFamily="18" charset="0"/>
              </a:rPr>
              <a:t>МУНИЦИПАЛЬНОЕ ДОШКОЛЬНОЕ ОБЩЕОБРАЗОВАТЕЛЬНОЕ УЧРЕЖДЕНИЕ</a:t>
            </a:r>
          </a:p>
          <a:p>
            <a:r>
              <a:rPr lang="ru-RU" dirty="0" smtClean="0">
                <a:solidFill>
                  <a:srgbClr val="FFFF00"/>
                </a:solidFill>
                <a:latin typeface="Times New Roman" pitchFamily="18" charset="0"/>
                <a:cs typeface="Times New Roman" pitchFamily="18" charset="0"/>
              </a:rPr>
              <a:t>«ДЕТСКИЙ САД №9</a:t>
            </a:r>
          </a:p>
          <a:p>
            <a:r>
              <a:rPr lang="ru-RU" dirty="0" smtClean="0">
                <a:solidFill>
                  <a:srgbClr val="FFFF00"/>
                </a:solidFill>
                <a:latin typeface="Times New Roman" pitchFamily="18" charset="0"/>
                <a:cs typeface="Times New Roman" pitchFamily="18" charset="0"/>
              </a:rPr>
              <a:t>«ЛАСТОЧКА»</a:t>
            </a:r>
          </a:p>
          <a:p>
            <a:endParaRPr lang="ru-RU" dirty="0">
              <a:solidFill>
                <a:srgbClr val="FFFF00"/>
              </a:solidFill>
              <a:latin typeface="Times New Roman" pitchFamily="18" charset="0"/>
              <a:cs typeface="Times New Roman" pitchFamily="18" charset="0"/>
            </a:endParaRPr>
          </a:p>
          <a:p>
            <a:endParaRPr lang="ru-RU" dirty="0" smtClean="0">
              <a:solidFill>
                <a:srgbClr val="FFFF00"/>
              </a:solidFill>
              <a:latin typeface="Times New Roman" pitchFamily="18" charset="0"/>
              <a:cs typeface="Times New Roman" pitchFamily="18" charset="0"/>
            </a:endParaRPr>
          </a:p>
          <a:p>
            <a:r>
              <a:rPr lang="ru-RU" sz="2400" dirty="0" smtClean="0">
                <a:solidFill>
                  <a:srgbClr val="FFFF00"/>
                </a:solidFill>
                <a:latin typeface="Times New Roman" pitchFamily="18" charset="0"/>
                <a:cs typeface="Times New Roman" pitchFamily="18" charset="0"/>
              </a:rPr>
              <a:t>г. Ртищево</a:t>
            </a:r>
          </a:p>
          <a:p>
            <a:r>
              <a:rPr lang="ru-RU" sz="2400" dirty="0" smtClean="0">
                <a:solidFill>
                  <a:srgbClr val="FFFF00"/>
                </a:solidFill>
                <a:latin typeface="Times New Roman" pitchFamily="18" charset="0"/>
                <a:cs typeface="Times New Roman" pitchFamily="18" charset="0"/>
              </a:rPr>
              <a:t>Саратовская область</a:t>
            </a:r>
            <a:endParaRPr lang="ru-RU" sz="2400" dirty="0">
              <a:solidFill>
                <a:srgbClr val="FFFF00"/>
              </a:solidFill>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txBody>
          <a:bodyPr>
            <a:normAutofit fontScale="62500" lnSpcReduction="20000"/>
          </a:bodyPr>
          <a:lstStyle/>
          <a:p>
            <a:pPr>
              <a:buNone/>
            </a:pPr>
            <a:r>
              <a:rPr lang="ru-RU" dirty="0" smtClean="0"/>
              <a:t>Катя, Машенька и Гоша, </a:t>
            </a:r>
          </a:p>
          <a:p>
            <a:pPr>
              <a:buNone/>
            </a:pPr>
            <a:r>
              <a:rPr lang="ru-RU" dirty="0" smtClean="0"/>
              <a:t>Мойте руки хорошо, </a:t>
            </a:r>
          </a:p>
          <a:p>
            <a:pPr>
              <a:buNone/>
            </a:pPr>
            <a:r>
              <a:rPr lang="ru-RU" dirty="0" smtClean="0"/>
              <a:t>Не жалейте мыла! </a:t>
            </a:r>
          </a:p>
          <a:p>
            <a:pPr>
              <a:buNone/>
            </a:pPr>
            <a:r>
              <a:rPr lang="ru-RU" dirty="0" smtClean="0"/>
              <a:t>Я уж стол накрыла. </a:t>
            </a:r>
          </a:p>
          <a:p>
            <a:endParaRPr lang="ru-RU" dirty="0" smtClean="0"/>
          </a:p>
          <a:p>
            <a:pPr>
              <a:buNone/>
            </a:pPr>
            <a:r>
              <a:rPr lang="ru-RU" dirty="0" smtClean="0"/>
              <a:t>Всем поставила приборы, </a:t>
            </a:r>
          </a:p>
          <a:p>
            <a:pPr>
              <a:buNone/>
            </a:pPr>
            <a:r>
              <a:rPr lang="ru-RU" dirty="0" smtClean="0"/>
              <a:t>Всем салфетки раздала. </a:t>
            </a:r>
          </a:p>
          <a:p>
            <a:pPr>
              <a:buNone/>
            </a:pPr>
            <a:r>
              <a:rPr lang="ru-RU" dirty="0" smtClean="0"/>
              <a:t>Прекращайте разговоры - </a:t>
            </a:r>
          </a:p>
          <a:p>
            <a:pPr>
              <a:buNone/>
            </a:pPr>
            <a:r>
              <a:rPr lang="ru-RU" dirty="0" smtClean="0"/>
              <a:t>Я вам супу налила. </a:t>
            </a:r>
          </a:p>
          <a:p>
            <a:endParaRPr lang="ru-RU" dirty="0" smtClean="0"/>
          </a:p>
          <a:p>
            <a:pPr algn="r">
              <a:buNone/>
            </a:pPr>
            <a:r>
              <a:rPr lang="ru-RU" dirty="0" smtClean="0"/>
              <a:t>Ножик, вилку или ложку </a:t>
            </a:r>
          </a:p>
          <a:p>
            <a:pPr algn="r">
              <a:buNone/>
            </a:pPr>
            <a:r>
              <a:rPr lang="ru-RU" dirty="0" smtClean="0"/>
              <a:t>Не держите в кулаке. </a:t>
            </a:r>
          </a:p>
          <a:p>
            <a:pPr algn="r">
              <a:buNone/>
            </a:pPr>
            <a:r>
              <a:rPr lang="ru-RU" dirty="0" smtClean="0"/>
              <a:t>Не кормите тут же кошку: </a:t>
            </a:r>
          </a:p>
          <a:p>
            <a:pPr algn="r">
              <a:buNone/>
            </a:pPr>
            <a:r>
              <a:rPr lang="ru-RU" dirty="0" smtClean="0"/>
              <a:t>Плошка </a:t>
            </a:r>
            <a:r>
              <a:rPr lang="ru-RU" dirty="0" err="1" smtClean="0"/>
              <a:t>кошки-в</a:t>
            </a:r>
            <a:r>
              <a:rPr lang="ru-RU" dirty="0" smtClean="0"/>
              <a:t> уголке. </a:t>
            </a:r>
          </a:p>
          <a:p>
            <a:pPr algn="r"/>
            <a:endParaRPr lang="ru-RU" dirty="0" smtClean="0"/>
          </a:p>
          <a:p>
            <a:pPr algn="r">
              <a:buNone/>
            </a:pPr>
            <a:r>
              <a:rPr lang="ru-RU" dirty="0" smtClean="0"/>
              <a:t>Хлеб в солонку не макайте </a:t>
            </a:r>
          </a:p>
          <a:p>
            <a:pPr algn="r">
              <a:buNone/>
            </a:pPr>
            <a:r>
              <a:rPr lang="ru-RU" dirty="0" smtClean="0"/>
              <a:t>И друг дружку не толкайте. </a:t>
            </a:r>
          </a:p>
          <a:p>
            <a:pPr algn="r">
              <a:buNone/>
            </a:pPr>
            <a:r>
              <a:rPr lang="ru-RU" dirty="0" smtClean="0"/>
              <a:t>На второе будет рыба, </a:t>
            </a:r>
          </a:p>
          <a:p>
            <a:pPr algn="r">
              <a:buNone/>
            </a:pPr>
            <a:r>
              <a:rPr lang="ru-RU" dirty="0" smtClean="0"/>
              <a:t>А на сладкое-компот. </a:t>
            </a:r>
          </a:p>
          <a:p>
            <a:pPr algn="r"/>
            <a:endParaRPr lang="ru-RU" dirty="0" smtClean="0"/>
          </a:p>
          <a:p>
            <a:pPr algn="r">
              <a:buNone/>
            </a:pPr>
            <a:r>
              <a:rPr lang="ru-RU" dirty="0" smtClean="0"/>
              <a:t>Пообедали? Ну вот! </a:t>
            </a:r>
          </a:p>
          <a:p>
            <a:pPr algn="r">
              <a:buNone/>
            </a:pPr>
            <a:r>
              <a:rPr lang="ru-RU" dirty="0" smtClean="0"/>
              <a:t>Что должны сказать? - Спасибо!</a:t>
            </a:r>
            <a:endParaRPr lang="ru-RU" dirty="0"/>
          </a:p>
        </p:txBody>
      </p:sp>
      <p:pic>
        <p:nvPicPr>
          <p:cNvPr id="8194" name="Picture 2" descr="F:\DCIM\100KC713\100_1811.JPG"/>
          <p:cNvPicPr>
            <a:picLocks noChangeAspect="1" noChangeArrowheads="1"/>
          </p:cNvPicPr>
          <p:nvPr/>
        </p:nvPicPr>
        <p:blipFill>
          <a:blip r:embed="rId2" cstate="email"/>
          <a:srcRect/>
          <a:stretch>
            <a:fillRect/>
          </a:stretch>
        </p:blipFill>
        <p:spPr bwMode="auto">
          <a:xfrm>
            <a:off x="0" y="3071810"/>
            <a:ext cx="5048253" cy="3786190"/>
          </a:xfrm>
          <a:prstGeom prst="rect">
            <a:avLst/>
          </a:prstGeom>
          <a:noFill/>
        </p:spPr>
      </p:pic>
      <p:pic>
        <p:nvPicPr>
          <p:cNvPr id="8195" name="Picture 3" descr="F:\DCIM\100KC713\100_1808.JPG"/>
          <p:cNvPicPr>
            <a:picLocks noChangeAspect="1" noChangeArrowheads="1"/>
          </p:cNvPicPr>
          <p:nvPr/>
        </p:nvPicPr>
        <p:blipFill>
          <a:blip r:embed="rId3" cstate="email"/>
          <a:srcRect/>
          <a:stretch>
            <a:fillRect/>
          </a:stretch>
        </p:blipFill>
        <p:spPr bwMode="auto">
          <a:xfrm>
            <a:off x="3322320" y="0"/>
            <a:ext cx="4821580" cy="3071810"/>
          </a:xfrm>
          <a:prstGeom prst="rect">
            <a:avLst/>
          </a:prstGeom>
          <a:noFill/>
        </p:spPr>
      </p:pic>
    </p:spTree>
  </p:cSld>
  <p:clrMapOvr>
    <a:masterClrMapping/>
  </p:clrMapOvr>
  <p:transition>
    <p:diamon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a:solidFill>
            <a:schemeClr val="tx2">
              <a:lumMod val="60000"/>
              <a:lumOff val="40000"/>
            </a:schemeClr>
          </a:solidFill>
        </p:spPr>
        <p:txBody>
          <a:bodyPr>
            <a:normAutofit fontScale="85000" lnSpcReduction="20000"/>
          </a:bodyPr>
          <a:lstStyle/>
          <a:p>
            <a:pPr>
              <a:buNone/>
            </a:pPr>
            <a:r>
              <a:rPr lang="ru-RU" sz="1600" dirty="0" smtClean="0">
                <a:latin typeface="Times New Roman" pitchFamily="18" charset="0"/>
                <a:cs typeface="Times New Roman" pitchFamily="18" charset="0"/>
              </a:rPr>
              <a:t>-Повар, повар,</a:t>
            </a:r>
          </a:p>
          <a:p>
            <a:pPr>
              <a:buNone/>
            </a:pPr>
            <a:r>
              <a:rPr lang="ru-RU" sz="1600" dirty="0" smtClean="0">
                <a:latin typeface="Times New Roman" pitchFamily="18" charset="0"/>
                <a:cs typeface="Times New Roman" pitchFamily="18" charset="0"/>
              </a:rPr>
              <a:t>Где обед?</a:t>
            </a:r>
          </a:p>
          <a:p>
            <a:pPr>
              <a:buNone/>
            </a:pPr>
            <a:r>
              <a:rPr lang="ru-RU" sz="1600" dirty="0" smtClean="0">
                <a:latin typeface="Times New Roman" pitchFamily="18" charset="0"/>
                <a:cs typeface="Times New Roman" pitchFamily="18" charset="0"/>
              </a:rPr>
              <a:t>— у меня обеда нет!</a:t>
            </a:r>
          </a:p>
          <a:p>
            <a:pPr>
              <a:buNone/>
            </a:pPr>
            <a:r>
              <a:rPr lang="ru-RU" sz="1600" dirty="0" smtClean="0">
                <a:latin typeface="Times New Roman" pitchFamily="18" charset="0"/>
                <a:cs typeface="Times New Roman" pitchFamily="18" charset="0"/>
              </a:rPr>
              <a:t>Был обед, да от него</a:t>
            </a:r>
          </a:p>
          <a:p>
            <a:pPr>
              <a:buNone/>
            </a:pPr>
            <a:r>
              <a:rPr lang="ru-RU" sz="1600" dirty="0" smtClean="0">
                <a:latin typeface="Times New Roman" pitchFamily="18" charset="0"/>
                <a:cs typeface="Times New Roman" pitchFamily="18" charset="0"/>
              </a:rPr>
              <a:t>Не осталось ничего!</a:t>
            </a:r>
          </a:p>
          <a:p>
            <a:pPr>
              <a:buNone/>
            </a:pPr>
            <a:r>
              <a:rPr lang="ru-RU" sz="1600" dirty="0" smtClean="0">
                <a:latin typeface="Times New Roman" pitchFamily="18" charset="0"/>
                <a:cs typeface="Times New Roman" pitchFamily="18" charset="0"/>
              </a:rPr>
              <a:t>Помню, было на обед</a:t>
            </a:r>
          </a:p>
          <a:p>
            <a:pPr>
              <a:buNone/>
            </a:pPr>
            <a:r>
              <a:rPr lang="ru-RU" sz="1600" dirty="0" smtClean="0">
                <a:latin typeface="Times New Roman" pitchFamily="18" charset="0"/>
                <a:cs typeface="Times New Roman" pitchFamily="18" charset="0"/>
              </a:rPr>
              <a:t>сто одиннадцать котлет,</a:t>
            </a:r>
          </a:p>
          <a:p>
            <a:pPr>
              <a:buNone/>
            </a:pPr>
            <a:r>
              <a:rPr lang="ru-RU" sz="1600" dirty="0" smtClean="0">
                <a:latin typeface="Times New Roman" pitchFamily="18" charset="0"/>
                <a:cs typeface="Times New Roman" pitchFamily="18" charset="0"/>
              </a:rPr>
              <a:t>Сто одиннадцать пирожных-</a:t>
            </a:r>
          </a:p>
          <a:p>
            <a:pPr>
              <a:buNone/>
            </a:pPr>
            <a:r>
              <a:rPr lang="ru-RU" sz="1600" dirty="0" smtClean="0">
                <a:latin typeface="Times New Roman" pitchFamily="18" charset="0"/>
                <a:cs typeface="Times New Roman" pitchFamily="18" charset="0"/>
              </a:rPr>
              <a:t>Заварных и всевозможных.</a:t>
            </a:r>
          </a:p>
          <a:p>
            <a:pPr>
              <a:buNone/>
            </a:pPr>
            <a:r>
              <a:rPr lang="ru-RU" sz="1600" dirty="0" smtClean="0">
                <a:latin typeface="Times New Roman" pitchFamily="18" charset="0"/>
                <a:cs typeface="Times New Roman" pitchFamily="18" charset="0"/>
              </a:rPr>
              <a:t>И компота три ведра</a:t>
            </a:r>
          </a:p>
          <a:p>
            <a:pPr>
              <a:buNone/>
            </a:pPr>
            <a:r>
              <a:rPr lang="ru-RU" sz="1600" dirty="0" smtClean="0">
                <a:latin typeface="Times New Roman" pitchFamily="18" charset="0"/>
                <a:cs typeface="Times New Roman" pitchFamily="18" charset="0"/>
              </a:rPr>
              <a:t>Было сварено с утра.</a:t>
            </a:r>
          </a:p>
          <a:p>
            <a:pPr algn="r">
              <a:buNone/>
            </a:pPr>
            <a:r>
              <a:rPr lang="ru-RU" sz="1600" dirty="0" smtClean="0">
                <a:latin typeface="Times New Roman" pitchFamily="18" charset="0"/>
                <a:cs typeface="Times New Roman" pitchFamily="18" charset="0"/>
              </a:rPr>
              <a:t>В том котле</a:t>
            </a:r>
          </a:p>
          <a:p>
            <a:pPr algn="r">
              <a:buNone/>
            </a:pPr>
            <a:r>
              <a:rPr lang="ru-RU" sz="1600" dirty="0" smtClean="0">
                <a:latin typeface="Times New Roman" pitchFamily="18" charset="0"/>
                <a:cs typeface="Times New Roman" pitchFamily="18" charset="0"/>
              </a:rPr>
              <a:t>была картошка,</a:t>
            </a:r>
          </a:p>
          <a:p>
            <a:pPr algn="r">
              <a:buNone/>
            </a:pPr>
            <a:r>
              <a:rPr lang="ru-RU" sz="1600" dirty="0" smtClean="0">
                <a:latin typeface="Times New Roman" pitchFamily="18" charset="0"/>
                <a:cs typeface="Times New Roman" pitchFamily="18" charset="0"/>
              </a:rPr>
              <a:t>А в другом-</a:t>
            </a:r>
          </a:p>
          <a:p>
            <a:pPr algn="r">
              <a:buNone/>
            </a:pPr>
            <a:r>
              <a:rPr lang="ru-RU" sz="1600" dirty="0" smtClean="0">
                <a:latin typeface="Times New Roman" pitchFamily="18" charset="0"/>
                <a:cs typeface="Times New Roman" pitchFamily="18" charset="0"/>
              </a:rPr>
              <a:t>Была окрошка,</a:t>
            </a:r>
          </a:p>
          <a:p>
            <a:pPr algn="r">
              <a:buNone/>
            </a:pPr>
            <a:r>
              <a:rPr lang="ru-RU" sz="1600" dirty="0" smtClean="0">
                <a:latin typeface="Times New Roman" pitchFamily="18" charset="0"/>
                <a:cs typeface="Times New Roman" pitchFamily="18" charset="0"/>
              </a:rPr>
              <a:t>А в кастрюле был творог.</a:t>
            </a:r>
          </a:p>
          <a:p>
            <a:pPr algn="r">
              <a:buNone/>
            </a:pPr>
            <a:r>
              <a:rPr lang="ru-RU" sz="1600" dirty="0" smtClean="0">
                <a:latin typeface="Times New Roman" pitchFamily="18" charset="0"/>
                <a:cs typeface="Times New Roman" pitchFamily="18" charset="0"/>
              </a:rPr>
              <a:t>Я попробовал немножко,</a:t>
            </a:r>
          </a:p>
          <a:p>
            <a:pPr algn="r">
              <a:buNone/>
            </a:pPr>
            <a:r>
              <a:rPr lang="ru-RU" sz="1600" dirty="0" smtClean="0">
                <a:latin typeface="Times New Roman" pitchFamily="18" charset="0"/>
                <a:cs typeface="Times New Roman" pitchFamily="18" charset="0"/>
              </a:rPr>
              <a:t>А потом-</a:t>
            </a:r>
          </a:p>
          <a:p>
            <a:pPr algn="r">
              <a:buNone/>
            </a:pPr>
            <a:r>
              <a:rPr lang="ru-RU" sz="1600" dirty="0" smtClean="0">
                <a:latin typeface="Times New Roman" pitchFamily="18" charset="0"/>
                <a:cs typeface="Times New Roman" pitchFamily="18" charset="0"/>
              </a:rPr>
              <a:t>Ещё немножко,</a:t>
            </a:r>
          </a:p>
          <a:p>
            <a:pPr algn="r">
              <a:buNone/>
            </a:pPr>
            <a:r>
              <a:rPr lang="ru-RU" sz="1600" dirty="0" smtClean="0">
                <a:latin typeface="Times New Roman" pitchFamily="18" charset="0"/>
                <a:cs typeface="Times New Roman" pitchFamily="18" charset="0"/>
              </a:rPr>
              <a:t>А потом-</a:t>
            </a:r>
          </a:p>
          <a:p>
            <a:pPr algn="r">
              <a:buNone/>
            </a:pPr>
            <a:r>
              <a:rPr lang="ru-RU" sz="1600" dirty="0" smtClean="0">
                <a:latin typeface="Times New Roman" pitchFamily="18" charset="0"/>
                <a:cs typeface="Times New Roman" pitchFamily="18" charset="0"/>
              </a:rPr>
              <a:t>Ещё чуток,</a:t>
            </a:r>
          </a:p>
          <a:p>
            <a:pPr algn="r">
              <a:buNone/>
            </a:pPr>
            <a:r>
              <a:rPr lang="ru-RU" sz="1600" dirty="0" smtClean="0">
                <a:latin typeface="Times New Roman" pitchFamily="18" charset="0"/>
                <a:cs typeface="Times New Roman" pitchFamily="18" charset="0"/>
              </a:rPr>
              <a:t>А потом-</a:t>
            </a:r>
          </a:p>
          <a:p>
            <a:pPr algn="r">
              <a:buNone/>
            </a:pPr>
            <a:r>
              <a:rPr lang="ru-RU" sz="1600" dirty="0" smtClean="0">
                <a:latin typeface="Times New Roman" pitchFamily="18" charset="0"/>
                <a:cs typeface="Times New Roman" pitchFamily="18" charset="0"/>
              </a:rPr>
              <a:t>Ещё </a:t>
            </a:r>
            <a:r>
              <a:rPr lang="ru-RU" sz="1600" dirty="0" err="1" smtClean="0">
                <a:latin typeface="Times New Roman" pitchFamily="18" charset="0"/>
                <a:cs typeface="Times New Roman" pitchFamily="18" charset="0"/>
              </a:rPr>
              <a:t>чуточек</a:t>
            </a:r>
            <a:r>
              <a:rPr lang="ru-RU" sz="1600" dirty="0" smtClean="0">
                <a:latin typeface="Times New Roman" pitchFamily="18" charset="0"/>
                <a:cs typeface="Times New Roman" pitchFamily="18" charset="0"/>
              </a:rPr>
              <a:t>,</a:t>
            </a:r>
          </a:p>
          <a:p>
            <a:pPr algn="r">
              <a:buNone/>
            </a:pPr>
            <a:r>
              <a:rPr lang="ru-RU" sz="1600" dirty="0" smtClean="0">
                <a:latin typeface="Times New Roman" pitchFamily="18" charset="0"/>
                <a:cs typeface="Times New Roman" pitchFamily="18" charset="0"/>
              </a:rPr>
              <a:t>А потом-</a:t>
            </a:r>
          </a:p>
          <a:p>
            <a:pPr algn="r">
              <a:buNone/>
            </a:pPr>
            <a:r>
              <a:rPr lang="ru-RU" sz="1600" dirty="0" smtClean="0">
                <a:latin typeface="Times New Roman" pitchFamily="18" charset="0"/>
                <a:cs typeface="Times New Roman" pitchFamily="18" charset="0"/>
              </a:rPr>
              <a:t>Ещё кусочек,</a:t>
            </a:r>
          </a:p>
          <a:p>
            <a:pPr algn="r">
              <a:buNone/>
            </a:pPr>
            <a:r>
              <a:rPr lang="ru-RU" sz="1600" dirty="0" smtClean="0">
                <a:latin typeface="Times New Roman" pitchFamily="18" charset="0"/>
                <a:cs typeface="Times New Roman" pitchFamily="18" charset="0"/>
              </a:rPr>
              <a:t>А потом-</a:t>
            </a:r>
          </a:p>
          <a:p>
            <a:pPr algn="r">
              <a:buNone/>
            </a:pPr>
            <a:r>
              <a:rPr lang="ru-RU" sz="1600" dirty="0" smtClean="0">
                <a:latin typeface="Times New Roman" pitchFamily="18" charset="0"/>
                <a:cs typeface="Times New Roman" pitchFamily="18" charset="0"/>
              </a:rPr>
              <a:t>Ещё отведал,</a:t>
            </a:r>
          </a:p>
          <a:p>
            <a:pPr algn="r">
              <a:buNone/>
            </a:pPr>
            <a:r>
              <a:rPr lang="ru-RU" sz="1600" dirty="0" smtClean="0">
                <a:latin typeface="Times New Roman" pitchFamily="18" charset="0"/>
                <a:cs typeface="Times New Roman" pitchFamily="18" charset="0"/>
              </a:rPr>
              <a:t>После сел да пообедал,</a:t>
            </a:r>
          </a:p>
          <a:p>
            <a:pPr algn="r">
              <a:buNone/>
            </a:pPr>
            <a:r>
              <a:rPr lang="ru-RU" sz="1600" dirty="0" smtClean="0">
                <a:latin typeface="Times New Roman" pitchFamily="18" charset="0"/>
                <a:cs typeface="Times New Roman" pitchFamily="18" charset="0"/>
              </a:rPr>
              <a:t>Поглядел — обеда нет!</a:t>
            </a:r>
          </a:p>
          <a:p>
            <a:pPr algn="r">
              <a:buNone/>
            </a:pPr>
            <a:r>
              <a:rPr lang="ru-RU" sz="1600" dirty="0" smtClean="0">
                <a:latin typeface="Times New Roman" pitchFamily="18" charset="0"/>
                <a:cs typeface="Times New Roman" pitchFamily="18" charset="0"/>
              </a:rPr>
              <a:t>Сам не знаю, где обед!</a:t>
            </a:r>
            <a:endParaRPr lang="ru-RU" sz="1600" dirty="0">
              <a:latin typeface="Times New Roman" pitchFamily="18" charset="0"/>
              <a:cs typeface="Times New Roman" pitchFamily="18" charset="0"/>
            </a:endParaRPr>
          </a:p>
        </p:txBody>
      </p:sp>
      <p:pic>
        <p:nvPicPr>
          <p:cNvPr id="10242" name="Picture 2" descr="F:\DCIM\100KC713\100_1811.JPG"/>
          <p:cNvPicPr>
            <a:picLocks noChangeAspect="1" noChangeArrowheads="1"/>
          </p:cNvPicPr>
          <p:nvPr/>
        </p:nvPicPr>
        <p:blipFill>
          <a:blip r:embed="rId2" cstate="email"/>
          <a:srcRect/>
          <a:stretch>
            <a:fillRect/>
          </a:stretch>
        </p:blipFill>
        <p:spPr bwMode="auto">
          <a:xfrm>
            <a:off x="0" y="2491740"/>
            <a:ext cx="6500826" cy="4366260"/>
          </a:xfrm>
          <a:prstGeom prst="rect">
            <a:avLst/>
          </a:prstGeom>
          <a:noFill/>
        </p:spPr>
      </p:pic>
      <p:pic>
        <p:nvPicPr>
          <p:cNvPr id="10244" name="Picture 4" descr="C:\Users\User\Desktop\сад\j0413262.gif"/>
          <p:cNvPicPr>
            <a:picLocks noChangeAspect="1" noChangeArrowheads="1"/>
          </p:cNvPicPr>
          <p:nvPr/>
        </p:nvPicPr>
        <p:blipFill>
          <a:blip r:embed="rId3"/>
          <a:srcRect/>
          <a:stretch>
            <a:fillRect/>
          </a:stretch>
        </p:blipFill>
        <p:spPr bwMode="auto">
          <a:xfrm>
            <a:off x="6040936" y="1"/>
            <a:ext cx="2245839" cy="2285992"/>
          </a:xfrm>
          <a:prstGeom prst="rect">
            <a:avLst/>
          </a:prstGeom>
          <a:noFill/>
        </p:spPr>
      </p:pic>
      <p:pic>
        <p:nvPicPr>
          <p:cNvPr id="10245" name="Picture 5" descr="C:\Users\User\Desktop\сад\povar1.gif"/>
          <p:cNvPicPr>
            <a:picLocks noChangeAspect="1" noChangeArrowheads="1"/>
          </p:cNvPicPr>
          <p:nvPr/>
        </p:nvPicPr>
        <p:blipFill>
          <a:blip r:embed="rId4"/>
          <a:srcRect/>
          <a:stretch>
            <a:fillRect/>
          </a:stretch>
        </p:blipFill>
        <p:spPr bwMode="auto">
          <a:xfrm>
            <a:off x="2500298" y="0"/>
            <a:ext cx="3390900" cy="2987675"/>
          </a:xfrm>
          <a:prstGeom prst="rect">
            <a:avLst/>
          </a:prstGeom>
          <a:noFill/>
        </p:spPr>
      </p:pic>
    </p:spTree>
  </p:cSld>
  <p:clrMapOvr>
    <a:masterClrMapping/>
  </p:clrMapOvr>
  <p:transition>
    <p:wheel spokes="3"/>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pic>
        <p:nvPicPr>
          <p:cNvPr id="2050" name="Picture 2" descr="C:\Users\User\Desktop\сад\1271153746_sshot-4.jpg"/>
          <p:cNvPicPr>
            <a:picLocks noChangeAspect="1" noChangeArrowheads="1"/>
          </p:cNvPicPr>
          <p:nvPr/>
        </p:nvPicPr>
        <p:blipFill>
          <a:blip r:embed="rId2"/>
          <a:srcRect/>
          <a:stretch>
            <a:fillRect/>
          </a:stretch>
        </p:blipFill>
        <p:spPr bwMode="auto">
          <a:xfrm>
            <a:off x="2285984" y="11463"/>
            <a:ext cx="5429288" cy="6846537"/>
          </a:xfrm>
          <a:prstGeom prst="rect">
            <a:avLst/>
          </a:prstGeom>
          <a:noFill/>
        </p:spPr>
      </p:pic>
      <p:sp>
        <p:nvSpPr>
          <p:cNvPr id="3" name="Содержимое 2"/>
          <p:cNvSpPr>
            <a:spLocks noGrp="1"/>
          </p:cNvSpPr>
          <p:nvPr>
            <p:ph idx="1"/>
          </p:nvPr>
        </p:nvSpPr>
        <p:spPr>
          <a:xfrm>
            <a:off x="457200" y="214290"/>
            <a:ext cx="8229600" cy="6215106"/>
          </a:xfrm>
        </p:spPr>
        <p:txBody>
          <a:bodyPr>
            <a:normAutofit/>
          </a:bodyPr>
          <a:lstStyle/>
          <a:p>
            <a:pPr algn="ctr">
              <a:buNone/>
            </a:pPr>
            <a:endParaRPr lang="ru-RU" sz="36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C00000"/>
              </a:solidFill>
              <a:effectLst>
                <a:outerShdw blurRad="75057" dist="38100" dir="5400000" sy="-20000" rotWithShape="0">
                  <a:prstClr val="black">
                    <a:alpha val="25000"/>
                  </a:prstClr>
                </a:outerShdw>
              </a:effectLst>
              <a:latin typeface="Times New Roman" pitchFamily="18" charset="0"/>
              <a:cs typeface="Times New Roman" pitchFamily="18" charset="0"/>
            </a:endParaRPr>
          </a:p>
          <a:p>
            <a:pPr algn="ctr">
              <a:buNone/>
            </a:pPr>
            <a:endParaRPr lang="ru-RU" dirty="0">
              <a:latin typeface="Times New Roman" pitchFamily="18" charset="0"/>
              <a:cs typeface="Times New Roman" pitchFamily="18" charset="0"/>
            </a:endParaRPr>
          </a:p>
          <a:p>
            <a:pPr algn="ctr">
              <a:buNone/>
            </a:pPr>
            <a:endParaRPr lang="ru-RU" dirty="0" smtClean="0">
              <a:latin typeface="Times New Roman" pitchFamily="18" charset="0"/>
              <a:cs typeface="Times New Roman" pitchFamily="18" charset="0"/>
            </a:endParaRPr>
          </a:p>
          <a:p>
            <a:pPr algn="ctr">
              <a:buNone/>
            </a:pPr>
            <a:endParaRPr lang="ru-RU" dirty="0" smtClean="0">
              <a:latin typeface="Times New Roman" pitchFamily="18" charset="0"/>
              <a:cs typeface="Times New Roman" pitchFamily="18" charset="0"/>
            </a:endParaRPr>
          </a:p>
          <a:p>
            <a:pPr algn="r">
              <a:buNone/>
            </a:pPr>
            <a:endParaRPr lang="ru-RU" sz="2000" dirty="0" smtClean="0">
              <a:latin typeface="Times New Roman" pitchFamily="18" charset="0"/>
              <a:cs typeface="Times New Roman" pitchFamily="18" charset="0"/>
            </a:endParaRPr>
          </a:p>
          <a:p>
            <a:pPr algn="r">
              <a:buNone/>
            </a:pPr>
            <a:endParaRPr lang="ru-RU" sz="2000" dirty="0">
              <a:latin typeface="Times New Roman" pitchFamily="18" charset="0"/>
              <a:cs typeface="Times New Roman" pitchFamily="18" charset="0"/>
            </a:endParaRPr>
          </a:p>
          <a:p>
            <a:pPr algn="r">
              <a:buNone/>
            </a:pPr>
            <a:endParaRPr lang="ru-RU" sz="2000" dirty="0" smtClean="0">
              <a:latin typeface="Times New Roman" pitchFamily="18" charset="0"/>
              <a:cs typeface="Times New Roman" pitchFamily="18" charset="0"/>
            </a:endParaRPr>
          </a:p>
          <a:p>
            <a:pPr algn="r">
              <a:buNone/>
            </a:pPr>
            <a:endParaRPr lang="ru-RU" sz="2000" dirty="0">
              <a:latin typeface="Times New Roman" pitchFamily="18" charset="0"/>
              <a:cs typeface="Times New Roman" pitchFamily="18" charset="0"/>
            </a:endParaRPr>
          </a:p>
          <a:p>
            <a:pPr algn="r">
              <a:buNone/>
            </a:pPr>
            <a:endParaRPr lang="ru-RU" sz="2000" dirty="0" smtClean="0">
              <a:latin typeface="Times New Roman" pitchFamily="18" charset="0"/>
              <a:cs typeface="Times New Roman" pitchFamily="18" charset="0"/>
            </a:endParaRPr>
          </a:p>
          <a:p>
            <a:pPr algn="r">
              <a:buNone/>
            </a:pPr>
            <a:endParaRPr lang="ru-RU" sz="2000" dirty="0">
              <a:latin typeface="Times New Roman" pitchFamily="18" charset="0"/>
              <a:cs typeface="Times New Roman" pitchFamily="18" charset="0"/>
            </a:endParaRPr>
          </a:p>
          <a:p>
            <a:pPr>
              <a:buNone/>
            </a:pPr>
            <a:endParaRPr lang="ru-RU" sz="2000" dirty="0" smtClean="0">
              <a:latin typeface="Times New Roman" pitchFamily="18" charset="0"/>
              <a:cs typeface="Times New Roman" pitchFamily="18" charset="0"/>
            </a:endParaRPr>
          </a:p>
          <a:p>
            <a:pPr>
              <a:buNone/>
            </a:pPr>
            <a:r>
              <a:rPr lang="ru-RU" sz="2000" dirty="0" smtClean="0">
                <a:latin typeface="Times New Roman" pitchFamily="18" charset="0"/>
                <a:cs typeface="Times New Roman" pitchFamily="18" charset="0"/>
              </a:rPr>
              <a:t>                                                             Воспитатели: Дивеева Г.А.</a:t>
            </a:r>
          </a:p>
          <a:p>
            <a:pPr>
              <a:buNone/>
            </a:pPr>
            <a:r>
              <a:rPr lang="ru-RU" sz="2000" dirty="0" smtClean="0">
                <a:latin typeface="Times New Roman" pitchFamily="18" charset="0"/>
                <a:cs typeface="Times New Roman" pitchFamily="18" charset="0"/>
              </a:rPr>
              <a:t>                                                                                     Орлова И.И.</a:t>
            </a:r>
            <a:endParaRPr lang="ru-RU" sz="2000" dirty="0">
              <a:latin typeface="Times New Roman" pitchFamily="18" charset="0"/>
              <a:cs typeface="Times New Roman" pitchFamily="18" charset="0"/>
            </a:endParaRPr>
          </a:p>
        </p:txBody>
      </p:sp>
    </p:spTree>
  </p:cSld>
  <p:clrMapOvr>
    <a:masterClrMapping/>
  </p:clrMapOvr>
  <p:transition>
    <p:pull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p:cNvSpPr>
            <a:spLocks noGrp="1"/>
          </p:cNvSpPr>
          <p:nvPr>
            <p:ph idx="1"/>
          </p:nvPr>
        </p:nvSpPr>
        <p:spPr>
          <a:xfrm>
            <a:off x="457200" y="357188"/>
            <a:ext cx="8229600" cy="5768975"/>
          </a:xfrm>
        </p:spPr>
        <p:txBody>
          <a:bodyPr/>
          <a:lstStyle/>
          <a:p>
            <a:pPr algn="ctr">
              <a:buNone/>
            </a:pPr>
            <a:r>
              <a:rPr lang="ru-RU" i="1" u="sng" dirty="0">
                <a:latin typeface="Times New Roman" pitchFamily="18" charset="0"/>
                <a:cs typeface="Times New Roman" pitchFamily="18" charset="0"/>
              </a:rPr>
              <a:t>Культурно-гигиенические навыки в значительной степени формируются в дошкольном возрасте, так как центральная нервная система ребенка в высшей степени пластична, а действия, связанные с принятием пищи, одеванием, умыванием, повторяются каждый день и неоднократно. </a:t>
            </a:r>
          </a:p>
        </p:txBody>
      </p:sp>
      <p:pic>
        <p:nvPicPr>
          <p:cNvPr id="3074" name="Picture 2" descr="C:\Users\User\Desktop\сад\0006-001-Kulturno-gigienicheskie-navyki-i-privychki.png"/>
          <p:cNvPicPr>
            <a:picLocks noChangeAspect="1" noChangeArrowheads="1"/>
          </p:cNvPicPr>
          <p:nvPr/>
        </p:nvPicPr>
        <p:blipFill>
          <a:blip r:embed="rId2"/>
          <a:srcRect/>
          <a:stretch>
            <a:fillRect/>
          </a:stretch>
        </p:blipFill>
        <p:spPr bwMode="auto">
          <a:xfrm>
            <a:off x="0" y="4342804"/>
            <a:ext cx="4286248" cy="2515195"/>
          </a:xfrm>
          <a:prstGeom prst="rect">
            <a:avLst/>
          </a:prstGeom>
          <a:noFill/>
        </p:spPr>
      </p:pic>
      <p:pic>
        <p:nvPicPr>
          <p:cNvPr id="3075" name="Picture 3" descr="C:\Users\User\Desktop\сад\2998ed3d1706ba6fdb.jpg"/>
          <p:cNvPicPr>
            <a:picLocks noChangeAspect="1" noChangeArrowheads="1"/>
          </p:cNvPicPr>
          <p:nvPr/>
        </p:nvPicPr>
        <p:blipFill>
          <a:blip r:embed="rId3" cstate="email"/>
          <a:srcRect/>
          <a:stretch>
            <a:fillRect/>
          </a:stretch>
        </p:blipFill>
        <p:spPr bwMode="auto">
          <a:xfrm>
            <a:off x="5643570" y="4572008"/>
            <a:ext cx="3500430" cy="2285991"/>
          </a:xfrm>
          <a:prstGeom prst="rect">
            <a:avLst/>
          </a:prstGeom>
          <a:noFill/>
        </p:spPr>
      </p:pic>
    </p:spTree>
  </p:cSld>
  <p:clrMapOvr>
    <a:masterClrMapping/>
  </p:clrMapOvr>
  <p:transition>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User\Desktop\сад\0006-006-Kulturno-gigienicheskie-navyki-i-privychki.jpg"/>
          <p:cNvPicPr>
            <a:picLocks noGrp="1" noChangeAspect="1" noChangeArrowheads="1"/>
          </p:cNvPicPr>
          <p:nvPr>
            <p:ph idx="1"/>
          </p:nvPr>
        </p:nvPicPr>
        <p:blipFill>
          <a:blip r:embed="rId2" cstate="email"/>
          <a:srcRect/>
          <a:stretch>
            <a:fillRect/>
          </a:stretch>
        </p:blipFill>
        <p:spPr bwMode="auto">
          <a:xfrm>
            <a:off x="0" y="0"/>
            <a:ext cx="9084763" cy="6858000"/>
          </a:xfrm>
          <a:prstGeom prst="rect">
            <a:avLst/>
          </a:prstGeom>
          <a:noFill/>
        </p:spPr>
      </p:pic>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0"/>
            <a:ext cx="8229600" cy="6126163"/>
          </a:xfrm>
        </p:spPr>
        <p:txBody>
          <a:bodyPr/>
          <a:lstStyle/>
          <a:p>
            <a:pPr algn="ctr">
              <a:buNone/>
            </a:pPr>
            <a:r>
              <a:rPr lang="ru-RU" sz="2400" u="sng" dirty="0" smtClean="0">
                <a:latin typeface="Times New Roman" pitchFamily="18" charset="0"/>
                <a:cs typeface="Times New Roman" pitchFamily="18" charset="0"/>
              </a:rPr>
              <a:t> </a:t>
            </a:r>
            <a:r>
              <a:rPr lang="ru-RU" sz="2400" u="sng" dirty="0">
                <a:latin typeface="Times New Roman" pitchFamily="18" charset="0"/>
                <a:cs typeface="Times New Roman" pitchFamily="18" charset="0"/>
              </a:rPr>
              <a:t>У детей старшего дошкольного возраста, 5—7 лет, следует совершенствовать уже приобретенные навыки и следить за неукоснительным и правильным их выполнением. Навыки и привычки, прочно сформированные в дошкольном возрасте, сохранятся на всю жизнь.</a:t>
            </a:r>
          </a:p>
          <a:p>
            <a:pPr>
              <a:buNone/>
            </a:pPr>
            <a:endParaRPr lang="ru-RU" dirty="0"/>
          </a:p>
        </p:txBody>
      </p:sp>
      <p:pic>
        <p:nvPicPr>
          <p:cNvPr id="5123" name="Picture 3" descr="C:\Users\User\Desktop\сад\фото\000_0004.JPG"/>
          <p:cNvPicPr>
            <a:picLocks noChangeAspect="1" noChangeArrowheads="1"/>
          </p:cNvPicPr>
          <p:nvPr/>
        </p:nvPicPr>
        <p:blipFill>
          <a:blip r:embed="rId2" cstate="email"/>
          <a:srcRect/>
          <a:stretch>
            <a:fillRect/>
          </a:stretch>
        </p:blipFill>
        <p:spPr bwMode="auto">
          <a:xfrm>
            <a:off x="0" y="3246427"/>
            <a:ext cx="3571868" cy="3611573"/>
          </a:xfrm>
          <a:prstGeom prst="rect">
            <a:avLst/>
          </a:prstGeom>
          <a:noFill/>
        </p:spPr>
      </p:pic>
      <p:pic>
        <p:nvPicPr>
          <p:cNvPr id="5124" name="Picture 4" descr="C:\Users\User\Desktop\сад\фото\000_0005.JPG"/>
          <p:cNvPicPr>
            <a:picLocks noChangeAspect="1" noChangeArrowheads="1"/>
          </p:cNvPicPr>
          <p:nvPr/>
        </p:nvPicPr>
        <p:blipFill>
          <a:blip r:embed="rId3" cstate="email"/>
          <a:srcRect/>
          <a:stretch>
            <a:fillRect/>
          </a:stretch>
        </p:blipFill>
        <p:spPr bwMode="auto">
          <a:xfrm>
            <a:off x="5715008" y="3143225"/>
            <a:ext cx="3428992" cy="3714775"/>
          </a:xfrm>
          <a:prstGeom prst="rect">
            <a:avLst/>
          </a:prstGeom>
          <a:noFill/>
        </p:spPr>
      </p:pic>
      <p:pic>
        <p:nvPicPr>
          <p:cNvPr id="5125" name="Picture 5" descr="C:\Users\User\Desktop\сад\img14.jpg"/>
          <p:cNvPicPr>
            <a:picLocks noChangeAspect="1" noChangeArrowheads="1"/>
          </p:cNvPicPr>
          <p:nvPr/>
        </p:nvPicPr>
        <p:blipFill>
          <a:blip r:embed="rId4"/>
          <a:srcRect/>
          <a:stretch>
            <a:fillRect/>
          </a:stretch>
        </p:blipFill>
        <p:spPr bwMode="auto">
          <a:xfrm>
            <a:off x="3571868" y="3143249"/>
            <a:ext cx="2143140" cy="3714752"/>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00">
            <a:alpha val="44000"/>
          </a:srgbClr>
        </a:soli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857232"/>
            <a:ext cx="8515352" cy="5214974"/>
          </a:xfrm>
        </p:spPr>
        <p:txBody>
          <a:bodyPr>
            <a:normAutofit lnSpcReduction="10000"/>
          </a:bodyPr>
          <a:lstStyle/>
          <a:p>
            <a:pPr algn="ctr">
              <a:buNone/>
            </a:pPr>
            <a:r>
              <a:rPr lang="ru-RU" i="1" u="sng" dirty="0">
                <a:latin typeface="Times New Roman" pitchFamily="18" charset="0"/>
                <a:cs typeface="Times New Roman" pitchFamily="18" charset="0"/>
              </a:rPr>
              <a:t> Прежде всего следует обеспечить постоянное, без всяких исключений, выполнение ребенком установленных гигиенических правил. Ему объясняют их значение. Но не менее важно помочь ребенку, особенно на первых порах, правильно усвоить нужный навык. Так, например, прежде чем начать мыть руки, надо закатать рукава, хорошо намылить руки. Вымыв руки, тщательно смыть мыло, взять свое полотенце, насухо вытереть руки.</a:t>
            </a:r>
          </a:p>
          <a:p>
            <a:pPr>
              <a:buNone/>
            </a:pPr>
            <a:endParaRPr lang="ru-RU" dirty="0"/>
          </a:p>
        </p:txBody>
      </p:sp>
    </p:spTree>
  </p:cSld>
  <p:clrMapOvr>
    <a:masterClrMapping/>
  </p:clrMapOvr>
  <p:transition>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pic>
        <p:nvPicPr>
          <p:cNvPr id="6146" name="Picture 2" descr="C:\Users\User\Desktop\сад\0005-005-Trud.jpg"/>
          <p:cNvPicPr>
            <a:picLocks noGrp="1" noChangeAspect="1" noChangeArrowheads="1"/>
          </p:cNvPicPr>
          <p:nvPr>
            <p:ph idx="1"/>
          </p:nvPr>
        </p:nvPicPr>
        <p:blipFill>
          <a:blip r:embed="rId2"/>
          <a:srcRect/>
          <a:stretch>
            <a:fillRect/>
          </a:stretch>
        </p:blipFill>
        <p:spPr bwMode="auto">
          <a:xfrm>
            <a:off x="785786" y="1"/>
            <a:ext cx="7500990" cy="3071809"/>
          </a:xfrm>
          <a:prstGeom prst="rect">
            <a:avLst/>
          </a:prstGeom>
          <a:noFill/>
        </p:spPr>
      </p:pic>
      <p:pic>
        <p:nvPicPr>
          <p:cNvPr id="6147" name="Picture 3" descr="C:\Users\User\Desktop\сад\фото\000_0002.JPG"/>
          <p:cNvPicPr>
            <a:picLocks noChangeAspect="1" noChangeArrowheads="1"/>
          </p:cNvPicPr>
          <p:nvPr/>
        </p:nvPicPr>
        <p:blipFill>
          <a:blip r:embed="rId3" cstate="email"/>
          <a:srcRect/>
          <a:stretch>
            <a:fillRect/>
          </a:stretch>
        </p:blipFill>
        <p:spPr bwMode="auto">
          <a:xfrm>
            <a:off x="3643306" y="2428868"/>
            <a:ext cx="4857752" cy="3642983"/>
          </a:xfrm>
          <a:prstGeom prst="rect">
            <a:avLst/>
          </a:prstGeom>
          <a:noFill/>
          <a:scene3d>
            <a:camera prst="perspectiveHeroicExtremeLeftFacing"/>
            <a:lightRig rig="threePt" dir="t"/>
          </a:scene3d>
        </p:spPr>
      </p:pic>
      <p:pic>
        <p:nvPicPr>
          <p:cNvPr id="6149" name="Picture 5" descr="C:\Users\User\Desktop\сад\фото\000_0008.JPG"/>
          <p:cNvPicPr>
            <a:picLocks noChangeAspect="1" noChangeArrowheads="1"/>
          </p:cNvPicPr>
          <p:nvPr/>
        </p:nvPicPr>
        <p:blipFill>
          <a:blip r:embed="rId4" cstate="email"/>
          <a:srcRect/>
          <a:stretch>
            <a:fillRect/>
          </a:stretch>
        </p:blipFill>
        <p:spPr bwMode="auto">
          <a:xfrm>
            <a:off x="-214346" y="2500307"/>
            <a:ext cx="5357818" cy="3714776"/>
          </a:xfrm>
          <a:prstGeom prst="rect">
            <a:avLst/>
          </a:prstGeom>
          <a:noFill/>
          <a:scene3d>
            <a:camera prst="perspectiveContrastingRightFacing"/>
            <a:lightRig rig="threePt" dir="t"/>
          </a:scene3d>
        </p:spPr>
      </p:pic>
    </p:spTree>
  </p:cSld>
  <p:clrMapOvr>
    <a:masterClrMapping/>
  </p:clrMapOvr>
  <p:transition>
    <p:whee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a:solidFill>
            <a:srgbClr val="BFE6B6"/>
          </a:solidFill>
        </p:spPr>
        <p:txBody>
          <a:bodyPr>
            <a:normAutofit/>
          </a:bodyPr>
          <a:lstStyle/>
          <a:p>
            <a:pPr>
              <a:buNone/>
            </a:pPr>
            <a:endParaRPr lang="ru-RU" sz="2900" dirty="0" smtClean="0"/>
          </a:p>
          <a:p>
            <a:pPr>
              <a:buNone/>
            </a:pPr>
            <a:r>
              <a:rPr lang="ru-RU" sz="1600" i="1" dirty="0" smtClean="0">
                <a:latin typeface="Times New Roman" pitchFamily="18" charset="0"/>
                <a:cs typeface="Times New Roman" pitchFamily="18" charset="0"/>
              </a:rPr>
              <a:t>Возмущалась </a:t>
            </a:r>
            <a:r>
              <a:rPr lang="ru-RU" sz="1600" i="1" dirty="0">
                <a:latin typeface="Times New Roman" pitchFamily="18" charset="0"/>
                <a:cs typeface="Times New Roman" pitchFamily="18" charset="0"/>
              </a:rPr>
              <a:t>утром Даша: </a:t>
            </a:r>
          </a:p>
          <a:p>
            <a:pPr>
              <a:buNone/>
            </a:pPr>
            <a:r>
              <a:rPr lang="ru-RU" sz="1600" i="1" dirty="0">
                <a:latin typeface="Times New Roman" pitchFamily="18" charset="0"/>
                <a:cs typeface="Times New Roman" pitchFamily="18" charset="0"/>
              </a:rPr>
              <a:t> -Не хочу я вашу кашу! </a:t>
            </a:r>
          </a:p>
          <a:p>
            <a:pPr>
              <a:buNone/>
            </a:pPr>
            <a:r>
              <a:rPr lang="ru-RU" sz="1600" i="1" dirty="0">
                <a:latin typeface="Times New Roman" pitchFamily="18" charset="0"/>
                <a:cs typeface="Times New Roman" pitchFamily="18" charset="0"/>
              </a:rPr>
              <a:t> Дуть не буду на нее. </a:t>
            </a:r>
          </a:p>
          <a:p>
            <a:pPr>
              <a:buNone/>
            </a:pPr>
            <a:r>
              <a:rPr lang="ru-RU" sz="1600" i="1" dirty="0">
                <a:latin typeface="Times New Roman" pitchFamily="18" charset="0"/>
                <a:cs typeface="Times New Roman" pitchFamily="18" charset="0"/>
              </a:rPr>
              <a:t> Убирайте, Вот и всё! </a:t>
            </a:r>
          </a:p>
          <a:p>
            <a:pPr>
              <a:buNone/>
            </a:pPr>
            <a:r>
              <a:rPr lang="ru-RU" sz="1600" i="1" dirty="0">
                <a:latin typeface="Times New Roman" pitchFamily="18" charset="0"/>
                <a:cs typeface="Times New Roman" pitchFamily="18" charset="0"/>
              </a:rPr>
              <a:t> </a:t>
            </a:r>
          </a:p>
          <a:p>
            <a:pPr>
              <a:buNone/>
            </a:pPr>
            <a:r>
              <a:rPr lang="ru-RU" sz="1600" i="1" dirty="0">
                <a:latin typeface="Times New Roman" pitchFamily="18" charset="0"/>
                <a:cs typeface="Times New Roman" pitchFamily="18" charset="0"/>
              </a:rPr>
              <a:t>Каша лезет мимо рта, </a:t>
            </a:r>
          </a:p>
          <a:p>
            <a:pPr>
              <a:buNone/>
            </a:pPr>
            <a:r>
              <a:rPr lang="ru-RU" sz="1600" i="1" dirty="0">
                <a:latin typeface="Times New Roman" pitchFamily="18" charset="0"/>
                <a:cs typeface="Times New Roman" pitchFamily="18" charset="0"/>
              </a:rPr>
              <a:t> Вечно Даша в каше вся! </a:t>
            </a:r>
          </a:p>
          <a:p>
            <a:pPr>
              <a:buNone/>
            </a:pPr>
            <a:r>
              <a:rPr lang="ru-RU" sz="1600" i="1" dirty="0">
                <a:latin typeface="Times New Roman" pitchFamily="18" charset="0"/>
                <a:cs typeface="Times New Roman" pitchFamily="18" charset="0"/>
              </a:rPr>
              <a:t> Пробует бабуля кашу: </a:t>
            </a:r>
          </a:p>
          <a:p>
            <a:pPr>
              <a:buNone/>
            </a:pPr>
            <a:r>
              <a:rPr lang="ru-RU" sz="1600" i="1" dirty="0">
                <a:latin typeface="Times New Roman" pitchFamily="18" charset="0"/>
                <a:cs typeface="Times New Roman" pitchFamily="18" charset="0"/>
              </a:rPr>
              <a:t> -Ничего не ела слаще! </a:t>
            </a:r>
          </a:p>
          <a:p>
            <a:pPr>
              <a:buNone/>
            </a:pPr>
            <a:r>
              <a:rPr lang="ru-RU" sz="1600" i="1" dirty="0">
                <a:latin typeface="Times New Roman" pitchFamily="18" charset="0"/>
                <a:cs typeface="Times New Roman" pitchFamily="18" charset="0"/>
              </a:rPr>
              <a:t> </a:t>
            </a:r>
          </a:p>
          <a:p>
            <a:pPr algn="r">
              <a:buNone/>
            </a:pPr>
            <a:endParaRPr lang="ru-RU" sz="1600" i="1" dirty="0" smtClean="0">
              <a:latin typeface="Times New Roman" pitchFamily="18" charset="0"/>
              <a:cs typeface="Times New Roman" pitchFamily="18" charset="0"/>
            </a:endParaRPr>
          </a:p>
          <a:p>
            <a:pPr algn="r">
              <a:buNone/>
            </a:pPr>
            <a:endParaRPr lang="ru-RU" sz="1600" i="1" dirty="0">
              <a:latin typeface="Times New Roman" pitchFamily="18" charset="0"/>
              <a:cs typeface="Times New Roman" pitchFamily="18" charset="0"/>
            </a:endParaRPr>
          </a:p>
          <a:p>
            <a:pPr algn="r">
              <a:buNone/>
            </a:pPr>
            <a:r>
              <a:rPr lang="ru-RU" sz="1600" i="1" dirty="0" smtClean="0">
                <a:latin typeface="Times New Roman" pitchFamily="18" charset="0"/>
                <a:cs typeface="Times New Roman" pitchFamily="18" charset="0"/>
              </a:rPr>
              <a:t>Знать</a:t>
            </a:r>
            <a:r>
              <a:rPr lang="ru-RU" sz="1600" i="1" dirty="0">
                <a:latin typeface="Times New Roman" pitchFamily="18" charset="0"/>
                <a:cs typeface="Times New Roman" pitchFamily="18" charset="0"/>
              </a:rPr>
              <a:t>, волшебная она, </a:t>
            </a:r>
          </a:p>
          <a:p>
            <a:pPr algn="r">
              <a:buNone/>
            </a:pPr>
            <a:r>
              <a:rPr lang="ru-RU" sz="1600" i="1" dirty="0">
                <a:latin typeface="Times New Roman" pitchFamily="18" charset="0"/>
                <a:cs typeface="Times New Roman" pitchFamily="18" charset="0"/>
              </a:rPr>
              <a:t> И скорей достать бы дна. </a:t>
            </a:r>
          </a:p>
          <a:p>
            <a:pPr algn="r">
              <a:buNone/>
            </a:pPr>
            <a:r>
              <a:rPr lang="ru-RU" sz="1600" i="1" dirty="0">
                <a:latin typeface="Times New Roman" pitchFamily="18" charset="0"/>
                <a:cs typeface="Times New Roman" pitchFamily="18" charset="0"/>
              </a:rPr>
              <a:t> Там волшебник чудо-птицу</a:t>
            </a:r>
          </a:p>
          <a:p>
            <a:pPr algn="r">
              <a:buNone/>
            </a:pPr>
            <a:r>
              <a:rPr lang="ru-RU" sz="1600" i="1" dirty="0">
                <a:latin typeface="Times New Roman" pitchFamily="18" charset="0"/>
                <a:cs typeface="Times New Roman" pitchFamily="18" charset="0"/>
              </a:rPr>
              <a:t> Дашеньке нарисовал. </a:t>
            </a:r>
          </a:p>
          <a:p>
            <a:pPr algn="r">
              <a:buNone/>
            </a:pPr>
            <a:r>
              <a:rPr lang="ru-RU" sz="1600" i="1" dirty="0">
                <a:latin typeface="Times New Roman" pitchFamily="18" charset="0"/>
                <a:cs typeface="Times New Roman" pitchFamily="18" charset="0"/>
              </a:rPr>
              <a:t> </a:t>
            </a:r>
          </a:p>
          <a:p>
            <a:pPr algn="r">
              <a:buNone/>
            </a:pPr>
            <a:r>
              <a:rPr lang="ru-RU" sz="1600" i="1" dirty="0">
                <a:latin typeface="Times New Roman" pitchFamily="18" charset="0"/>
                <a:cs typeface="Times New Roman" pitchFamily="18" charset="0"/>
              </a:rPr>
              <a:t>И волшебную тарелку</a:t>
            </a:r>
          </a:p>
          <a:p>
            <a:pPr algn="r">
              <a:buNone/>
            </a:pPr>
            <a:r>
              <a:rPr lang="ru-RU" sz="1600" i="1" dirty="0">
                <a:latin typeface="Times New Roman" pitchFamily="18" charset="0"/>
                <a:cs typeface="Times New Roman" pitchFamily="18" charset="0"/>
              </a:rPr>
              <a:t> С кашей Дашеньке прислал. </a:t>
            </a:r>
          </a:p>
          <a:p>
            <a:pPr algn="r">
              <a:buNone/>
            </a:pPr>
            <a:r>
              <a:rPr lang="ru-RU" sz="1600" i="1" dirty="0">
                <a:latin typeface="Times New Roman" pitchFamily="18" charset="0"/>
                <a:cs typeface="Times New Roman" pitchFamily="18" charset="0"/>
              </a:rPr>
              <a:t> Интересно стало Даше. </a:t>
            </a:r>
          </a:p>
          <a:p>
            <a:pPr algn="r">
              <a:buNone/>
            </a:pPr>
            <a:r>
              <a:rPr lang="ru-RU" sz="1600" i="1" dirty="0">
                <a:latin typeface="Times New Roman" pitchFamily="18" charset="0"/>
                <a:cs typeface="Times New Roman" pitchFamily="18" charset="0"/>
              </a:rPr>
              <a:t> Уплетает быстро кашу.</a:t>
            </a:r>
          </a:p>
          <a:p>
            <a:pPr algn="r"/>
            <a:endParaRPr lang="ru-RU" dirty="0"/>
          </a:p>
        </p:txBody>
      </p:sp>
      <p:pic>
        <p:nvPicPr>
          <p:cNvPr id="7170" name="Picture 2" descr="C:\Users\User\Desktop\сад\фото\000_0011.JPG"/>
          <p:cNvPicPr>
            <a:picLocks noChangeAspect="1" noChangeArrowheads="1"/>
          </p:cNvPicPr>
          <p:nvPr/>
        </p:nvPicPr>
        <p:blipFill>
          <a:blip r:embed="rId2" cstate="email"/>
          <a:srcRect/>
          <a:stretch>
            <a:fillRect/>
          </a:stretch>
        </p:blipFill>
        <p:spPr bwMode="auto">
          <a:xfrm>
            <a:off x="4029648" y="1"/>
            <a:ext cx="5114352" cy="3571876"/>
          </a:xfrm>
          <a:prstGeom prst="rect">
            <a:avLst/>
          </a:prstGeom>
          <a:noFill/>
        </p:spPr>
      </p:pic>
      <p:pic>
        <p:nvPicPr>
          <p:cNvPr id="7171" name="Picture 3" descr="C:\Users\User\Desktop\сад\фото\000_0012.JPG"/>
          <p:cNvPicPr>
            <a:picLocks noChangeAspect="1" noChangeArrowheads="1"/>
          </p:cNvPicPr>
          <p:nvPr/>
        </p:nvPicPr>
        <p:blipFill>
          <a:blip r:embed="rId3" cstate="email"/>
          <a:srcRect/>
          <a:stretch>
            <a:fillRect/>
          </a:stretch>
        </p:blipFill>
        <p:spPr bwMode="auto">
          <a:xfrm>
            <a:off x="0" y="3593610"/>
            <a:ext cx="4352916" cy="3264390"/>
          </a:xfrm>
          <a:prstGeom prst="rect">
            <a:avLst/>
          </a:prstGeom>
          <a:noFill/>
        </p:spPr>
      </p:pic>
    </p:spTree>
  </p:cSld>
  <p:clrMapOvr>
    <a:masterClrMapping/>
  </p:clrMapOvr>
  <p:transition>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p:cNvSpPr>
            <a:spLocks noGrp="1"/>
          </p:cNvSpPr>
          <p:nvPr>
            <p:ph idx="1"/>
          </p:nvPr>
        </p:nvSpPr>
        <p:spPr>
          <a:xfrm>
            <a:off x="0" y="0"/>
            <a:ext cx="9144000" cy="6858000"/>
          </a:xfrm>
          <a:solidFill>
            <a:schemeClr val="accent4">
              <a:lumMod val="40000"/>
              <a:lumOff val="60000"/>
            </a:schemeClr>
          </a:solidFill>
        </p:spPr>
        <p:txBody>
          <a:bodyPr>
            <a:normAutofit/>
          </a:bodyPr>
          <a:lstStyle/>
          <a:p>
            <a:pPr>
              <a:buNone/>
            </a:pPr>
            <a:r>
              <a:rPr lang="ru-RU" sz="2000" dirty="0" smtClean="0">
                <a:latin typeface="Times New Roman" pitchFamily="18" charset="0"/>
                <a:cs typeface="Times New Roman" pitchFamily="18" charset="0"/>
              </a:rPr>
              <a:t>Лук растёт на огороде,</a:t>
            </a:r>
          </a:p>
          <a:p>
            <a:pPr>
              <a:buNone/>
            </a:pPr>
            <a:r>
              <a:rPr lang="ru-RU" sz="2000" dirty="0" smtClean="0">
                <a:latin typeface="Times New Roman" pitchFamily="18" charset="0"/>
                <a:cs typeface="Times New Roman" pitchFamily="18" charset="0"/>
              </a:rPr>
              <a:t> Он большой хитрец в природе,</a:t>
            </a:r>
          </a:p>
          <a:p>
            <a:pPr>
              <a:buNone/>
            </a:pPr>
            <a:r>
              <a:rPr lang="ru-RU" sz="2000" dirty="0" smtClean="0">
                <a:latin typeface="Times New Roman" pitchFamily="18" charset="0"/>
                <a:cs typeface="Times New Roman" pitchFamily="18" charset="0"/>
              </a:rPr>
              <a:t> В сто одёжек он одет,</a:t>
            </a:r>
          </a:p>
          <a:p>
            <a:pPr>
              <a:buNone/>
            </a:pPr>
            <a:r>
              <a:rPr lang="ru-RU" sz="2000" dirty="0" smtClean="0">
                <a:latin typeface="Times New Roman" pitchFamily="18" charset="0"/>
                <a:cs typeface="Times New Roman" pitchFamily="18" charset="0"/>
              </a:rPr>
              <a:t> Ребятишки на обед</a:t>
            </a:r>
          </a:p>
          <a:p>
            <a:pPr>
              <a:buNone/>
            </a:pPr>
            <a:r>
              <a:rPr lang="ru-RU" sz="2000" dirty="0" smtClean="0">
                <a:latin typeface="Times New Roman" pitchFamily="18" charset="0"/>
                <a:cs typeface="Times New Roman" pitchFamily="18" charset="0"/>
              </a:rPr>
              <a:t> Не хотят его срывать,</a:t>
            </a:r>
          </a:p>
          <a:p>
            <a:pPr>
              <a:buNone/>
            </a:pPr>
            <a:r>
              <a:rPr lang="ru-RU" sz="2000" dirty="0" smtClean="0">
                <a:latin typeface="Times New Roman" pitchFamily="18" charset="0"/>
                <a:cs typeface="Times New Roman" pitchFamily="18" charset="0"/>
              </a:rPr>
              <a:t> Зачем слёзы проливать!?</a:t>
            </a:r>
            <a:endParaRPr lang="ru-RU" sz="2000" dirty="0">
              <a:latin typeface="Times New Roman" pitchFamily="18" charset="0"/>
              <a:cs typeface="Times New Roman" pitchFamily="18" charset="0"/>
            </a:endParaRPr>
          </a:p>
        </p:txBody>
      </p:sp>
      <p:pic>
        <p:nvPicPr>
          <p:cNvPr id="9219" name="Picture 3" descr="F:\DCIM\100KC713\100_1809.JPG"/>
          <p:cNvPicPr>
            <a:picLocks noChangeAspect="1" noChangeArrowheads="1"/>
          </p:cNvPicPr>
          <p:nvPr/>
        </p:nvPicPr>
        <p:blipFill>
          <a:blip r:embed="rId2" cstate="email"/>
          <a:srcRect/>
          <a:stretch>
            <a:fillRect/>
          </a:stretch>
        </p:blipFill>
        <p:spPr bwMode="auto">
          <a:xfrm>
            <a:off x="5000628" y="3268264"/>
            <a:ext cx="4143372" cy="3589736"/>
          </a:xfrm>
          <a:prstGeom prst="rect">
            <a:avLst/>
          </a:prstGeom>
          <a:noFill/>
        </p:spPr>
      </p:pic>
      <p:pic>
        <p:nvPicPr>
          <p:cNvPr id="9220" name="Picture 4" descr="F:\DCIM\100KC713\100_1807.JPG"/>
          <p:cNvPicPr>
            <a:picLocks noChangeAspect="1" noChangeArrowheads="1"/>
          </p:cNvPicPr>
          <p:nvPr/>
        </p:nvPicPr>
        <p:blipFill>
          <a:blip r:embed="rId3" cstate="email"/>
          <a:srcRect/>
          <a:stretch>
            <a:fillRect/>
          </a:stretch>
        </p:blipFill>
        <p:spPr bwMode="auto">
          <a:xfrm>
            <a:off x="0" y="3000372"/>
            <a:ext cx="5035830" cy="3857628"/>
          </a:xfrm>
          <a:prstGeom prst="rect">
            <a:avLst/>
          </a:prstGeom>
          <a:noFill/>
        </p:spPr>
      </p:pic>
      <p:pic>
        <p:nvPicPr>
          <p:cNvPr id="9218" name="Picture 2" descr="F:\DCIM\100KC713\100_1806.JPG"/>
          <p:cNvPicPr>
            <a:picLocks noChangeAspect="1" noChangeArrowheads="1"/>
          </p:cNvPicPr>
          <p:nvPr/>
        </p:nvPicPr>
        <p:blipFill>
          <a:blip r:embed="rId4" cstate="email"/>
          <a:srcRect/>
          <a:stretch>
            <a:fillRect/>
          </a:stretch>
        </p:blipFill>
        <p:spPr bwMode="auto">
          <a:xfrm>
            <a:off x="3571868" y="0"/>
            <a:ext cx="5000628" cy="3286124"/>
          </a:xfrm>
          <a:prstGeom prst="rect">
            <a:avLst/>
          </a:prstGeom>
          <a:noFill/>
        </p:spPr>
      </p:pic>
    </p:spTree>
  </p:cSld>
  <p:clrMapOvr>
    <a:masterClrMapping/>
  </p:clrMapOvr>
  <p:transition>
    <p:newsflash/>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TotalTime>
  <Words>437</Words>
  <Application>Microsoft Office PowerPoint</Application>
  <PresentationFormat>Экран (4:3)</PresentationFormat>
  <Paragraphs>103</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Пользователь</cp:lastModifiedBy>
  <cp:revision>14</cp:revision>
  <dcterms:created xsi:type="dcterms:W3CDTF">2012-03-18T10:31:30Z</dcterms:created>
  <dcterms:modified xsi:type="dcterms:W3CDTF">2012-03-20T13:55:08Z</dcterms:modified>
</cp:coreProperties>
</file>