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3" r:id="rId6"/>
    <p:sldId id="266" r:id="rId7"/>
    <p:sldId id="267" r:id="rId8"/>
    <p:sldId id="268" r:id="rId9"/>
    <p:sldId id="265" r:id="rId10"/>
    <p:sldId id="264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19.11.2013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8388424" cy="3600400"/>
          </a:xfrm>
        </p:spPr>
        <p:txBody>
          <a:bodyPr>
            <a:normAutofit fontScale="90000"/>
          </a:bodyPr>
          <a:lstStyle/>
          <a:p>
            <a:r>
              <a:rPr lang="ru-RU" sz="8800" dirty="0" smtClean="0"/>
              <a:t>Гендерная социализация в детстве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4365104"/>
            <a:ext cx="8676456" cy="194421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Педагог – психолог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Сухарь Анна Геннадьевна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708920"/>
            <a:ext cx="3865612" cy="386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56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856895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Игры, направленные на развитие гендерных представлений у детей: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322128" cy="469160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dirty="0" smtClean="0"/>
              <a:t>«Девочки и мальчики умеют»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«Я люблю»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«Я – мама»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«Какие девочки – какие мальчики»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«Что любят мальчики, что любят девочки»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«Кто кого обидел»</a:t>
            </a:r>
          </a:p>
          <a:p>
            <a:pPr>
              <a:lnSpc>
                <a:spcPct val="150000"/>
              </a:lnSpc>
            </a:pPr>
            <a:r>
              <a:rPr lang="ru-RU" sz="2800" dirty="0" smtClean="0"/>
              <a:t>«Мама делает, папа делает»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575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394136" cy="1143000"/>
          </a:xfrm>
        </p:spPr>
        <p:txBody>
          <a:bodyPr/>
          <a:lstStyle/>
          <a:p>
            <a:pPr algn="ctr"/>
            <a:r>
              <a:rPr lang="ru-RU" b="1" i="1" dirty="0" smtClean="0"/>
              <a:t>Спасибо, за внимание!</a:t>
            </a:r>
            <a:endParaRPr lang="ru-RU" b="1" i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2913"/>
            <a:ext cx="6912768" cy="5341685"/>
          </a:xfrm>
        </p:spPr>
      </p:pic>
    </p:spTree>
    <p:extLst>
      <p:ext uri="{BB962C8B-B14F-4D97-AF65-F5344CB8AC3E}">
        <p14:creationId xmlns:p14="http://schemas.microsoft.com/office/powerpoint/2010/main" val="84999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270892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effectLst/>
              </a:rPr>
              <a:t>Предмет, задачи, проблемы гендерной психологии и педагогики</a:t>
            </a:r>
            <a:r>
              <a:rPr lang="ru-RU" sz="4400" dirty="0">
                <a:effectLst/>
              </a:rPr>
              <a:t/>
            </a:r>
            <a:br>
              <a:rPr lang="ru-RU" sz="4400" dirty="0">
                <a:effectLst/>
              </a:rPr>
            </a:br>
            <a:endParaRPr lang="ru-RU" sz="44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7274115"/>
              </p:ext>
            </p:extLst>
          </p:nvPr>
        </p:nvGraphicFramePr>
        <p:xfrm>
          <a:off x="971600" y="2132857"/>
          <a:ext cx="8172400" cy="4536503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4086200"/>
                <a:gridCol w="4086200"/>
              </a:tblGrid>
              <a:tr h="1186973">
                <a:tc gridSpan="2"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Пол</a:t>
                      </a:r>
                      <a:endParaRPr lang="ru-RU" sz="3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1775"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Биологический</a:t>
                      </a:r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/>
                        <a:t>Социальный</a:t>
                      </a:r>
                      <a:endParaRPr lang="ru-RU" sz="2800" b="1" dirty="0"/>
                    </a:p>
                  </a:txBody>
                  <a:tcPr/>
                </a:tc>
              </a:tr>
              <a:tr h="2637755">
                <a:tc>
                  <a:txBody>
                    <a:bodyPr/>
                    <a:lstStyle/>
                    <a:p>
                      <a:r>
                        <a:rPr kumimoji="0" lang="ru-RU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совокупность генетически</a:t>
                      </a:r>
                      <a:r>
                        <a:rPr kumimoji="0" lang="ru-RU" sz="2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обусловленных признаков индивида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 социокультурных</a:t>
                      </a:r>
                      <a:r>
                        <a:rPr kumimoji="0" lang="ru-RU" sz="2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характеристик человека в зависимости от его половой принадлежности.</a:t>
                      </a:r>
                    </a:p>
                    <a:p>
                      <a:endParaRPr lang="ru-RU" sz="2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54176" cy="1700808"/>
          </a:xfrm>
        </p:spPr>
        <p:txBody>
          <a:bodyPr>
            <a:noAutofit/>
          </a:bodyPr>
          <a:lstStyle/>
          <a:p>
            <a:r>
              <a:rPr lang="ru-RU" sz="4000" b="1" dirty="0">
                <a:solidFill>
                  <a:srgbClr val="4F271C">
                    <a:satMod val="130000"/>
                  </a:srgbClr>
                </a:solidFill>
                <a:effectLst/>
              </a:rPr>
              <a:t>Предмет, задачи, проблемы гендерной психологии и педагогики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772816"/>
            <a:ext cx="8856984" cy="508518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/>
              <a:t>«</a:t>
            </a:r>
            <a:r>
              <a:rPr lang="ru-RU" sz="3600" b="1" dirty="0" err="1" smtClean="0"/>
              <a:t>Гендер</a:t>
            </a:r>
            <a:r>
              <a:rPr lang="ru-RU" sz="3600" dirty="0" smtClean="0"/>
              <a:t>»,</a:t>
            </a:r>
            <a:r>
              <a:rPr lang="ru-RU" sz="3600" dirty="0"/>
              <a:t> (от англ. </a:t>
            </a:r>
            <a:r>
              <a:rPr lang="ru-RU" sz="3600" dirty="0" smtClean="0"/>
              <a:t>«</a:t>
            </a:r>
            <a:r>
              <a:rPr lang="en-US" sz="3600" dirty="0" smtClean="0"/>
              <a:t>gender</a:t>
            </a:r>
            <a:r>
              <a:rPr lang="ru-RU" sz="3600" dirty="0" smtClean="0"/>
              <a:t>» </a:t>
            </a:r>
            <a:r>
              <a:rPr lang="ru-RU" sz="3600" dirty="0"/>
              <a:t>- род, пол)</a:t>
            </a:r>
            <a:r>
              <a:rPr lang="ru-RU" sz="3600" dirty="0" smtClean="0"/>
              <a:t> совокупность социальных и культурных норм, которые общество </a:t>
            </a:r>
            <a:r>
              <a:rPr lang="ru-RU" sz="3600" dirty="0"/>
              <a:t>предписывает </a:t>
            </a:r>
            <a:r>
              <a:rPr lang="ru-RU" sz="3600" dirty="0" smtClean="0"/>
              <a:t>вып</a:t>
            </a:r>
            <a:r>
              <a:rPr lang="ru-RU" sz="3600" dirty="0"/>
              <a:t>о</a:t>
            </a:r>
            <a:r>
              <a:rPr lang="ru-RU" sz="3600" dirty="0" smtClean="0"/>
              <a:t>лнять </a:t>
            </a:r>
            <a:r>
              <a:rPr lang="ru-RU" sz="3600" dirty="0"/>
              <a:t>людям в зависимости от их биологического пола.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163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1143000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4F271C">
                    <a:satMod val="130000"/>
                  </a:srgbClr>
                </a:solidFill>
                <a:effectLst/>
              </a:rPr>
              <a:t>Предмет, задачи, проблемы гендерной психологии и педагогики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00808"/>
            <a:ext cx="8784976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/>
              <a:t>Гендерная педагогика </a:t>
            </a:r>
            <a:r>
              <a:rPr lang="ru-RU" sz="3600" dirty="0"/>
              <a:t>– это совокупность подходов, направленная на снижение негативного влияния </a:t>
            </a:r>
            <a:r>
              <a:rPr lang="ru-RU" sz="3600" dirty="0" smtClean="0"/>
              <a:t>гендерной асимметрии </a:t>
            </a:r>
            <a:r>
              <a:rPr lang="ru-RU" sz="3600" dirty="0"/>
              <a:t>и </a:t>
            </a:r>
            <a:r>
              <a:rPr lang="ru-RU" sz="3600" dirty="0" smtClean="0"/>
              <a:t>гендерных стереотипов на </a:t>
            </a:r>
            <a:r>
              <a:rPr lang="ru-RU" sz="3600" dirty="0"/>
              <a:t>подрастающее поколение.</a:t>
            </a:r>
          </a:p>
        </p:txBody>
      </p:sp>
    </p:spTree>
    <p:extLst>
      <p:ext uri="{BB962C8B-B14F-4D97-AF65-F5344CB8AC3E}">
        <p14:creationId xmlns:p14="http://schemas.microsoft.com/office/powerpoint/2010/main" val="244772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0528" y="0"/>
            <a:ext cx="9649072" cy="1340768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effectLst/>
                <a:latin typeface="Times New Roman"/>
                <a:ea typeface="Times New Roman"/>
              </a:rPr>
              <a:t>Младенческий возраст и раннее детство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ru-RU" sz="3600" b="1" dirty="0" smtClean="0"/>
              <a:t>Факторы, влияющие на гендерную социализацию</a:t>
            </a:r>
            <a:r>
              <a:rPr lang="ru-RU" dirty="0" smtClean="0"/>
              <a:t>:</a:t>
            </a: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ru-RU" sz="2800" b="1" i="1" dirty="0">
                <a:solidFill>
                  <a:prstClr val="black"/>
                </a:solidFill>
              </a:rPr>
              <a:t>Восприятие младенцев </a:t>
            </a:r>
            <a:r>
              <a:rPr lang="ru-RU" sz="2800" b="1" i="1" dirty="0" smtClean="0">
                <a:solidFill>
                  <a:prstClr val="black"/>
                </a:solidFill>
              </a:rPr>
              <a:t>взрослыми</a:t>
            </a:r>
            <a:endParaRPr lang="ru-RU" sz="2800" b="1" i="1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777370"/>
            <a:ext cx="5447928" cy="408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49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33688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Times New Roman"/>
              </a:rPr>
              <a:t>Младенческий возраст и раннее детство</a:t>
            </a:r>
            <a:r>
              <a:rPr lang="ru-RU" sz="3900" dirty="0">
                <a:solidFill>
                  <a:srgbClr val="4F271C">
                    <a:satMod val="130000"/>
                  </a:srgbClr>
                </a:solidFill>
                <a:effectLst/>
              </a:rPr>
              <a:t/>
            </a:r>
            <a:br>
              <a:rPr lang="ru-RU" sz="3900" dirty="0">
                <a:solidFill>
                  <a:srgbClr val="4F271C">
                    <a:satMod val="130000"/>
                  </a:srgbClr>
                </a:solidFill>
                <a:effectLst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466144" cy="5195664"/>
          </a:xfrm>
        </p:spPr>
        <p:txBody>
          <a:bodyPr/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3600" b="1" dirty="0">
                <a:solidFill>
                  <a:prstClr val="black"/>
                </a:solidFill>
              </a:rPr>
              <a:t>Факторы, влияющие на гендерную социализацию</a:t>
            </a:r>
            <a:r>
              <a:rPr lang="ru-RU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ru-RU" sz="3000" b="1" i="1" dirty="0">
                <a:solidFill>
                  <a:prstClr val="black"/>
                </a:solidFill>
              </a:rPr>
              <a:t>Поведение </a:t>
            </a:r>
            <a:r>
              <a:rPr lang="ru-RU" sz="3000" b="1" i="1" dirty="0" smtClean="0">
                <a:solidFill>
                  <a:prstClr val="black"/>
                </a:solidFill>
              </a:rPr>
              <a:t>родителей</a:t>
            </a:r>
            <a:endParaRPr lang="ru-RU" sz="3000" b="1" i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ru-RU" sz="3000" b="1" i="1" dirty="0">
                <a:solidFill>
                  <a:prstClr val="black"/>
                </a:solidFill>
              </a:rPr>
              <a:t>Эмоциональный </a:t>
            </a:r>
            <a:r>
              <a:rPr lang="ru-RU" sz="3000" b="1" i="1" dirty="0" smtClean="0">
                <a:solidFill>
                  <a:prstClr val="black"/>
                </a:solidFill>
              </a:rPr>
              <a:t>мир</a:t>
            </a: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ru-RU" sz="3000" b="1" i="1" dirty="0">
                <a:solidFill>
                  <a:prstClr val="black"/>
                </a:solidFill>
              </a:rPr>
              <a:t>Помощь </a:t>
            </a:r>
            <a:r>
              <a:rPr lang="ru-RU" sz="3000" b="1" i="1" dirty="0" smtClean="0">
                <a:solidFill>
                  <a:prstClr val="black"/>
                </a:solidFill>
              </a:rPr>
              <a:t>девочкам</a:t>
            </a:r>
            <a:endParaRPr lang="ru-RU" sz="3000" b="1" i="1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endParaRPr lang="ru-RU" sz="3000" b="1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0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54176" cy="922114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Times New Roman"/>
              </a:rPr>
              <a:t>Младенческий возраст и раннее 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54176" cy="5267672"/>
          </a:xfrm>
        </p:spPr>
        <p:txBody>
          <a:bodyPr/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3600" b="1" dirty="0">
                <a:solidFill>
                  <a:prstClr val="black"/>
                </a:solidFill>
              </a:rPr>
              <a:t>Факторы, влияющие на гендерную социализацию</a:t>
            </a:r>
            <a:r>
              <a:rPr lang="ru-RU" dirty="0">
                <a:solidFill>
                  <a:prstClr val="black"/>
                </a:solidFill>
              </a:rPr>
              <a:t>:</a:t>
            </a:r>
          </a:p>
          <a:p>
            <a:r>
              <a:rPr lang="ru-RU" sz="3000" b="1" i="1" dirty="0">
                <a:solidFill>
                  <a:prstClr val="black"/>
                </a:solidFill>
              </a:rPr>
              <a:t>Окружающая среда, одежда</a:t>
            </a:r>
            <a:endParaRPr lang="ru-RU" b="1" i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96952"/>
            <a:ext cx="3528392" cy="352839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453195"/>
            <a:ext cx="3075806" cy="410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4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2168" cy="141763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Times New Roman"/>
              </a:rPr>
              <a:t>Младенческий возраст и раннее 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394136" cy="5123656"/>
          </a:xfrm>
        </p:spPr>
        <p:txBody>
          <a:bodyPr/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3600" b="1" dirty="0">
                <a:solidFill>
                  <a:prstClr val="black"/>
                </a:solidFill>
              </a:rPr>
              <a:t>Факторы, влияющие на гендерную социализацию</a:t>
            </a:r>
            <a:r>
              <a:rPr lang="ru-RU" dirty="0">
                <a:solidFill>
                  <a:prstClr val="black"/>
                </a:solidFill>
              </a:rPr>
              <a:t>:</a:t>
            </a:r>
          </a:p>
          <a:p>
            <a:r>
              <a:rPr lang="ru-RU" sz="3000" b="1" i="1" dirty="0">
                <a:solidFill>
                  <a:prstClr val="black"/>
                </a:solidFill>
              </a:rPr>
              <a:t>Игра и игрушки</a:t>
            </a:r>
            <a:endParaRPr lang="ru-RU" b="1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140968"/>
            <a:ext cx="3810000" cy="35242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132856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17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538152" cy="1143000"/>
          </a:xfrm>
        </p:spPr>
        <p:txBody>
          <a:bodyPr/>
          <a:lstStyle/>
          <a:p>
            <a:r>
              <a:rPr lang="ru-RU" sz="3600" b="1" dirty="0">
                <a:solidFill>
                  <a:srgbClr val="4F271C">
                    <a:satMod val="130000"/>
                  </a:srgbClr>
                </a:solidFill>
                <a:effectLst/>
                <a:latin typeface="Times New Roman"/>
                <a:ea typeface="Times New Roman"/>
              </a:rPr>
              <a:t>Младенческий возраст и раннее детство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640960" cy="5256584"/>
          </a:xfrm>
        </p:spPr>
        <p:txBody>
          <a:bodyPr>
            <a:normAutofit/>
          </a:bodyPr>
          <a:lstStyle/>
          <a:p>
            <a:pPr marL="82296" lvl="0" indent="0">
              <a:buClr>
                <a:srgbClr val="3891A7"/>
              </a:buClr>
              <a:buNone/>
            </a:pPr>
            <a:r>
              <a:rPr lang="ru-RU" sz="3600" b="1" dirty="0">
                <a:solidFill>
                  <a:prstClr val="black"/>
                </a:solidFill>
              </a:rPr>
              <a:t>Факторы, влияющие на гендерную социализацию</a:t>
            </a:r>
            <a:r>
              <a:rPr lang="ru-RU" dirty="0">
                <a:solidFill>
                  <a:prstClr val="black"/>
                </a:solidFill>
              </a:rPr>
              <a:t>:</a:t>
            </a:r>
          </a:p>
          <a:p>
            <a:pPr lvl="0">
              <a:lnSpc>
                <a:spcPct val="150000"/>
              </a:lnSpc>
              <a:buClr>
                <a:srgbClr val="3891A7"/>
              </a:buClr>
            </a:pPr>
            <a:r>
              <a:rPr lang="ru-RU" sz="3000" b="1" i="1" dirty="0" smtClean="0">
                <a:solidFill>
                  <a:prstClr val="black"/>
                </a:solidFill>
              </a:rPr>
              <a:t>Сверстники </a:t>
            </a:r>
            <a:endParaRPr lang="ru-RU" sz="3000" b="1" i="1" dirty="0">
              <a:solidFill>
                <a:prstClr val="black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9820" y="2971555"/>
            <a:ext cx="6218312" cy="3886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257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315</TotalTime>
  <Words>245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Гендерная социализация в детстве</vt:lpstr>
      <vt:lpstr>Предмет, задачи, проблемы гендерной психологии и педагогики </vt:lpstr>
      <vt:lpstr>Предмет, задачи, проблемы гендерной психологии и педагогики</vt:lpstr>
      <vt:lpstr>Предмет, задачи, проблемы гендерной психологии и педагогики</vt:lpstr>
      <vt:lpstr>Младенческий возраст и раннее детство </vt:lpstr>
      <vt:lpstr>Младенческий возраст и раннее детство </vt:lpstr>
      <vt:lpstr>Младенческий возраст и раннее детство</vt:lpstr>
      <vt:lpstr>Младенческий возраст и раннее детство</vt:lpstr>
      <vt:lpstr>Младенческий возраст и раннее детство</vt:lpstr>
      <vt:lpstr>Игры, направленные на развитие гендерных представлений у детей:</vt:lpstr>
      <vt:lpstr>Спасибо,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Гендерная социализация в детстве</dc:title>
  <dc:creator>Анютка</dc:creator>
  <cp:lastModifiedBy>Сухарь Анна Геннадьевна</cp:lastModifiedBy>
  <cp:revision>19</cp:revision>
  <dcterms:created xsi:type="dcterms:W3CDTF">2013-11-14T12:56:10Z</dcterms:created>
  <dcterms:modified xsi:type="dcterms:W3CDTF">2013-11-19T07:55:30Z</dcterms:modified>
</cp:coreProperties>
</file>