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75DC9D-7FBF-437A-AC9A-4D292BE6EDB0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84C14B-DA6F-45B8-8081-648B5CD000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4248472"/>
          </a:xfrm>
        </p:spPr>
        <p:txBody>
          <a:bodyPr>
            <a:noAutofit/>
          </a:bodyPr>
          <a:lstStyle/>
          <a:p>
            <a:r>
              <a:rPr lang="ru-RU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Значение гимнастики пробуждения для детей дошкольного возраста</a:t>
            </a:r>
            <a:r>
              <a:rPr lang="ru-RU" sz="6600" dirty="0">
                <a:solidFill>
                  <a:schemeClr val="bg1"/>
                </a:solidFill>
                <a:latin typeface="Gabriola" panose="04040605051002020D02" pitchFamily="82" charset="0"/>
              </a:rPr>
              <a:t/>
            </a:r>
            <a:br>
              <a:rPr lang="ru-RU" sz="6600" dirty="0">
                <a:solidFill>
                  <a:schemeClr val="bg1"/>
                </a:solidFill>
                <a:latin typeface="Gabriola" panose="04040605051002020D02" pitchFamily="82" charset="0"/>
              </a:rPr>
            </a:br>
            <a:endParaRPr 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95db78ed28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717032"/>
            <a:ext cx="3995936" cy="346503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857403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Проснись дружок, и улыбнись.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С боку на бок повернись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в зайчишку превратись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(поворачиваются направо, затем налево).</a:t>
            </a:r>
            <a:endParaRPr lang="ru-RU" b="1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Чтобы прыгнуть дальше всех, 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Зайка лапки поднял вверх.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Потянулся и ….  прыжок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i="1" dirty="0">
                <a:latin typeface="Gabriola" panose="04040605051002020D02" pitchFamily="82" charset="0"/>
              </a:rPr>
              <a:t>(</a:t>
            </a:r>
            <a:r>
              <a:rPr lang="ru-RU" b="1" i="1" dirty="0">
                <a:latin typeface="Gabriola" panose="04040605051002020D02" pitchFamily="82" charset="0"/>
              </a:rPr>
              <a:t>тянутся, лежа на спине,</a:t>
            </a:r>
            <a:br>
              <a:rPr lang="ru-RU" b="1" i="1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опускают руки вниз).</a:t>
            </a:r>
            <a:r>
              <a:rPr lang="ru-RU" i="1" dirty="0">
                <a:latin typeface="Gabriola" panose="04040605051002020D02" pitchFamily="82" charset="0"/>
              </a:rPr>
              <a:t/>
            </a:r>
            <a:br>
              <a:rPr lang="ru-RU" i="1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На спине лежат зайчишки, 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Все зайчишки шалунишки: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Ножки дружно все сгибают,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По коленкам ударяют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Gabriola" panose="04040605051002020D02" pitchFamily="82" charset="0"/>
              </a:rPr>
              <a:t>Вот </a:t>
            </a:r>
            <a:r>
              <a:rPr lang="ru-RU" dirty="0">
                <a:latin typeface="Gabriola" panose="04040605051002020D02" pitchFamily="82" charset="0"/>
              </a:rPr>
              <a:t>увидел он лисичку,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Испугался и затих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(прижать руки к груди,</a:t>
            </a:r>
            <a:br>
              <a:rPr lang="ru-RU" b="1" i="1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затаить дыхание).</a:t>
            </a:r>
            <a:endParaRPr lang="ru-RU" b="1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Мы лисичку обхитрим,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На носочках побежим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(лежа на спине, движение ногами,</a:t>
            </a:r>
            <a:br>
              <a:rPr lang="ru-RU" b="1" i="1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имитирующие бег).</a:t>
            </a:r>
            <a:endParaRPr lang="ru-RU" b="1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Были вы зайчишками,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Станьте ребятишками.</a:t>
            </a:r>
          </a:p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36104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Зайчик </a:t>
            </a:r>
            <a:endParaRPr lang="ru-RU" sz="5400" i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2743"/>
            <a:ext cx="10052783" cy="671629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Gabriola" panose="04040605051002020D02" pitchFamily="82" charset="0"/>
              </a:rPr>
              <a:t>Бегемотик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4398640" cy="56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Gabriola" panose="04040605051002020D02" pitchFamily="82" charset="0"/>
              </a:rPr>
              <a:t>Бегемотик</a:t>
            </a:r>
            <a:r>
              <a:rPr lang="ru-RU" dirty="0">
                <a:latin typeface="Gabriola" panose="04040605051002020D02" pitchFamily="82" charset="0"/>
              </a:rPr>
              <a:t>. Выполнять упражнение можно лежа или сидя. Кладем ручку </a:t>
            </a:r>
            <a:r>
              <a:rPr lang="ru-RU" dirty="0" smtClean="0">
                <a:latin typeface="Gabriola" panose="04040605051002020D02" pitchFamily="82" charset="0"/>
              </a:rPr>
              <a:t>ребенка </a:t>
            </a:r>
            <a:r>
              <a:rPr lang="ru-RU" dirty="0">
                <a:latin typeface="Gabriola" panose="04040605051002020D02" pitchFamily="82" charset="0"/>
              </a:rPr>
              <a:t>на диафрагму, дыхание происходит через нос, дайте </a:t>
            </a:r>
            <a:r>
              <a:rPr lang="ru-RU" dirty="0" smtClean="0">
                <a:latin typeface="Gabriola" panose="04040605051002020D02" pitchFamily="82" charset="0"/>
              </a:rPr>
              <a:t>ребенку </a:t>
            </a:r>
            <a:r>
              <a:rPr lang="ru-RU" dirty="0">
                <a:latin typeface="Gabriola" panose="04040605051002020D02" pitchFamily="82" charset="0"/>
              </a:rPr>
              <a:t>последить, как его ладошка, то поднимается, то опускается, а сами приговаривайте стишок (в зависимости от исходного положения):</a:t>
            </a: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                      Сели (легли) </a:t>
            </a:r>
            <a:r>
              <a:rPr lang="ru-RU" dirty="0" err="1">
                <a:latin typeface="Gabriola" panose="04040605051002020D02" pitchFamily="82" charset="0"/>
              </a:rPr>
              <a:t>бегемотики</a:t>
            </a:r>
            <a:r>
              <a:rPr lang="ru-RU" dirty="0">
                <a:latin typeface="Gabriola" panose="04040605051002020D02" pitchFamily="82" charset="0"/>
              </a:rPr>
              <a:t>, потрогали животики.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                      То животик поднимается (вдох), 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                      То животик опускается (выдох).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08" y="2564904"/>
            <a:ext cx="3801244" cy="45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Воздушный шарик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>
                <a:latin typeface="Gabriola" panose="04040605051002020D02" pitchFamily="82" charset="0"/>
              </a:rPr>
              <a:t>Воздушный </a:t>
            </a:r>
            <a:r>
              <a:rPr lang="ru-RU" sz="3000" b="1" dirty="0" smtClean="0">
                <a:latin typeface="Gabriola" panose="04040605051002020D02" pitchFamily="82" charset="0"/>
              </a:rPr>
              <a:t>шарик.</a:t>
            </a:r>
            <a:r>
              <a:rPr lang="ru-RU" sz="3000" dirty="0">
                <a:latin typeface="Gabriola" panose="04040605051002020D02" pitchFamily="82" charset="0"/>
              </a:rPr>
              <a:t> </a:t>
            </a:r>
            <a:r>
              <a:rPr lang="ru-RU" sz="3000" dirty="0" smtClean="0">
                <a:latin typeface="Gabriola" panose="04040605051002020D02" pitchFamily="82" charset="0"/>
              </a:rPr>
              <a:t>Ребенок </a:t>
            </a:r>
            <a:r>
              <a:rPr lang="ru-RU" sz="3000" dirty="0">
                <a:latin typeface="Gabriola" panose="04040605051002020D02" pitchFamily="82" charset="0"/>
              </a:rPr>
              <a:t>лежит на спине, ручки положив на животик. Вы можете составить ему компанию. Вдыхаем воздух и надуваем животик, как шарик. Теперь задерживаем дыхание на 5 счетов, а затем постепенно сдуваем живот-шарик. И опять задерживаем дыхание. Всего нужно надуть 5 шариков.</a:t>
            </a:r>
          </a:p>
        </p:txBody>
      </p:sp>
      <p:pic>
        <p:nvPicPr>
          <p:cNvPr id="2050" name="Picture 2" descr="http://mediasubs.ru/group/uploads/ka/kak-novichku-sozdat-i-raskrutit-blog/image2/0LWJiMj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37" y="2564904"/>
            <a:ext cx="2621141" cy="44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39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anose="04040605051002020D02" pitchFamily="82" charset="0"/>
              </a:rPr>
              <a:t>Башенные</a:t>
            </a:r>
            <a:r>
              <a:rPr lang="ru-RU" dirty="0">
                <a:latin typeface="Gabriola" panose="04040605051002020D02" pitchFamily="82" charset="0"/>
              </a:rPr>
              <a:t> </a:t>
            </a:r>
            <a:r>
              <a:rPr lang="ru-RU" b="1" dirty="0">
                <a:latin typeface="Gabriola" panose="04040605051002020D02" pitchFamily="82" charset="0"/>
              </a:rPr>
              <a:t>Часы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Gabriola" panose="04040605051002020D02" pitchFamily="82" charset="0"/>
              </a:rPr>
              <a:t>Башенные</a:t>
            </a:r>
            <a:r>
              <a:rPr lang="ru-RU" sz="3200" dirty="0">
                <a:latin typeface="Gabriola" panose="04040605051002020D02" pitchFamily="82" charset="0"/>
              </a:rPr>
              <a:t> </a:t>
            </a:r>
            <a:r>
              <a:rPr lang="ru-RU" sz="3200" b="1" dirty="0">
                <a:latin typeface="Gabriola" panose="04040605051002020D02" pitchFamily="82" charset="0"/>
              </a:rPr>
              <a:t>Часы</a:t>
            </a:r>
            <a:r>
              <a:rPr lang="ru-RU" sz="3200" dirty="0">
                <a:latin typeface="Gabriola" panose="04040605051002020D02" pitchFamily="82" charset="0"/>
              </a:rPr>
              <a:t>. Становимся, слегка расставив ноги в стороны, руки опущены. Теперь пришло время часам заработать: произносим «тик-так, тик-так» и машем курами вперед назад. Повторить до 10 раз.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2667649"/>
            <a:ext cx="3630535" cy="41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8273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Gabriola" panose="04040605051002020D02" pitchFamily="82" charset="0"/>
              </a:rPr>
              <a:t>Ворона</a:t>
            </a:r>
            <a:endParaRPr lang="ru-RU" sz="72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4038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latin typeface="Gabriola" panose="04040605051002020D02" pitchFamily="82" charset="0"/>
              </a:rPr>
              <a:t>Ворона</a:t>
            </a:r>
            <a:r>
              <a:rPr lang="ru-RU" sz="3600" dirty="0">
                <a:latin typeface="Gabriola" panose="04040605051002020D02" pitchFamily="82" charset="0"/>
              </a:rPr>
              <a:t>. </a:t>
            </a:r>
            <a:r>
              <a:rPr lang="ru-RU" sz="3600" dirty="0" smtClean="0">
                <a:latin typeface="Gabriola" panose="04040605051002020D02" pitchFamily="82" charset="0"/>
              </a:rPr>
              <a:t>Ребенок </a:t>
            </a:r>
            <a:r>
              <a:rPr lang="ru-RU" sz="3600" dirty="0">
                <a:latin typeface="Gabriola" panose="04040605051002020D02" pitchFamily="82" charset="0"/>
              </a:rPr>
              <a:t>стоит, ИП такое же, как и в предыдущем упражнении. С вдохом широко разводим в стороны руки-крылья, а на выдохе громко каркаем, старайтесь, чтобы звук «р» длился, как можно дольше.</a:t>
            </a:r>
          </a:p>
        </p:txBody>
      </p:sp>
      <p:pic>
        <p:nvPicPr>
          <p:cNvPr id="4098" name="Picture 2" descr="http://sovetskiymultik.at.ua/2/hitraja.vorona.0-03-29.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78" y="270892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Gabriola" panose="04040605051002020D02" pitchFamily="82" charset="0"/>
              </a:rPr>
              <a:t>Паровозик </a:t>
            </a:r>
            <a:r>
              <a:rPr lang="ru-RU" sz="5400" b="1" dirty="0" err="1">
                <a:latin typeface="Gabriola" panose="04040605051002020D02" pitchFamily="82" charset="0"/>
              </a:rPr>
              <a:t>Чух-чух-чух</a:t>
            </a:r>
            <a:endParaRPr lang="ru-RU" sz="54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9002066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b="1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Gabriola" panose="04040605051002020D02" pitchFamily="82" charset="0"/>
              </a:rPr>
              <a:t>Паровозик </a:t>
            </a:r>
            <a:r>
              <a:rPr lang="ru-RU" sz="3200" b="1" dirty="0" err="1">
                <a:latin typeface="Gabriola" panose="04040605051002020D02" pitchFamily="82" charset="0"/>
              </a:rPr>
              <a:t>Чух-чух-чух</a:t>
            </a:r>
            <a:r>
              <a:rPr lang="ru-RU" sz="3200" dirty="0">
                <a:latin typeface="Gabriola" panose="04040605051002020D02" pitchFamily="82" charset="0"/>
              </a:rPr>
              <a:t>. После статичных упражнений можно и немного походить. Тем более это упражнение всем известное и малышами очень любимое. Малыш наверняка захочет быть паровозом, а мама с папой могут стать вагончиками. Изображаем согнутыми в локтях руками движение паровоза и приговариваем «</a:t>
            </a:r>
            <a:r>
              <a:rPr lang="ru-RU" sz="3200" dirty="0" err="1">
                <a:latin typeface="Gabriola" panose="04040605051002020D02" pitchFamily="82" charset="0"/>
              </a:rPr>
              <a:t>чух-чух-чух</a:t>
            </a:r>
            <a:r>
              <a:rPr lang="ru-RU" sz="3200" dirty="0">
                <a:latin typeface="Gabriola" panose="04040605051002020D02" pitchFamily="82" charset="0"/>
              </a:rPr>
              <a:t>», а когда придет время остановки, взмахиваем рукой и громко гудим «ту-</a:t>
            </a:r>
            <a:r>
              <a:rPr lang="ru-RU" sz="3200" dirty="0" err="1">
                <a:latin typeface="Gabriola" panose="04040605051002020D02" pitchFamily="82" charset="0"/>
              </a:rPr>
              <a:t>тууу</a:t>
            </a:r>
            <a:r>
              <a:rPr lang="ru-RU" sz="3200" dirty="0">
                <a:latin typeface="Gabriola" panose="04040605051002020D02" pitchFamily="82" charset="0"/>
              </a:rPr>
              <a:t>». </a:t>
            </a:r>
          </a:p>
        </p:txBody>
      </p:sp>
      <p:pic>
        <p:nvPicPr>
          <p:cNvPr id="5122" name="Picture 2" descr="http://detsad-kitty.ru/uploads/posts/2011-01/1296472502_parovozi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" y="4043183"/>
            <a:ext cx="9166837" cy="28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872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6000" b="1" dirty="0" err="1">
                <a:latin typeface="Gabriola" panose="04040605051002020D02" pitchFamily="82" charset="0"/>
              </a:rPr>
              <a:t>Кидалки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716016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Gabriola" panose="04040605051002020D02" pitchFamily="82" charset="0"/>
              </a:rPr>
              <a:t> </a:t>
            </a:r>
            <a:r>
              <a:rPr lang="ru-RU" b="1" dirty="0" err="1">
                <a:latin typeface="Gabriola" panose="04040605051002020D02" pitchFamily="82" charset="0"/>
              </a:rPr>
              <a:t>Кидалки</a:t>
            </a:r>
            <a:r>
              <a:rPr lang="ru-RU" dirty="0">
                <a:latin typeface="Gabriola" panose="04040605051002020D02" pitchFamily="82" charset="0"/>
              </a:rPr>
              <a:t>. В дыхательной гимнастике можно использовать и некоторый спортивный реквизит, например, мяч. Становимся, руки с мячом находятся на уровне груди. На выдохе кидаем мячик максимально далеко от себя, при этом помогаем себе голосом «</a:t>
            </a:r>
            <a:r>
              <a:rPr lang="ru-RU" dirty="0" err="1">
                <a:latin typeface="Gabriola" panose="04040605051002020D02" pitchFamily="82" charset="0"/>
              </a:rPr>
              <a:t>уууххххх</a:t>
            </a:r>
            <a:r>
              <a:rPr lang="ru-RU" dirty="0">
                <a:latin typeface="Gabriola" panose="04040605051002020D02" pitchFamily="82" charset="0"/>
              </a:rPr>
              <a:t>». Достаточно будет сделать 5-6 таких бросков. Упражнение, во избежание всевозможных разрушений лучше делать на улице.</a:t>
            </a:r>
          </a:p>
        </p:txBody>
      </p:sp>
      <p:pic>
        <p:nvPicPr>
          <p:cNvPr id="6146" name="Picture 2" descr="http://hipasiwannabee.files.wordpress.com/2010/02/beach-ball-544-6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65" y="2571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atin typeface="Gabriola" panose="04040605051002020D02" pitchFamily="82" charset="0"/>
              </a:rPr>
              <a:t>Дерево в ветреный день</a:t>
            </a:r>
            <a:endParaRPr lang="ru-RU" sz="54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418261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latin typeface="Gabriola" panose="04040605051002020D02" pitchFamily="82" charset="0"/>
              </a:rPr>
              <a:t>Дерево в ветреный день</a:t>
            </a:r>
            <a:r>
              <a:rPr lang="ru-RU" sz="3200" dirty="0">
                <a:latin typeface="Gabriola" panose="04040605051002020D02" pitchFamily="82" charset="0"/>
              </a:rPr>
              <a:t>. Садимся на колени или на пятки (как малышу удобнее), следим за осанкой. При вдохе руки поднимаем над головой, а во время выдоха опускаем вниз, слегка наклоняя туловище, совсем как ствол дерева, ветки которого качаются на ветру.</a:t>
            </a:r>
          </a:p>
        </p:txBody>
      </p:sp>
      <p:pic>
        <p:nvPicPr>
          <p:cNvPr id="7170" name="Picture 2" descr="http://www.municipal.ako.kirov.ru/upload/iblock/3ba/12477y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84" y="2708920"/>
            <a:ext cx="5374339" cy="40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Gabriola" panose="04040605051002020D02" pitchFamily="82" charset="0"/>
              </a:rPr>
              <a:t>Хомячок</a:t>
            </a:r>
            <a:endParaRPr lang="ru-RU" sz="60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73531"/>
            <a:ext cx="475252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latin typeface="Gabriola" panose="04040605051002020D02" pitchFamily="82" charset="0"/>
              </a:rPr>
              <a:t>Хомячок</a:t>
            </a:r>
            <a:r>
              <a:rPr lang="ru-RU" sz="2600" dirty="0">
                <a:latin typeface="Gabriola" panose="04040605051002020D02" pitchFamily="82" charset="0"/>
              </a:rPr>
              <a:t>. Какому </a:t>
            </a:r>
            <a:r>
              <a:rPr lang="ru-RU" sz="2600" dirty="0" smtClean="0">
                <a:latin typeface="Gabriola" panose="04040605051002020D02" pitchFamily="82" charset="0"/>
              </a:rPr>
              <a:t>ребенку </a:t>
            </a:r>
            <a:r>
              <a:rPr lang="ru-RU" sz="2600" dirty="0">
                <a:latin typeface="Gabriola" panose="04040605051002020D02" pitchFamily="82" charset="0"/>
              </a:rPr>
              <a:t>не нравится симпатяга хомячок с круглыми щечками. Предложите ему на несколько минут побыть таким щекастым другом. Помните. Как </a:t>
            </a:r>
            <a:r>
              <a:rPr lang="ru-RU" sz="2600" dirty="0" err="1">
                <a:latin typeface="Gabriola" panose="04040605051002020D02" pitchFamily="82" charset="0"/>
              </a:rPr>
              <a:t>Хома</a:t>
            </a:r>
            <a:r>
              <a:rPr lang="ru-RU" sz="2600" dirty="0">
                <a:latin typeface="Gabriola" panose="04040605051002020D02" pitchFamily="82" charset="0"/>
              </a:rPr>
              <a:t> в сказке переходил речку с щеками, полными гороха. Надуваем щеки побольше, а теперь делаем несколько шагов по комнате. Переправились на тот берег, хлопаем по щекам ладошками, и они с веселым хлопком сдуваются. Теперь немного отдохнем и повторим.</a:t>
            </a:r>
          </a:p>
        </p:txBody>
      </p:sp>
      <p:pic>
        <p:nvPicPr>
          <p:cNvPr id="8194" name="Picture 2" descr="http://stat19.privet.ru/lr/0b16a00fdb41e72c1a9e7c173f98fd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5063912" cy="38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i="1" dirty="0">
                <a:solidFill>
                  <a:schemeClr val="bg1"/>
                </a:solidFill>
                <a:latin typeface="Gabriola" panose="04040605051002020D02" pitchFamily="82" charset="0"/>
              </a:rPr>
              <a:t>Пробуждение</a:t>
            </a:r>
            <a:r>
              <a:rPr lang="ru-RU" sz="3600" i="1" dirty="0">
                <a:latin typeface="Gabriola" panose="04040605051002020D02" pitchFamily="82" charset="0"/>
              </a:rPr>
              <a:t> –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является одним из важнейших моментов способствующих нормальному протеканию жизненно </a:t>
            </a:r>
            <a:r>
              <a:rPr lang="ru-RU" sz="3600" i="1" dirty="0">
                <a:latin typeface="Gabriola" panose="04040605051002020D02" pitchFamily="82" charset="0"/>
              </a:rPr>
              <a:t>важных процессов для ребенка.</a:t>
            </a:r>
            <a:endParaRPr lang="ru-RU" sz="36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600" i="1" dirty="0">
                <a:latin typeface="Gabriola" panose="04040605051002020D02" pitchFamily="82" charset="0"/>
              </a:rPr>
              <a:t>Гимнастика после сна направлена на правильное постепенное пробуждения ото сна. А так же является закаливающими процедурами. Гимнастика после сна помогает детям поднять настроение, мышечный тонус, а также обеспечивает профилактику нарушении осанки и плоскостопия.</a:t>
            </a:r>
            <a:endParaRPr lang="ru-RU" sz="36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600" i="1" dirty="0" smtClean="0">
                <a:latin typeface="Gabriola" panose="04040605051002020D02" pitchFamily="82" charset="0"/>
              </a:rPr>
              <a:t>Комплексы </a:t>
            </a:r>
            <a:r>
              <a:rPr lang="ru-RU" sz="3600" i="1" dirty="0">
                <a:latin typeface="Gabriola" panose="04040605051002020D02" pitchFamily="82" charset="0"/>
              </a:rPr>
              <a:t>гимнастики после сна основан на уже имеющие навыки , двигательном опыте ребенка. Длительность проведения гимнастики  должна составлять 7-15 минут.</a:t>
            </a:r>
            <a:endParaRPr lang="ru-RU" sz="3600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Спасибо</a:t>
            </a:r>
            <a:r>
              <a:rPr lang="ru-RU" sz="6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за</a:t>
            </a:r>
            <a:r>
              <a:rPr lang="ru-RU" sz="6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внимание!</a:t>
            </a:r>
            <a:endParaRPr lang="ru-RU" sz="60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9218" name="Picture 2" descr="http://img1.liveinternet.ru/images/attach/c/2/73/923/73923981_52ba5be115f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3527"/>
            <a:ext cx="4762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49411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Презентацию выполнила:</a:t>
            </a:r>
          </a:p>
          <a:p>
            <a:pPr algn="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Воспитатель ГБДОУ № 85</a:t>
            </a:r>
          </a:p>
          <a:p>
            <a:pPr algn="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Фрунзенского р-на</a:t>
            </a:r>
          </a:p>
          <a:p>
            <a:pPr algn="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Рыбина Ольга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22953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4000" i="1" dirty="0" smtClean="0">
                <a:latin typeface="Gabriola" panose="04040605051002020D02" pitchFamily="82" charset="0"/>
              </a:rPr>
              <a:t>1) Комплекс </a:t>
            </a:r>
            <a:r>
              <a:rPr lang="ru-RU" sz="4000" i="1" dirty="0">
                <a:latin typeface="Gabriola" panose="04040605051002020D02" pitchFamily="82" charset="0"/>
              </a:rPr>
              <a:t>упражнений для разминки в постели(гимнастика пробуждения)</a:t>
            </a:r>
            <a:endParaRPr lang="ru-RU" sz="4000" dirty="0">
              <a:latin typeface="Gabriola" panose="04040605051002020D02" pitchFamily="82" charset="0"/>
            </a:endParaRPr>
          </a:p>
          <a:p>
            <a:pPr marL="0" lvl="0" indent="0">
              <a:buNone/>
            </a:pPr>
            <a:r>
              <a:rPr lang="ru-RU" sz="4000" i="1" dirty="0" smtClean="0">
                <a:latin typeface="Gabriola" panose="04040605051002020D02" pitchFamily="82" charset="0"/>
              </a:rPr>
              <a:t>2) Дыхательная </a:t>
            </a:r>
            <a:r>
              <a:rPr lang="ru-RU" sz="4000" i="1" dirty="0">
                <a:latin typeface="Gabriola" panose="04040605051002020D02" pitchFamily="82" charset="0"/>
              </a:rPr>
              <a:t>гимнастика</a:t>
            </a:r>
            <a:endParaRPr lang="ru-RU" sz="4000" dirty="0">
              <a:latin typeface="Gabriola" panose="04040605051002020D02" pitchFamily="82" charset="0"/>
            </a:endParaRPr>
          </a:p>
          <a:p>
            <a:pPr marL="0" lvl="0" indent="0">
              <a:buNone/>
            </a:pPr>
            <a:r>
              <a:rPr lang="ru-RU" sz="4000" i="1" dirty="0" smtClean="0">
                <a:latin typeface="Gabriola" panose="04040605051002020D02" pitchFamily="82" charset="0"/>
              </a:rPr>
              <a:t>3) Ходьба </a:t>
            </a:r>
            <a:r>
              <a:rPr lang="ru-RU" sz="4000" i="1" dirty="0">
                <a:latin typeface="Gabriola" panose="04040605051002020D02" pitchFamily="82" charset="0"/>
              </a:rPr>
              <a:t>по массажным дорожкам, самомассаж.</a:t>
            </a:r>
            <a:endParaRPr lang="ru-RU" sz="4000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40768"/>
          </a:xfrm>
        </p:spPr>
        <p:txBody>
          <a:bodyPr>
            <a:no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Гимнастика после сна состоит из несколько частей:</a:t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10242" name="Picture 2" descr="http://cv01.twirpx.net/0736/0736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636912"/>
            <a:ext cx="2686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>
                <a:solidFill>
                  <a:schemeClr val="bg1"/>
                </a:solidFill>
                <a:latin typeface="Gabriola" panose="04040605051002020D02" pitchFamily="82" charset="0"/>
              </a:rPr>
              <a:t>Цель данных упражнений </a:t>
            </a:r>
            <a:r>
              <a:rPr lang="ru-RU" sz="4000" i="1" dirty="0">
                <a:latin typeface="Gabriola" panose="04040605051002020D02" pitchFamily="82" charset="0"/>
              </a:rPr>
              <a:t>– активизировать физиологические системы, активизирует функции дыхательного аппарата. А также является закаливающей процедурой и профилактикой нарушении осанки  и плоскостопия.</a:t>
            </a:r>
            <a:endParaRPr lang="ru-RU" sz="40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4000" i="1" dirty="0" smtClean="0">
                <a:latin typeface="Gabriola" panose="04040605051002020D02" pitchFamily="82" charset="0"/>
              </a:rPr>
              <a:t>Регулярность  </a:t>
            </a:r>
            <a:r>
              <a:rPr lang="ru-RU" sz="4000" i="1" dirty="0">
                <a:latin typeface="Gabriola" panose="04040605051002020D02" pitchFamily="82" charset="0"/>
              </a:rPr>
              <a:t>выполнения оздоровительных упражнений – </a:t>
            </a:r>
            <a:r>
              <a:rPr lang="ru-RU" sz="4000" b="1" i="1" dirty="0">
                <a:latin typeface="Gabriola" panose="04040605051002020D02" pitchFamily="82" charset="0"/>
              </a:rPr>
              <a:t>залог здоровья наших детей.</a:t>
            </a:r>
            <a:endParaRPr lang="ru-RU" sz="4000" b="1" dirty="0">
              <a:latin typeface="Gabriola" panose="04040605051002020D02" pitchFamily="82" charset="0"/>
            </a:endParaRPr>
          </a:p>
          <a:p>
            <a:endParaRPr lang="ru-RU" sz="4000" dirty="0">
              <a:latin typeface="Gabriola" panose="04040605051002020D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i="1" dirty="0" smtClean="0">
                <a:latin typeface="Gabriola" panose="04040605051002020D02" pitchFamily="82" charset="0"/>
              </a:rPr>
              <a:t>Гимнастика </a:t>
            </a:r>
            <a:r>
              <a:rPr lang="ru-RU" sz="4400" i="1" dirty="0">
                <a:latin typeface="Gabriola" panose="04040605051002020D02" pitchFamily="82" charset="0"/>
              </a:rPr>
              <a:t>пробуждения происходит под звуки плавной музыки. Музыки вызывающие приятные положительные эмоции( пение птиц, шум леса, моря, классическая музыка для детей). </a:t>
            </a:r>
            <a:endParaRPr lang="ru-RU" sz="4400" i="1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4400" i="1" dirty="0" smtClean="0">
                <a:latin typeface="Gabriola" panose="04040605051002020D02" pitchFamily="82" charset="0"/>
              </a:rPr>
              <a:t>Или под словесное сопровождение</a:t>
            </a:r>
            <a:endParaRPr lang="ru-RU" sz="4400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Предлагаем вам комплекс гимнастики после сна</a:t>
            </a:r>
            <a:endParaRPr lang="ru-RU" sz="4800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lt-pict.narod.ru146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5689" y="3933056"/>
            <a:ext cx="2588311" cy="276949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Проснись дружок, и улыбнись.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С боку на бок повернись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в медвежонка превратись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(поворачиваются направо, затем налево).</a:t>
            </a:r>
            <a:r>
              <a:rPr lang="ru-RU" i="1" dirty="0">
                <a:latin typeface="Gabriola" panose="04040605051002020D02" pitchFamily="82" charset="0"/>
              </a:rPr>
              <a:t/>
            </a:r>
            <a:br>
              <a:rPr lang="ru-RU" i="1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Медвежата в чаще жили,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Головой своей крутили!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Вот так. Вот так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Головой своей крутили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(повороты головой).</a:t>
            </a:r>
            <a:r>
              <a:rPr lang="ru-RU" i="1" dirty="0">
                <a:latin typeface="Gabriola" panose="04040605051002020D02" pitchFamily="82" charset="0"/>
              </a:rPr>
              <a:t/>
            </a:r>
            <a:br>
              <a:rPr lang="ru-RU" i="1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Вот мишутка наш идет,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Никогда не упадет.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Топ-топ, топ-топ,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Топ-топ, топ-топ.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(имитация ходьбы).</a:t>
            </a:r>
            <a:endParaRPr lang="ru-RU" b="1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 smtClean="0">
                <a:latin typeface="Gabriola" panose="04040605051002020D02" pitchFamily="82" charset="0"/>
              </a:rPr>
              <a:t>Мед </a:t>
            </a:r>
            <a:r>
              <a:rPr lang="ru-RU" dirty="0">
                <a:latin typeface="Gabriola" panose="04040605051002020D02" pitchFamily="82" charset="0"/>
              </a:rPr>
              <a:t>медведь в лесу нашел –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Мало меду, много пчел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(махи руками).</a:t>
            </a:r>
            <a:r>
              <a:rPr lang="ru-RU" i="1" dirty="0">
                <a:latin typeface="Gabriola" panose="04040605051002020D02" pitchFamily="82" charset="0"/>
              </a:rPr>
              <a:t/>
            </a:r>
            <a:br>
              <a:rPr lang="ru-RU" i="1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Мишка по лесу гулял,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Музыканта повстречал.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теперь в лесу густом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Он поет под кустом.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Дыхательная гимнастика.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Глубокий вдох,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На выдох: «М-М-М».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Были медвежатами,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Станьте же ребятами.</a:t>
            </a:r>
          </a:p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Медвежата </a:t>
            </a:r>
            <a:endParaRPr lang="ru-RU" sz="5400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77f085776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08312" cy="27046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65104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ru-RU" sz="5100" dirty="0">
                <a:latin typeface="Gabriola" panose="04040605051002020D02" pitchFamily="82" charset="0"/>
              </a:rPr>
              <a:t>Солнышко проснулось</a:t>
            </a:r>
            <a:br>
              <a:rPr lang="ru-RU" sz="5100" dirty="0">
                <a:latin typeface="Gabriola" panose="04040605051002020D02" pitchFamily="82" charset="0"/>
              </a:rPr>
            </a:br>
            <a:r>
              <a:rPr lang="ru-RU" sz="5100" dirty="0">
                <a:latin typeface="Gabriola" panose="04040605051002020D02" pitchFamily="82" charset="0"/>
              </a:rPr>
              <a:t>И нам всем улыбнулось</a:t>
            </a:r>
            <a:r>
              <a:rPr lang="ru-RU" sz="5100" i="1" dirty="0">
                <a:latin typeface="Gabriola" panose="04040605051002020D02" pitchFamily="82" charset="0"/>
              </a:rPr>
              <a:t/>
            </a:r>
            <a:br>
              <a:rPr lang="ru-RU" sz="5100" i="1" dirty="0">
                <a:latin typeface="Gabriola" panose="04040605051002020D02" pitchFamily="82" charset="0"/>
              </a:rPr>
            </a:br>
            <a:r>
              <a:rPr lang="ru-RU" sz="5100" b="1" i="1" dirty="0">
                <a:latin typeface="Gabriola" panose="04040605051002020D02" pitchFamily="82" charset="0"/>
              </a:rPr>
              <a:t>(дети улыбаются).</a:t>
            </a:r>
            <a:r>
              <a:rPr lang="ru-RU" sz="5100" dirty="0">
                <a:latin typeface="Gabriola" panose="04040605051002020D02" pitchFamily="82" charset="0"/>
              </a:rPr>
              <a:t/>
            </a:r>
            <a:br>
              <a:rPr lang="ru-RU" sz="5100" dirty="0">
                <a:latin typeface="Gabriola" panose="04040605051002020D02" pitchFamily="82" charset="0"/>
              </a:rPr>
            </a:br>
            <a:r>
              <a:rPr lang="ru-RU" sz="5100" dirty="0">
                <a:latin typeface="Gabriola" panose="04040605051002020D02" pitchFamily="82" charset="0"/>
              </a:rPr>
              <a:t>Вспомним солнечное лето,</a:t>
            </a:r>
            <a:br>
              <a:rPr lang="ru-RU" sz="5100" dirty="0">
                <a:latin typeface="Gabriola" panose="04040605051002020D02" pitchFamily="82" charset="0"/>
              </a:rPr>
            </a:br>
            <a:r>
              <a:rPr lang="ru-RU" sz="5100" dirty="0">
                <a:latin typeface="Gabriola" panose="04040605051002020D02" pitchFamily="82" charset="0"/>
              </a:rPr>
              <a:t>Вспомним вольную пору.</a:t>
            </a:r>
            <a:br>
              <a:rPr lang="ru-RU" sz="5100" dirty="0">
                <a:latin typeface="Gabriola" panose="04040605051002020D02" pitchFamily="82" charset="0"/>
              </a:rPr>
            </a:br>
            <a:r>
              <a:rPr lang="ru-RU" sz="5100" dirty="0">
                <a:latin typeface="Gabriola" panose="04040605051002020D02" pitchFamily="82" charset="0"/>
              </a:rPr>
              <a:t>Вспомним речку голубую</a:t>
            </a:r>
            <a:br>
              <a:rPr lang="ru-RU" sz="5100" dirty="0">
                <a:latin typeface="Gabriola" panose="04040605051002020D02" pitchFamily="82" charset="0"/>
              </a:rPr>
            </a:br>
            <a:r>
              <a:rPr lang="ru-RU" sz="5100" dirty="0">
                <a:latin typeface="Gabriola" panose="04040605051002020D02" pitchFamily="82" charset="0"/>
              </a:rPr>
              <a:t>И песок на берегу</a:t>
            </a:r>
          </a:p>
          <a:p>
            <a:pPr>
              <a:buNone/>
            </a:pPr>
            <a:r>
              <a:rPr lang="ru-RU" sz="5100" dirty="0" smtClean="0">
                <a:latin typeface="Gabriola" panose="04040605051002020D02" pitchFamily="82" charset="0"/>
              </a:rPr>
              <a:t>взрослый  </a:t>
            </a:r>
            <a:r>
              <a:rPr lang="ru-RU" sz="5100" dirty="0">
                <a:latin typeface="Gabriola" panose="04040605051002020D02" pitchFamily="82" charset="0"/>
              </a:rPr>
              <a:t>говорит: «</a:t>
            </a:r>
            <a:r>
              <a:rPr lang="ru-RU" sz="5100" dirty="0" smtClean="0">
                <a:latin typeface="Gabriola" panose="04040605051002020D02" pitchFamily="82" charset="0"/>
              </a:rPr>
              <a:t>Повернись </a:t>
            </a:r>
            <a:r>
              <a:rPr lang="ru-RU" sz="5100" dirty="0">
                <a:latin typeface="Gabriola" panose="04040605051002020D02" pitchFamily="82" charset="0"/>
              </a:rPr>
              <a:t>на живот, пусть </a:t>
            </a:r>
            <a:r>
              <a:rPr lang="ru-RU" sz="5100" dirty="0" smtClean="0">
                <a:latin typeface="Gabriola" panose="04040605051002020D02" pitchFamily="82" charset="0"/>
              </a:rPr>
              <a:t>твоя </a:t>
            </a:r>
            <a:r>
              <a:rPr lang="ru-RU" sz="5100" dirty="0">
                <a:latin typeface="Gabriola" panose="04040605051002020D02" pitchFamily="82" charset="0"/>
              </a:rPr>
              <a:t>спинки </a:t>
            </a:r>
            <a:r>
              <a:rPr lang="ru-RU" sz="5100" dirty="0" smtClean="0">
                <a:latin typeface="Gabriola" panose="04040605051002020D02" pitchFamily="82" charset="0"/>
              </a:rPr>
              <a:t>погреется </a:t>
            </a:r>
            <a:r>
              <a:rPr lang="ru-RU" sz="5100" dirty="0">
                <a:latin typeface="Gabriola" panose="04040605051002020D02" pitchFamily="82" charset="0"/>
              </a:rPr>
              <a:t>на солнышке</a:t>
            </a:r>
            <a:r>
              <a:rPr lang="ru-RU" sz="5100" dirty="0" smtClean="0">
                <a:latin typeface="Gabriola" panose="04040605051002020D02" pitchFamily="82" charset="0"/>
              </a:rPr>
              <a:t>».</a:t>
            </a:r>
          </a:p>
          <a:p>
            <a:pPr marL="0" indent="0">
              <a:buNone/>
            </a:pPr>
            <a:r>
              <a:rPr lang="ru-RU" sz="4500" dirty="0" smtClean="0">
                <a:latin typeface="Gabriola" panose="04040605051002020D02" pitchFamily="82" charset="0"/>
              </a:rPr>
              <a:t>Я </a:t>
            </a:r>
            <a:r>
              <a:rPr lang="ru-RU" sz="4500" dirty="0">
                <a:latin typeface="Gabriola" panose="04040605051002020D02" pitchFamily="82" charset="0"/>
              </a:rPr>
              <a:t>на солнышке лежу,</a:t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dirty="0">
                <a:latin typeface="Gabriola" panose="04040605051002020D02" pitchFamily="82" charset="0"/>
              </a:rPr>
              <a:t>Я на солнышко гляжу.</a:t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dirty="0">
                <a:latin typeface="Gabriola" panose="04040605051002020D02" pitchFamily="82" charset="0"/>
              </a:rPr>
              <a:t>Только я все лежу, </a:t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dirty="0">
                <a:latin typeface="Gabriola" panose="04040605051002020D02" pitchFamily="82" charset="0"/>
              </a:rPr>
              <a:t>И на солнышко гляжу</a:t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b="1" i="1" dirty="0">
                <a:latin typeface="Gabriola" panose="04040605051002020D02" pitchFamily="82" charset="0"/>
              </a:rPr>
              <a:t>(лежа на животе, движения ногами).</a:t>
            </a:r>
            <a:r>
              <a:rPr lang="ru-RU" sz="4500" i="1" dirty="0">
                <a:latin typeface="Gabriola" panose="04040605051002020D02" pitchFamily="82" charset="0"/>
              </a:rPr>
              <a:t/>
            </a:r>
            <a:br>
              <a:rPr lang="ru-RU" sz="4500" i="1" dirty="0">
                <a:latin typeface="Gabriola" panose="04040605051002020D02" pitchFamily="82" charset="0"/>
              </a:rPr>
            </a:br>
            <a:r>
              <a:rPr lang="ru-RU" sz="4500" dirty="0">
                <a:latin typeface="Gabriola" panose="04040605051002020D02" pitchFamily="82" charset="0"/>
              </a:rPr>
              <a:t>А теперь поплыли дружно,</a:t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dirty="0">
                <a:latin typeface="Gabriola" panose="04040605051002020D02" pitchFamily="82" charset="0"/>
              </a:rPr>
              <a:t>Делать так руками нужно</a:t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b="1" i="1" dirty="0">
                <a:latin typeface="Gabriola" panose="04040605051002020D02" pitchFamily="82" charset="0"/>
              </a:rPr>
              <a:t>(движения руками).</a:t>
            </a:r>
            <a:r>
              <a:rPr lang="ru-RU" sz="4500" dirty="0">
                <a:latin typeface="Gabriola" panose="04040605051002020D02" pitchFamily="82" charset="0"/>
              </a:rPr>
              <a:t/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dirty="0">
                <a:latin typeface="Gabriola" panose="04040605051002020D02" pitchFamily="82" charset="0"/>
              </a:rPr>
              <a:t>Вышли на берег крутой,</a:t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dirty="0">
                <a:latin typeface="Gabriola" panose="04040605051002020D02" pitchFamily="82" charset="0"/>
              </a:rPr>
              <a:t>И отправились домой</a:t>
            </a:r>
            <a:br>
              <a:rPr lang="ru-RU" sz="4500" dirty="0">
                <a:latin typeface="Gabriola" panose="04040605051002020D02" pitchFamily="82" charset="0"/>
              </a:rPr>
            </a:br>
            <a:r>
              <a:rPr lang="ru-RU" sz="4500" b="1" i="1" dirty="0">
                <a:latin typeface="Gabriola" panose="04040605051002020D02" pitchFamily="82" charset="0"/>
              </a:rPr>
              <a:t>(имитация ходьбы).</a:t>
            </a:r>
            <a:endParaRPr lang="ru-RU" sz="4500" b="1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Gabriola" panose="04040605051002020D02" pitchFamily="82" charset="0"/>
              </a:rPr>
              <a:t>Я на солнышке </a:t>
            </a:r>
            <a:r>
              <a:rPr lang="ru-R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лежу</a:t>
            </a:r>
            <a:endParaRPr lang="ru-RU" b="1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e18f3e305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564904"/>
            <a:ext cx="4336393" cy="479715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Что такое, что мы слышим?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Это дождь стучит по крыше.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А теперь пошел сильней,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по крыше бьет быстрей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(ударяют подушечками пальцев одной руки по ладошке другой).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Вверх поднимем наши ручки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дотянемся до тучки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(поднимают руки вверх, потягиваются)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Уходи от нас скорей,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Не пугай ты нас, детей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(машут руками)</a:t>
            </a:r>
            <a:endParaRPr lang="ru-RU" b="1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 smtClean="0">
                <a:latin typeface="Gabriola" panose="04040605051002020D02" pitchFamily="82" charset="0"/>
              </a:rPr>
              <a:t>Вот </a:t>
            </a:r>
            <a:r>
              <a:rPr lang="ru-RU" dirty="0">
                <a:latin typeface="Gabriola" panose="04040605051002020D02" pitchFamily="82" charset="0"/>
              </a:rPr>
              <a:t>к нам солнышко пришло,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Стало весело, светло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(поворачивают голову направо, налево).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А теперь на ножки встанем,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большими станем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b="1" i="1" dirty="0">
                <a:latin typeface="Gabriola" panose="04040605051002020D02" pitchFamily="82" charset="0"/>
              </a:rPr>
              <a:t>(И.п. ноги на ширине плеч, руки вдоль туловища. Поднять сцепленные руки вверх – вдох, опустить вниз – медленный выдох с произношением слова </a:t>
            </a:r>
            <a:r>
              <a:rPr lang="ru-RU" b="1" i="1" dirty="0" err="1">
                <a:latin typeface="Gabriola" panose="04040605051002020D02" pitchFamily="82" charset="0"/>
              </a:rPr>
              <a:t>Ух-х-х</a:t>
            </a:r>
            <a:r>
              <a:rPr lang="ru-RU" b="1" i="1" dirty="0">
                <a:latin typeface="Gabriola" panose="04040605051002020D02" pitchFamily="82" charset="0"/>
              </a:rPr>
              <a:t>).</a:t>
            </a:r>
            <a:endParaRPr lang="ru-RU" b="1" dirty="0">
              <a:latin typeface="Gabriola" panose="04040605051002020D02" pitchFamily="82" charset="0"/>
            </a:endParaRPr>
          </a:p>
          <a:p>
            <a:pPr>
              <a:buNone/>
            </a:pP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Дождь </a:t>
            </a:r>
            <a:endParaRPr lang="ru-RU" sz="6000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tolia_630141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466747"/>
            <a:ext cx="2882259" cy="2161694"/>
          </a:xfrm>
          <a:prstGeom prst="rect">
            <a:avLst/>
          </a:prstGeom>
        </p:spPr>
      </p:pic>
      <p:pic>
        <p:nvPicPr>
          <p:cNvPr id="4" name="Рисунок 3" descr="wek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1979712" cy="1754745"/>
          </a:xfrm>
          <a:prstGeom prst="rect">
            <a:avLst/>
          </a:prstGeom>
        </p:spPr>
      </p:pic>
      <p:pic>
        <p:nvPicPr>
          <p:cNvPr id="5" name="Рисунок 4" descr="210044-Royalty-Free-RF-Clipart-Illustration-Of-A-Little-Chick-Talking-To-A-Ro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5076" y="4365104"/>
            <a:ext cx="2641138" cy="25266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98484"/>
            <a:ext cx="8640960" cy="5798868"/>
          </a:xfrm>
        </p:spPr>
        <p:txBody>
          <a:bodyPr numCol="3"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latin typeface="Gabriola" panose="04040605051002020D02" pitchFamily="82" charset="0"/>
              </a:rPr>
              <a:t>Тили-тили-тили-дон</a:t>
            </a:r>
            <a:r>
              <a:rPr lang="ru-RU" dirty="0">
                <a:latin typeface="Gabriola" panose="04040605051002020D02" pitchFamily="82" charset="0"/>
              </a:rPr>
              <a:t>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Что за странный перезвон.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То будильник наш звенит,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Просыпаться нам велит.</a:t>
            </a: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Прогоню остатки сна 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Одеяло в сторону.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Нам гимнастика нужна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Помогает здорово.</a:t>
            </a: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Мы проснулись, </a:t>
            </a:r>
            <a:r>
              <a:rPr lang="ru-RU" dirty="0" smtClean="0">
                <a:latin typeface="Gabriola" panose="04040605051002020D02" pitchFamily="82" charset="0"/>
              </a:rPr>
              <a:t>потянулись</a:t>
            </a:r>
            <a:r>
              <a:rPr lang="ru-RU" dirty="0">
                <a:latin typeface="Gabriola" panose="04040605051002020D02" pitchFamily="82" charset="0"/>
              </a:rPr>
              <a:t>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С боку набок повернулись,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обратно потянулись.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еще один разок,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С боку набок повернулись,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обратно потянулись.</a:t>
            </a: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Ножки мы подняли,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На педали встали.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Быстрей педали я кручу,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качу, качу, качу.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Очутились на лугу.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Крылья пестрые порхают,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Это бабочки летают.</a:t>
            </a:r>
          </a:p>
          <a:p>
            <a:endParaRPr lang="ru-RU" dirty="0" smtClean="0">
              <a:latin typeface="Gabriola" panose="04040605051002020D02" pitchFamily="82" charset="0"/>
            </a:endParaRPr>
          </a:p>
          <a:p>
            <a:endParaRPr lang="ru-RU" dirty="0">
              <a:latin typeface="Gabriola" panose="04040605051002020D02" pitchFamily="82" charset="0"/>
            </a:endParaRPr>
          </a:p>
          <a:p>
            <a:endParaRPr lang="ru-RU" dirty="0" smtClean="0">
              <a:latin typeface="Gabriola" panose="04040605051002020D02" pitchFamily="82" charset="0"/>
            </a:endParaRPr>
          </a:p>
          <a:p>
            <a:endParaRPr lang="ru-RU" dirty="0">
              <a:latin typeface="Gabriola" panose="04040605051002020D02" pitchFamily="82" charset="0"/>
            </a:endParaRPr>
          </a:p>
          <a:p>
            <a:pPr>
              <a:buNone/>
            </a:pPr>
            <a:endParaRPr lang="ru-RU" dirty="0">
              <a:latin typeface="Gabriola" panose="04040605051002020D02" pitchFamily="82" charset="0"/>
            </a:endParaRPr>
          </a:p>
          <a:p>
            <a:pPr>
              <a:buNone/>
            </a:pPr>
            <a:r>
              <a:rPr lang="ru-RU" dirty="0" smtClean="0">
                <a:latin typeface="Gabriola" panose="04040605051002020D02" pitchFamily="82" charset="0"/>
              </a:rPr>
              <a:t>       Встанем </a:t>
            </a:r>
            <a:r>
              <a:rPr lang="ru-RU" dirty="0">
                <a:latin typeface="Gabriola" panose="04040605051002020D02" pitchFamily="82" charset="0"/>
              </a:rPr>
              <a:t>у кроватки дружно.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И посмотрим мы в окно.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Шел петух по двору,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Крикнул нам «Ку-ка-ре-ку!»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Крыльями похлопал,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Ножками </a:t>
            </a:r>
            <a:r>
              <a:rPr lang="ru-RU" dirty="0" smtClean="0">
                <a:latin typeface="Gabriola" panose="04040605051002020D02" pitchFamily="82" charset="0"/>
              </a:rPr>
              <a:t>потопал.  Ну </a:t>
            </a:r>
            <a:r>
              <a:rPr lang="ru-RU" dirty="0">
                <a:latin typeface="Gabriola" panose="04040605051002020D02" pitchFamily="82" charset="0"/>
              </a:rPr>
              <a:t>и мы в ответ ему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Крикнем все «Ку-ка-ре-ку!»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Наши ножки, наши ножки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Побежали по дорожке.</a:t>
            </a:r>
          </a:p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153" y="224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Gabriola" panose="04040605051002020D02" pitchFamily="82" charset="0"/>
              </a:rPr>
              <a:t>Комплекс упражнений</a:t>
            </a:r>
            <a:br>
              <a:rPr lang="ru-RU" sz="2700" dirty="0" smtClean="0">
                <a:latin typeface="Gabriola" panose="04040605051002020D02" pitchFamily="82" charset="0"/>
              </a:rPr>
            </a:br>
            <a:r>
              <a:rPr lang="ru-RU" sz="2700" dirty="0" smtClean="0">
                <a:latin typeface="Gabriola" panose="04040605051002020D02" pitchFamily="82" charset="0"/>
              </a:rPr>
              <a:t>           </a:t>
            </a:r>
            <a:r>
              <a:rPr lang="ru-RU" sz="2700" b="1" i="1" dirty="0" smtClean="0">
                <a:latin typeface="Gabriola" panose="04040605051002020D02" pitchFamily="82" charset="0"/>
              </a:rPr>
              <a:t>(Движения выполняются в соответствии со словами).</a:t>
            </a:r>
            <a:r>
              <a:rPr lang="ru-RU" b="1" dirty="0" smtClean="0">
                <a:latin typeface="Gabriola" panose="04040605051002020D02" pitchFamily="82" charset="0"/>
              </a:rPr>
              <a:t/>
            </a:r>
            <a:br>
              <a:rPr lang="ru-RU" b="1" dirty="0" smtClean="0">
                <a:latin typeface="Gabriola" panose="04040605051002020D02" pitchFamily="82" charset="0"/>
              </a:rPr>
            </a:br>
            <a:endParaRPr lang="ru-RU" dirty="0"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</TotalTime>
  <Words>519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Значение гимнастики пробуждения для детей дошкольного возраста </vt:lpstr>
      <vt:lpstr>Презентация PowerPoint</vt:lpstr>
      <vt:lpstr>Гимнастика после сна состоит из несколько частей: </vt:lpstr>
      <vt:lpstr>Презентация PowerPoint</vt:lpstr>
      <vt:lpstr>Предлагаем вам комплекс гимнастики после сна</vt:lpstr>
      <vt:lpstr>Медвежата </vt:lpstr>
      <vt:lpstr>Я на солнышке лежу</vt:lpstr>
      <vt:lpstr>Дождь </vt:lpstr>
      <vt:lpstr>Комплекс упражнений            (Движения выполняются в соответствии со словами). </vt:lpstr>
      <vt:lpstr>Зайчик </vt:lpstr>
      <vt:lpstr>Презентация PowerPoint</vt:lpstr>
      <vt:lpstr>Бегемотик</vt:lpstr>
      <vt:lpstr>Воздушный шарик</vt:lpstr>
      <vt:lpstr>Башенные Часы</vt:lpstr>
      <vt:lpstr>Ворона</vt:lpstr>
      <vt:lpstr>Паровозик Чух-чух-чух</vt:lpstr>
      <vt:lpstr> Кидалки</vt:lpstr>
      <vt:lpstr>Дерево в ветреный день</vt:lpstr>
      <vt:lpstr>Хомячок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гимнастики пробуждения для детей дошкольного возраста</dc:title>
  <dc:creator>Хомячок</dc:creator>
  <cp:lastModifiedBy>Пользователь Windows</cp:lastModifiedBy>
  <cp:revision>27</cp:revision>
  <dcterms:created xsi:type="dcterms:W3CDTF">2012-02-13T10:22:54Z</dcterms:created>
  <dcterms:modified xsi:type="dcterms:W3CDTF">2013-09-22T09:32:05Z</dcterms:modified>
</cp:coreProperties>
</file>