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58"/>
            <a:ext cx="5549482" cy="6849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3520" y="2276872"/>
            <a:ext cx="432048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atin typeface="Monotype Corsiva" panose="03010101010201010101" pitchFamily="66" charset="0"/>
              </a:rPr>
              <a:t>Сказки </a:t>
            </a:r>
            <a:br>
              <a:rPr lang="ru-RU" sz="7200" b="1" dirty="0" smtClean="0">
                <a:latin typeface="Monotype Corsiva" panose="03010101010201010101" pitchFamily="66" charset="0"/>
              </a:rPr>
            </a:br>
            <a:r>
              <a:rPr lang="ru-RU" sz="7200" b="1" dirty="0" smtClean="0">
                <a:latin typeface="Monotype Corsiva" panose="03010101010201010101" pitchFamily="66" charset="0"/>
              </a:rPr>
              <a:t>пальчиками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97162" y="4941168"/>
            <a:ext cx="3617703" cy="1752600"/>
          </a:xfrm>
        </p:spPr>
        <p:txBody>
          <a:bodyPr>
            <a:noAutofit/>
          </a:bodyPr>
          <a:lstStyle/>
          <a:p>
            <a:pPr algn="r"/>
            <a:r>
              <a:rPr lang="ru-RU" sz="25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Презентацию выполнила: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Воспитатель ГБДОУ № 85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Фрунзенского р-на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Рыбина Ольга Андреевна</a:t>
            </a:r>
            <a:endParaRPr lang="ru-RU" sz="25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7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nafor.ru/forums/uploads/post-16233-13255894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21089"/>
            <a:ext cx="3366583" cy="26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97" y="3068960"/>
            <a:ext cx="3703818" cy="3809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175"/>
            <a:ext cx="4139952" cy="5328592"/>
          </a:xfrm>
        </p:spPr>
        <p:txBody>
          <a:bodyPr>
            <a:normAutofit/>
          </a:bodyPr>
          <a:lstStyle/>
          <a:p>
            <a:r>
              <a:rPr lang="ru-RU" sz="3300" b="1" dirty="0">
                <a:latin typeface="Monotype Corsiva" panose="03010101010201010101" pitchFamily="66" charset="0"/>
              </a:rPr>
              <a:t>«Теремок».</a:t>
            </a:r>
            <a:r>
              <a:rPr lang="ru-RU" sz="3300" dirty="0">
                <a:latin typeface="Monotype Corsiva" panose="03010101010201010101" pitchFamily="66" charset="0"/>
              </a:rPr>
              <a:t/>
            </a:r>
            <a:br>
              <a:rPr lang="ru-RU" sz="3300" dirty="0">
                <a:latin typeface="Monotype Corsiva" panose="03010101010201010101" pitchFamily="66" charset="0"/>
              </a:rPr>
            </a:br>
            <a:r>
              <a:rPr lang="ru-RU" sz="3300" dirty="0">
                <a:latin typeface="Monotype Corsiva" panose="03010101010201010101" pitchFamily="66" charset="0"/>
              </a:rPr>
              <a:t>Стоит в поле теремок,                            </a:t>
            </a:r>
            <a:br>
              <a:rPr lang="ru-RU" sz="3300" dirty="0">
                <a:latin typeface="Monotype Corsiva" panose="03010101010201010101" pitchFamily="66" charset="0"/>
              </a:rPr>
            </a:br>
            <a:r>
              <a:rPr lang="ru-RU" sz="3300" dirty="0">
                <a:latin typeface="Monotype Corsiva" panose="03010101010201010101" pitchFamily="66" charset="0"/>
              </a:rPr>
              <a:t>На двери висит замок. </a:t>
            </a:r>
            <a:r>
              <a:rPr lang="ru-RU" sz="3300" dirty="0" smtClean="0">
                <a:latin typeface="Monotype Corsiva" panose="03010101010201010101" pitchFamily="66" charset="0"/>
              </a:rPr>
              <a:t>Открывает </a:t>
            </a:r>
            <a:r>
              <a:rPr lang="ru-RU" sz="3300" dirty="0">
                <a:latin typeface="Monotype Corsiva" panose="03010101010201010101" pitchFamily="66" charset="0"/>
              </a:rPr>
              <a:t>его волк – </a:t>
            </a:r>
            <a:r>
              <a:rPr lang="ru-RU" sz="3300" dirty="0" smtClean="0">
                <a:latin typeface="Monotype Corsiva" panose="03010101010201010101" pitchFamily="66" charset="0"/>
              </a:rPr>
              <a:t>дерг-дерг,</a:t>
            </a:r>
            <a:br>
              <a:rPr lang="ru-RU" sz="3300" dirty="0" smtClean="0">
                <a:latin typeface="Monotype Corsiva" panose="03010101010201010101" pitchFamily="66" charset="0"/>
              </a:rPr>
            </a:br>
            <a:r>
              <a:rPr lang="ru-RU" sz="3300" dirty="0" smtClean="0">
                <a:latin typeface="Monotype Corsiva" panose="03010101010201010101" pitchFamily="66" charset="0"/>
              </a:rPr>
              <a:t>Пришел </a:t>
            </a:r>
            <a:r>
              <a:rPr lang="ru-RU" sz="3300" dirty="0">
                <a:latin typeface="Monotype Corsiva" panose="03010101010201010101" pitchFamily="66" charset="0"/>
              </a:rPr>
              <a:t>П</a:t>
            </a:r>
            <a:r>
              <a:rPr lang="ru-RU" sz="3300" dirty="0" smtClean="0">
                <a:latin typeface="Monotype Corsiva" panose="03010101010201010101" pitchFamily="66" charset="0"/>
              </a:rPr>
              <a:t>етя- </a:t>
            </a:r>
            <a:r>
              <a:rPr lang="ru-RU" sz="3300" dirty="0">
                <a:latin typeface="Monotype Corsiva" panose="03010101010201010101" pitchFamily="66" charset="0"/>
              </a:rPr>
              <a:t>петушок                         </a:t>
            </a:r>
            <a:r>
              <a:rPr lang="ru-RU" sz="3300" dirty="0" smtClean="0">
                <a:latin typeface="Monotype Corsiva" panose="03010101010201010101" pitchFamily="66" charset="0"/>
              </a:rPr>
              <a:t>И </a:t>
            </a:r>
            <a:r>
              <a:rPr lang="ru-RU" sz="3300" dirty="0">
                <a:latin typeface="Monotype Corsiva" panose="03010101010201010101" pitchFamily="66" charset="0"/>
              </a:rPr>
              <a:t>ключом открыл замок.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404664"/>
            <a:ext cx="4330824" cy="6110139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Пальцы </a:t>
            </a:r>
            <a:r>
              <a:rPr lang="ru-RU" sz="2400" dirty="0">
                <a:latin typeface="Monotype Corsiva" panose="03010101010201010101" pitchFamily="66" charset="0"/>
              </a:rPr>
              <a:t>сложены «домиком».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Упр. «Замок</a:t>
            </a:r>
            <a:r>
              <a:rPr lang="ru-RU" sz="2400" dirty="0" smtClean="0">
                <a:latin typeface="Monotype Corsiva" panose="03010101010201010101" pitchFamily="66" charset="0"/>
              </a:rPr>
              <a:t>»</a:t>
            </a:r>
          </a:p>
          <a:p>
            <a:pPr marL="0" indent="0">
              <a:buNone/>
            </a:pPr>
            <a:endParaRPr lang="ru-RU" sz="24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Упр. «Волк».</a:t>
            </a:r>
          </a:p>
          <a:p>
            <a:pPr marL="0" indent="0">
              <a:buNone/>
            </a:pPr>
            <a:endParaRPr lang="ru-RU" sz="24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Упр. «Петушок</a:t>
            </a:r>
            <a:r>
              <a:rPr lang="ru-RU" sz="2400" dirty="0">
                <a:latin typeface="Monotype Corsiva" panose="03010101010201010101" pitchFamily="66" charset="0"/>
              </a:rPr>
              <a:t>».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81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3034680" cy="4392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 smtClean="0">
                <a:latin typeface="Monotype Corsiva" panose="03010101010201010101" pitchFamily="66" charset="0"/>
              </a:rPr>
              <a:t>А </a:t>
            </a:r>
            <a:r>
              <a:rPr lang="ru-RU" sz="3300" dirty="0">
                <a:latin typeface="Monotype Corsiva" panose="03010101010201010101" pitchFamily="66" charset="0"/>
              </a:rPr>
              <a:t>там у них столовая,</a:t>
            </a:r>
            <a:br>
              <a:rPr lang="ru-RU" sz="3300" dirty="0">
                <a:latin typeface="Monotype Corsiva" panose="03010101010201010101" pitchFamily="66" charset="0"/>
              </a:rPr>
            </a:br>
            <a:r>
              <a:rPr lang="ru-RU" sz="3300" dirty="0">
                <a:latin typeface="Monotype Corsiva" panose="03010101010201010101" pitchFamily="66" charset="0"/>
              </a:rPr>
              <a:t>Вся мебель в ней дубовая.</a:t>
            </a:r>
            <a:br>
              <a:rPr lang="ru-RU" sz="3300" dirty="0">
                <a:latin typeface="Monotype Corsiva" panose="03010101010201010101" pitchFamily="66" charset="0"/>
              </a:rPr>
            </a:br>
            <a:r>
              <a:rPr lang="ru-RU" sz="3300" dirty="0">
                <a:latin typeface="Monotype Corsiva" panose="03010101010201010101" pitchFamily="66" charset="0"/>
              </a:rPr>
              <a:t>Вот это стул, </a:t>
            </a:r>
            <a:br>
              <a:rPr lang="ru-RU" sz="3300" dirty="0">
                <a:latin typeface="Monotype Corsiva" panose="03010101010201010101" pitchFamily="66" charset="0"/>
              </a:rPr>
            </a:br>
            <a:r>
              <a:rPr lang="ru-RU" sz="3300" dirty="0">
                <a:latin typeface="Monotype Corsiva" panose="03010101010201010101" pitchFamily="66" charset="0"/>
              </a:rPr>
              <a:t>На нем сидят,</a:t>
            </a:r>
            <a:br>
              <a:rPr lang="ru-RU" sz="3300" dirty="0">
                <a:latin typeface="Monotype Corsiva" panose="03010101010201010101" pitchFamily="66" charset="0"/>
              </a:rPr>
            </a:br>
            <a:r>
              <a:rPr lang="ru-RU" sz="3300" dirty="0">
                <a:latin typeface="Monotype Corsiva" panose="03010101010201010101" pitchFamily="66" charset="0"/>
              </a:rPr>
              <a:t>Вот это стол,</a:t>
            </a:r>
            <a:br>
              <a:rPr lang="ru-RU" sz="3300" dirty="0">
                <a:latin typeface="Monotype Corsiva" panose="03010101010201010101" pitchFamily="66" charset="0"/>
              </a:rPr>
            </a:br>
            <a:r>
              <a:rPr lang="ru-RU" sz="3300" dirty="0">
                <a:latin typeface="Monotype Corsiva" panose="03010101010201010101" pitchFamily="66" charset="0"/>
              </a:rPr>
              <a:t>За ним едят.</a:t>
            </a:r>
            <a:br>
              <a:rPr lang="ru-RU" sz="3300" dirty="0">
                <a:latin typeface="Monotype Corsiva" panose="03010101010201010101" pitchFamily="66" charset="0"/>
              </a:rPr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656" y="0"/>
            <a:ext cx="9011344" cy="18330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А еще в теремочке живет зайчик, козочка и кошка </a:t>
            </a:r>
          </a:p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(выполняются соответствующие упражнения</a:t>
            </a:r>
            <a:r>
              <a:rPr lang="ru-RU" sz="2400" b="1" dirty="0" smtClean="0">
                <a:latin typeface="Monotype Corsiva" panose="03010101010201010101" pitchFamily="66" charset="0"/>
              </a:rPr>
              <a:t>).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Зверята пригласили братцев-гномиков в свой теремок.</a:t>
            </a:r>
          </a:p>
          <a:p>
            <a:pPr marL="0" indent="0" algn="ctr">
              <a:buNone/>
            </a:pP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045373"/>
            <a:ext cx="1935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Monotype Corsiva" panose="03010101010201010101" pitchFamily="66" charset="0"/>
              </a:rPr>
              <a:t>Упр</a:t>
            </a:r>
            <a:r>
              <a:rPr lang="ru-RU" sz="2400" dirty="0" smtClean="0">
                <a:latin typeface="Monotype Corsiva" panose="03010101010201010101" pitchFamily="66" charset="0"/>
              </a:rPr>
              <a:t>-я «Стул», 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«Стол»</a:t>
            </a:r>
            <a:endParaRPr lang="ru-RU" sz="2400" dirty="0"/>
          </a:p>
        </p:txBody>
      </p:sp>
      <p:pic>
        <p:nvPicPr>
          <p:cNvPr id="11266" name="Picture 2" descr="http://gallery.forum-grad.ru/files/4/1/2/8/0/stolovay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81" y="2876370"/>
            <a:ext cx="5968182" cy="39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051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5112568" cy="994122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Monotype Corsiva" panose="03010101010201010101" pitchFamily="66" charset="0"/>
              </a:rPr>
              <a:t>А вокруг теремочка много цветов.</a:t>
            </a: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418680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Monotype Corsiva" panose="03010101010201010101" pitchFamily="66" charset="0"/>
              </a:rPr>
              <a:t>«Цветы</a:t>
            </a:r>
            <a:r>
              <a:rPr lang="ru-RU" b="1" dirty="0" smtClean="0">
                <a:latin typeface="Monotype Corsiva" panose="03010101010201010101" pitchFamily="66" charset="0"/>
              </a:rPr>
              <a:t>»</a:t>
            </a:r>
            <a:endParaRPr lang="ru-RU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Наши алые цветы                               </a:t>
            </a:r>
            <a:r>
              <a:rPr lang="ru-RU" dirty="0" smtClean="0">
                <a:latin typeface="Monotype Corsiva" panose="03010101010201010101" pitchFamily="66" charset="0"/>
              </a:rPr>
              <a:t>Распускают </a:t>
            </a:r>
            <a:r>
              <a:rPr lang="ru-RU" dirty="0">
                <a:latin typeface="Monotype Corsiva" panose="03010101010201010101" pitchFamily="66" charset="0"/>
              </a:rPr>
              <a:t>лепестки.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Ветерок чуть дышит,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Лепестки колышет.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Н</a:t>
            </a:r>
            <a:r>
              <a:rPr lang="ru-RU" dirty="0" smtClean="0">
                <a:latin typeface="Monotype Corsiva" panose="03010101010201010101" pitchFamily="66" charset="0"/>
              </a:rPr>
              <a:t>аши </a:t>
            </a:r>
            <a:r>
              <a:rPr lang="ru-RU" dirty="0">
                <a:latin typeface="Monotype Corsiva" panose="03010101010201010101" pitchFamily="66" charset="0"/>
              </a:rPr>
              <a:t>алые цветы 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Закрывают лепестки,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Тихо засыпают,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Головками качают.</a:t>
            </a:r>
          </a:p>
          <a:p>
            <a:pPr marL="0" indent="0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173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Упр. «</a:t>
            </a:r>
            <a:r>
              <a:rPr lang="ru-RU" sz="2400" dirty="0" smtClean="0">
                <a:latin typeface="Monotype Corsiva" panose="03010101010201010101" pitchFamily="66" charset="0"/>
              </a:rPr>
              <a:t>Бутон» и далее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соответственно тексту.</a:t>
            </a:r>
          </a:p>
        </p:txBody>
      </p:sp>
      <p:pic>
        <p:nvPicPr>
          <p:cNvPr id="12290" name="Picture 2" descr="http://www.artlib.ru/objects/gallery_751/artlib_gallery-375617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90" y="2548354"/>
            <a:ext cx="5076056" cy="44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cdn.viddy.com/images/users/51e24fcc-2246-44bd-a631-e3f60916c9b5.jpg?t=63492863749052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9" y="864291"/>
            <a:ext cx="3912369" cy="39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178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Monotype Corsiva" panose="03010101010201010101" pitchFamily="66" charset="0"/>
              </a:rPr>
              <a:t>Братцы-гномики поблагодарили  друзей за гостеприимство  и пошли домой. По дороге они шутили, играли и спрашивали: «Как живешь?»</a:t>
            </a: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23956"/>
            <a:ext cx="511256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- Как живешь?        -Вот так!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- </a:t>
            </a:r>
            <a:r>
              <a:rPr lang="ru-RU" dirty="0">
                <a:latin typeface="Monotype Corsiva" panose="03010101010201010101" pitchFamily="66" charset="0"/>
              </a:rPr>
              <a:t>А плывешь?         - Вот так!        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- Как бежишь?        - Вот так!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- Вдаль глядишь?   - Вот так!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- Ждешь обед?        - Вот так!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- Машешь  в след?   - Вот так!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- Ночью спишь?       - Вот так!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- А шалишь?             - </a:t>
            </a:r>
            <a:r>
              <a:rPr lang="ru-RU" dirty="0" smtClean="0">
                <a:latin typeface="Monotype Corsiva" panose="03010101010201010101" pitchFamily="66" charset="0"/>
              </a:rPr>
              <a:t>Вот так</a:t>
            </a:r>
            <a:r>
              <a:rPr lang="ru-RU" dirty="0">
                <a:latin typeface="Monotype Corsiva" panose="03010101010201010101" pitchFamily="66" charset="0"/>
              </a:rPr>
              <a:t>!                                          </a:t>
            </a:r>
          </a:p>
          <a:p>
            <a:pPr marL="0" indent="0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4255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>
                <a:latin typeface="Monotype Corsiva" panose="03010101010201010101" pitchFamily="66" charset="0"/>
              </a:rPr>
              <a:t>Пальцы сжаты, кроме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большого</a:t>
            </a:r>
            <a:r>
              <a:rPr lang="ru-RU" sz="2400" dirty="0">
                <a:latin typeface="Monotype Corsiva" panose="03010101010201010101" pitchFamily="66" charset="0"/>
              </a:rPr>
              <a:t>. Большой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палец </a:t>
            </a:r>
            <a:r>
              <a:rPr lang="ru-RU" sz="2400" dirty="0">
                <a:latin typeface="Monotype Corsiva" panose="03010101010201010101" pitchFamily="66" charset="0"/>
              </a:rPr>
              <a:t>в верх.</a:t>
            </a:r>
          </a:p>
        </p:txBody>
      </p:sp>
      <p:pic>
        <p:nvPicPr>
          <p:cNvPr id="13314" name="Picture 2" descr="http://img4.imageshack.us/img4/7922/55701714ppppppppppp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58" y="2201342"/>
            <a:ext cx="51149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090429"/>
            <a:ext cx="939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Играйте вместе с детьми!!!</a:t>
            </a:r>
          </a:p>
        </p:txBody>
      </p:sp>
    </p:spTree>
    <p:extLst>
      <p:ext uri="{BB962C8B-B14F-4D97-AF65-F5344CB8AC3E}">
        <p14:creationId xmlns:p14="http://schemas.microsoft.com/office/powerpoint/2010/main" val="217011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Monotype Corsiva" panose="03010101010201010101" pitchFamily="66" charset="0"/>
              </a:rPr>
              <a:t>Спасибо за внимание!!!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14338" name="Picture 2" descr="http://www.forumimage.ru/uploads/20120510/1336679164200092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2299"/>
            <a:ext cx="7356921" cy="58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2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subs.ru/group/uploads/de/deti-mamyi-papyi/image2/Zjg4NW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77" y="1973707"/>
            <a:ext cx="6500009" cy="48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"/>
            <a:ext cx="8229600" cy="26369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Monotype Corsiva" panose="03010101010201010101" pitchFamily="66" charset="0"/>
              </a:rPr>
              <a:t>Развитие мелкой моторики рук благотворно влияет не только на формирование активной  детской речи, но и на исправление ее недостатков. Становлению речи способствуют пальчиковые игры и упражнения.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11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69" y="29593"/>
            <a:ext cx="4320480" cy="6741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000" dirty="0">
                <a:latin typeface="Monotype Corsiva" panose="03010101010201010101" pitchFamily="66" charset="0"/>
              </a:rPr>
              <a:t>Ежедневно на каждом занятии мы используем  отдельные игры и упражнения для развития тонких движений пальцев рук, сопровождаемые стихотворными текстами. Эти упражнения очень эмоциональны и просты.        Они как бы отражают объективную реальность окружающего мира – предметов, животных, людей и их деятельности. </a:t>
            </a:r>
          </a:p>
        </p:txBody>
      </p:sp>
      <p:pic>
        <p:nvPicPr>
          <p:cNvPr id="3074" name="Picture 2" descr="http://www.babybuket.ru/p/posts/origin/2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5"/>
            <a:ext cx="4932040" cy="517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63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4392488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300" dirty="0">
                <a:latin typeface="Monotype Corsiva" panose="03010101010201010101" pitchFamily="66" charset="0"/>
              </a:rPr>
              <a:t>Одни и те же упражнения, повторяющиеся на занятиях, быстро надоедают ребенку. Поэтому, чтобы заинтересовать детей и избежать однообразия в выполнении таких упражнений, пальчиковые игры  можно объединять в небольшие  сказки и рассказы  по одной  </a:t>
            </a:r>
            <a:endParaRPr lang="ru-RU" sz="33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Monotype Corsiva" panose="03010101010201010101" pitchFamily="66" charset="0"/>
              </a:rPr>
              <a:t>или </a:t>
            </a:r>
            <a:r>
              <a:rPr lang="ru-RU" sz="3300" dirty="0">
                <a:latin typeface="Monotype Corsiva" panose="03010101010201010101" pitchFamily="66" charset="0"/>
              </a:rPr>
              <a:t>разным темам.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www.sok.by/upload/img/Articles/2010/interesnoe/12/razvivayuschie_igrushki/kukol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40" y="2492896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ilpr.ru/wp-content/uploads/2012/10/452785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63" y="-171400"/>
            <a:ext cx="3915491" cy="30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3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nzhelika.su/image/aHR0cDovL21hZ2F6aW4tYXZ0b3Jza2loLXJhYm90LnJ1L2thcnRpbmtpL2l0ZW0taW1hZ2VzLzIwMTAtMDMtMjktMjAtNDQtMTYtZWh6Y3JnY3Uua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3"/>
            <a:ext cx="7482352" cy="50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6085"/>
            <a:ext cx="9036496" cy="1648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Очень </a:t>
            </a:r>
            <a:r>
              <a:rPr lang="ru-RU" dirty="0">
                <a:latin typeface="Monotype Corsiva" panose="03010101010201010101" pitchFamily="66" charset="0"/>
              </a:rPr>
              <a:t>важно обеспечить положительный настрой и поддержать интерес к изученным ранее упражнениям. Вот тут – то и поможет нам сказка.</a:t>
            </a:r>
          </a:p>
          <a:p>
            <a:pPr marL="0" indent="0" algn="ctr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933056"/>
            <a:ext cx="8229600" cy="2764904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Сказки </a:t>
            </a:r>
            <a:r>
              <a:rPr lang="ru-RU" dirty="0">
                <a:latin typeface="Monotype Corsiva" panose="03010101010201010101" pitchFamily="66" charset="0"/>
              </a:rPr>
              <a:t>любят все. И любовь эта начинается в детстве. Сказки всегда интересны. Так почему бы не использовать их для исправления речи детей?! </a:t>
            </a:r>
          </a:p>
          <a:p>
            <a:pPr marL="0" indent="0" algn="r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Вот </a:t>
            </a:r>
            <a:r>
              <a:rPr lang="ru-RU" dirty="0">
                <a:latin typeface="Monotype Corsiva" panose="03010101010201010101" pitchFamily="66" charset="0"/>
              </a:rPr>
              <a:t>один из комплексов упражнений по разным лексическим  темам, объединенных  в игру – сказку.</a:t>
            </a:r>
          </a:p>
        </p:txBody>
      </p:sp>
      <p:pic>
        <p:nvPicPr>
          <p:cNvPr id="6146" name="Picture 2" descr="http://www.liepaja.lv/upload/zinjas_new/pasaka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59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145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80163"/>
            <a:ext cx="4355976" cy="6126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Monotype Corsiva" panose="03010101010201010101" pitchFamily="66" charset="0"/>
              </a:rPr>
              <a:t>«Братья-гномики</a:t>
            </a:r>
            <a:r>
              <a:rPr lang="ru-RU" b="1" dirty="0" smtClean="0">
                <a:latin typeface="Monotype Corsiva" panose="03010101010201010101" pitchFamily="66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В кулачке, как в домике,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Скрыты пальцы-гномики.          Пальцы зажаты в кулачок.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Домик открывается, 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Сказка начинается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Раз, два, три, четыре, пять         Разгибать пальцы, начиная с большого.        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Вышли пальчики гулять.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48680"/>
            <a:ext cx="3671198" cy="603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0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Пальцы </a:t>
            </a:r>
            <a:r>
              <a:rPr lang="ru-RU" sz="2400" dirty="0">
                <a:latin typeface="Monotype Corsiva" panose="03010101010201010101" pitchFamily="66" charset="0"/>
              </a:rPr>
              <a:t>зажаты в </a:t>
            </a:r>
            <a:r>
              <a:rPr lang="ru-RU" sz="2400" dirty="0" smtClean="0">
                <a:latin typeface="Monotype Corsiva" panose="03010101010201010101" pitchFamily="66" charset="0"/>
              </a:rPr>
              <a:t>кулачок</a:t>
            </a:r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Разгибать </a:t>
            </a:r>
            <a:r>
              <a:rPr lang="ru-RU" sz="2400" dirty="0">
                <a:latin typeface="Monotype Corsiva" panose="03010101010201010101" pitchFamily="66" charset="0"/>
              </a:rPr>
              <a:t>пальцы, </a:t>
            </a:r>
            <a:r>
              <a:rPr lang="ru-RU" sz="2400" dirty="0" smtClean="0">
                <a:latin typeface="Monotype Corsiva" panose="03010101010201010101" pitchFamily="66" charset="0"/>
              </a:rPr>
              <a:t>начиная </a:t>
            </a:r>
            <a:r>
              <a:rPr lang="ru-RU" sz="2400" dirty="0">
                <a:latin typeface="Monotype Corsiva" panose="03010101010201010101" pitchFamily="66" charset="0"/>
              </a:rPr>
              <a:t>с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большого</a:t>
            </a:r>
            <a:r>
              <a:rPr lang="ru-RU" sz="2400" dirty="0">
                <a:latin typeface="Monotype Corsiva" panose="03010101010201010101" pitchFamily="66" charset="0"/>
              </a:rPr>
              <a:t>. </a:t>
            </a:r>
            <a:r>
              <a:rPr lang="ru-RU" sz="2400" dirty="0" smtClean="0">
                <a:latin typeface="Monotype Corsiva" panose="03010101010201010101" pitchFamily="66" charset="0"/>
              </a:rPr>
              <a:t>Сжимать </a:t>
            </a:r>
            <a:r>
              <a:rPr lang="ru-RU" sz="2400" dirty="0">
                <a:latin typeface="Monotype Corsiva" panose="03010101010201010101" pitchFamily="66" charset="0"/>
              </a:rPr>
              <a:t>и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разжимать </a:t>
            </a:r>
            <a:r>
              <a:rPr lang="ru-RU" sz="2400" dirty="0">
                <a:latin typeface="Monotype Corsiva" panose="03010101010201010101" pitchFamily="66" charset="0"/>
              </a:rPr>
              <a:t>пальчики.</a:t>
            </a:r>
            <a:r>
              <a:rPr lang="ru-RU" sz="3200" dirty="0">
                <a:latin typeface="Monotype Corsiva" panose="03010101010201010101" pitchFamily="66" charset="0"/>
              </a:rPr>
              <a:t>    </a:t>
            </a:r>
          </a:p>
          <a:p>
            <a:endParaRPr lang="ru-RU" sz="3000" dirty="0" smtClean="0">
              <a:latin typeface="Monotype Corsiva" panose="03010101010201010101" pitchFamily="66" charset="0"/>
            </a:endParaRPr>
          </a:p>
          <a:p>
            <a:endParaRPr lang="ru-RU" sz="3000" dirty="0">
              <a:latin typeface="Monotype Corsiva" panose="03010101010201010101" pitchFamily="66" charset="0"/>
            </a:endParaRPr>
          </a:p>
        </p:txBody>
      </p:sp>
      <p:pic>
        <p:nvPicPr>
          <p:cNvPr id="7172" name="Picture 4" descr="http://dskvp1143.mskobr.ru/images/cms/data/gnom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57" y="1484784"/>
            <a:ext cx="2887435" cy="28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6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330824" cy="208823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Monotype Corsiva" panose="03010101010201010101" pitchFamily="66" charset="0"/>
              </a:rPr>
              <a:t/>
            </a:r>
            <a:br>
              <a:rPr lang="ru-RU" sz="3000" b="1" dirty="0" smtClean="0">
                <a:latin typeface="Monotype Corsiva" panose="03010101010201010101" pitchFamily="66" charset="0"/>
              </a:rPr>
            </a:br>
            <a:r>
              <a:rPr lang="ru-RU" sz="3000" b="1" dirty="0" smtClean="0">
                <a:latin typeface="Monotype Corsiva" panose="03010101010201010101" pitchFamily="66" charset="0"/>
              </a:rPr>
              <a:t>Вдруг начался дождик</a:t>
            </a:r>
            <a:br>
              <a:rPr lang="ru-RU" sz="3000" b="1" dirty="0" smtClean="0">
                <a:latin typeface="Monotype Corsiva" panose="03010101010201010101" pitchFamily="66" charset="0"/>
              </a:rPr>
            </a:br>
            <a:r>
              <a:rPr lang="ru-RU" sz="3000" b="1" dirty="0" smtClean="0">
                <a:latin typeface="Monotype Corsiva" panose="03010101010201010101" pitchFamily="66" charset="0"/>
              </a:rPr>
              <a:t/>
            </a:r>
            <a:br>
              <a:rPr lang="ru-RU" sz="3000" b="1" dirty="0" smtClean="0">
                <a:latin typeface="Monotype Corsiva" panose="03010101010201010101" pitchFamily="66" charset="0"/>
              </a:rPr>
            </a:br>
            <a:r>
              <a:rPr lang="ru-RU" sz="3000" dirty="0">
                <a:latin typeface="Monotype Corsiva" panose="03010101010201010101" pitchFamily="66" charset="0"/>
              </a:rPr>
              <a:t>Раз, два, три, четыре, пять. </a:t>
            </a:r>
            <a:r>
              <a:rPr lang="ru-RU" sz="3000" dirty="0" smtClean="0">
                <a:latin typeface="Monotype Corsiva" panose="03010101010201010101" pitchFamily="66" charset="0"/>
              </a:rPr>
              <a:t>В </a:t>
            </a:r>
            <a:r>
              <a:rPr lang="ru-RU" sz="3000" dirty="0">
                <a:latin typeface="Monotype Corsiva" panose="03010101010201010101" pitchFamily="66" charset="0"/>
              </a:rPr>
              <a:t>домик спрятались опять.  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404664"/>
            <a:ext cx="3682752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Monotype Corsiva" panose="03010101010201010101" pitchFamily="66" charset="0"/>
              </a:rPr>
              <a:t>Зажимать  пальцы в кулачок, начиная с мизинца.</a:t>
            </a:r>
            <a:br>
              <a:rPr lang="ru-RU" sz="2400" dirty="0">
                <a:latin typeface="Monotype Corsiva" panose="03010101010201010101" pitchFamily="66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4" y="58052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Monotype Corsiva" panose="03010101010201010101" pitchFamily="66" charset="0"/>
              </a:rPr>
              <a:t>А когда пальчики-гномики опять вышли гулять, то увидели яркое солнышко, которое ласково грело своими лучиками.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http://izhevsk.ru/forums/icons/forum_pictures/006341/6341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5732"/>
            <a:ext cx="54336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1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rani.lv/uploads/posts/2010-08/1280908214_9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3466728" cy="446449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300" b="1" dirty="0" smtClean="0">
                <a:latin typeface="Monotype Corsiva" panose="03010101010201010101" pitchFamily="66" charset="0"/>
              </a:rPr>
              <a:t>«</a:t>
            </a:r>
            <a:r>
              <a:rPr lang="ru-RU" sz="3300" b="1" dirty="0">
                <a:latin typeface="Monotype Corsiva" panose="03010101010201010101" pitchFamily="66" charset="0"/>
              </a:rPr>
              <a:t>Солнышко».</a:t>
            </a:r>
            <a:br>
              <a:rPr lang="ru-RU" sz="3300" b="1" dirty="0">
                <a:latin typeface="Monotype Corsiva" panose="03010101010201010101" pitchFamily="66" charset="0"/>
              </a:rPr>
            </a:br>
            <a:r>
              <a:rPr lang="ru-RU" sz="3300" dirty="0">
                <a:latin typeface="Monotype Corsiva" panose="03010101010201010101" pitchFamily="66" charset="0"/>
              </a:rPr>
              <a:t>Вышли солнышка лучи, </a:t>
            </a:r>
            <a:r>
              <a:rPr lang="ru-RU" sz="3300" dirty="0" smtClean="0">
                <a:latin typeface="Monotype Corsiva" panose="03010101010201010101" pitchFamily="66" charset="0"/>
              </a:rPr>
              <a:t>Лучи </a:t>
            </a:r>
            <a:r>
              <a:rPr lang="ru-RU" sz="3300" dirty="0">
                <a:latin typeface="Monotype Corsiva" panose="03010101010201010101" pitchFamily="66" charset="0"/>
              </a:rPr>
              <a:t>солнца горячи, </a:t>
            </a:r>
            <a:br>
              <a:rPr lang="ru-RU" sz="3300" dirty="0">
                <a:latin typeface="Monotype Corsiva" panose="03010101010201010101" pitchFamily="66" charset="0"/>
              </a:rPr>
            </a:br>
            <a:r>
              <a:rPr lang="ru-RU" sz="3300" dirty="0">
                <a:latin typeface="Monotype Corsiva" panose="03010101010201010101" pitchFamily="66" charset="0"/>
              </a:rPr>
              <a:t>Солнышко проснулось,                 </a:t>
            </a:r>
            <a:br>
              <a:rPr lang="ru-RU" sz="3300" dirty="0">
                <a:latin typeface="Monotype Corsiva" panose="03010101010201010101" pitchFamily="66" charset="0"/>
              </a:rPr>
            </a:br>
            <a:r>
              <a:rPr lang="ru-RU" sz="3300" dirty="0">
                <a:latin typeface="Monotype Corsiva" panose="03010101010201010101" pitchFamily="66" charset="0"/>
              </a:rPr>
              <a:t>К щечкам прикоснулось, </a:t>
            </a:r>
            <a:r>
              <a:rPr lang="ru-RU" sz="3300" dirty="0" smtClean="0">
                <a:latin typeface="Monotype Corsiva" panose="03010101010201010101" pitchFamily="66" charset="0"/>
              </a:rPr>
              <a:t>Лучиками </a:t>
            </a:r>
            <a:r>
              <a:rPr lang="ru-RU" sz="3300" dirty="0">
                <a:latin typeface="Monotype Corsiva" panose="03010101010201010101" pitchFamily="66" charset="0"/>
              </a:rPr>
              <a:t>повело и погладило.       </a:t>
            </a:r>
            <a:br>
              <a:rPr lang="ru-RU" sz="3300" dirty="0">
                <a:latin typeface="Monotype Corsiva" panose="03010101010201010101" pitchFamily="66" charset="0"/>
              </a:rPr>
            </a:br>
            <a:endParaRPr lang="ru-RU" sz="33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764704"/>
            <a:ext cx="38987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Сжимать </a:t>
            </a:r>
            <a:r>
              <a:rPr lang="ru-RU" sz="2400" dirty="0">
                <a:latin typeface="Monotype Corsiva" panose="03010101010201010101" pitchFamily="66" charset="0"/>
              </a:rPr>
              <a:t>и разжимать пальцы рук.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Пальчиками гладить щеки.</a:t>
            </a:r>
            <a:br>
              <a:rPr lang="ru-RU" sz="2400" dirty="0">
                <a:latin typeface="Monotype Corsiva" panose="03010101010201010101" pitchFamily="66" charset="0"/>
              </a:rPr>
            </a:b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122913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Monotype Corsiva" panose="03010101010201010101" pitchFamily="66" charset="0"/>
              </a:rPr>
              <a:t>Пошли пальчики по дорожке и увидели  теремок.</a:t>
            </a:r>
          </a:p>
        </p:txBody>
      </p:sp>
    </p:spTree>
    <p:extLst>
      <p:ext uri="{BB962C8B-B14F-4D97-AF65-F5344CB8AC3E}">
        <p14:creationId xmlns:p14="http://schemas.microsoft.com/office/powerpoint/2010/main" val="79048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485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Сказки  пальчиками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Вдруг начался дождик  Раз, два, три, четыре, пять. В домик спрятались опять.    </vt:lpstr>
      <vt:lpstr> «Солнышко». Вышли солнышка лучи, Лучи солнца горячи,  Солнышко проснулось,                  К щечкам прикоснулось, Лучиками повело и погладило.        </vt:lpstr>
      <vt:lpstr>«Теремок». Стоит в поле теремок,                             На двери висит замок. Открывает его волк – дерг-дерг, Пришел Петя- петушок                         И ключом открыл замок.     </vt:lpstr>
      <vt:lpstr>                                             А там у них столовая, Вся мебель в ней дубовая. Вот это стул,  На нем сидят, Вот это стол, За ним едят.                                                 </vt:lpstr>
      <vt:lpstr>А вокруг теремочка много цветов. </vt:lpstr>
      <vt:lpstr>Братцы-гномики поблагодарили  друзей за гостеприимство  и пошли домой. По дороге они шутили, играли и спрашивали: «Как живешь?»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пальчиками</dc:title>
  <dc:creator>Администратор</dc:creator>
  <cp:lastModifiedBy>Пользователь Windows</cp:lastModifiedBy>
  <cp:revision>12</cp:revision>
  <dcterms:created xsi:type="dcterms:W3CDTF">2013-09-21T13:18:25Z</dcterms:created>
  <dcterms:modified xsi:type="dcterms:W3CDTF">2013-09-21T17:05:03Z</dcterms:modified>
</cp:coreProperties>
</file>