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9" r:id="rId4"/>
    <p:sldId id="260" r:id="rId5"/>
    <p:sldId id="261" r:id="rId6"/>
    <p:sldId id="262" r:id="rId7"/>
    <p:sldId id="263" r:id="rId8"/>
  </p:sldIdLst>
  <p:sldSz cx="7200900" cy="10801350"/>
  <p:notesSz cx="6888163" cy="100203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08" y="-72"/>
      </p:cViewPr>
      <p:guideLst>
        <p:guide orient="horz" pos="3402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20652" y="432557"/>
            <a:ext cx="1620203" cy="92161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045" y="432557"/>
            <a:ext cx="4740593" cy="92161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0045" y="2520317"/>
            <a:ext cx="3180398" cy="7128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60457" y="2520317"/>
            <a:ext cx="3180398" cy="71283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Mufasa\Рабочий стол\soc_pedagog\soc pedagog\фон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4131"/>
            <a:ext cx="7200900" cy="10297219"/>
          </a:xfrm>
          <a:prstGeom prst="rect">
            <a:avLst/>
          </a:prstGeom>
          <a:noFill/>
        </p:spPr>
      </p:pic>
      <p:pic>
        <p:nvPicPr>
          <p:cNvPr id="5" name="Содержимое 4" descr="fbcf43e884dd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32098" y="4174442"/>
            <a:ext cx="6480175" cy="6626908"/>
          </a:xfrm>
        </p:spPr>
      </p:pic>
      <p:sp>
        <p:nvSpPr>
          <p:cNvPr id="7" name="TextBox 6"/>
          <p:cNvSpPr txBox="1"/>
          <p:nvPr/>
        </p:nvSpPr>
        <p:spPr>
          <a:xfrm>
            <a:off x="1656234" y="1008187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Palatino Linotype" pitchFamily="18" charset="0"/>
              </a:rPr>
              <a:t>Відділ освіти </a:t>
            </a:r>
            <a:r>
              <a:rPr lang="uk-UA" sz="1600" b="1" dirty="0" err="1" smtClean="0">
                <a:latin typeface="Palatino Linotype" pitchFamily="18" charset="0"/>
              </a:rPr>
              <a:t>Долинської</a:t>
            </a:r>
            <a:r>
              <a:rPr lang="uk-UA" sz="1600" b="1" dirty="0" smtClean="0">
                <a:latin typeface="Palatino Linotype" pitchFamily="18" charset="0"/>
              </a:rPr>
              <a:t>  РДА</a:t>
            </a:r>
          </a:p>
          <a:p>
            <a:pPr algn="ctr"/>
            <a:r>
              <a:rPr lang="uk-UA" sz="1600" b="1" dirty="0" smtClean="0">
                <a:latin typeface="Palatino Linotype" pitchFamily="18" charset="0"/>
              </a:rPr>
              <a:t>Методичний кабінет ДНЗ №5 </a:t>
            </a:r>
            <a:r>
              <a:rPr lang="uk-UA" sz="1600" b="1" dirty="0" err="1" smtClean="0">
                <a:latin typeface="Palatino Linotype" pitchFamily="18" charset="0"/>
              </a:rPr>
              <a:t>“Ружечка”</a:t>
            </a:r>
            <a:endParaRPr lang="ru-RU" sz="1600" b="1" dirty="0"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168593">
            <a:off x="1037662" y="9596516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м. </a:t>
            </a:r>
            <a:r>
              <a:rPr lang="uk-UA" sz="1600" b="1" dirty="0" err="1" smtClean="0"/>
              <a:t>Долинська</a:t>
            </a:r>
            <a:endParaRPr lang="uk-UA" sz="1600" b="1" dirty="0" smtClean="0"/>
          </a:p>
          <a:p>
            <a:pPr algn="ctr"/>
            <a:r>
              <a:rPr lang="uk-UA" sz="1600" b="1" dirty="0" smtClean="0"/>
              <a:t>  2011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2138" y="2376339"/>
            <a:ext cx="61061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iscoSerif" pitchFamily="18" charset="-52"/>
              </a:rPr>
              <a:t>«ПОДОРОЖУЄМО 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DiscoSerif" pitchFamily="18" charset="-52"/>
              </a:rPr>
              <a:t>МІСТОМ»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DiscoSerif" pitchFamily="18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122" y="3672483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СПОРТИВНО – МУЗИЧНА РОЗВАГА ДЛЯ ДІТЕЙ СТАРШОГО ДОШКІЛЬНОГО ВІКУ</a:t>
            </a:r>
          </a:p>
          <a:p>
            <a:pPr algn="ctr"/>
            <a:r>
              <a:rPr lang="uk-UA" b="1" i="1" dirty="0" smtClean="0"/>
              <a:t>ТИЖДЕНЬ ДОРОЖНЬОГО РУХУ</a:t>
            </a:r>
            <a:endParaRPr lang="ru-RU" b="1" i="1" dirty="0"/>
          </a:p>
        </p:txBody>
      </p:sp>
      <p:pic>
        <p:nvPicPr>
          <p:cNvPr id="9218" name="Picture 2" descr="C:\Documents and Settings\Mufasa\Рабочий стол\фото дорожній рух\Фото00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862842">
            <a:off x="583220" y="4912382"/>
            <a:ext cx="3265525" cy="244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Picture 3" descr="C:\Documents and Settings\Mufasa\Рабочий стол\фото дорожній рух\Фото00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28442" y="7992963"/>
            <a:ext cx="3168410" cy="2375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88482" y="6624811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/>
              <a:t>Підготували і провели: інструктор з фізичного виховання Цвітна Л.Л., музичний керівник Шумейко О.О.</a:t>
            </a:r>
            <a:endParaRPr lang="ru-RU" sz="14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Mufasa\Рабочий стол\soc_pedagog\soc pedagog\фон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7200900" cy="10801350"/>
          </a:xfrm>
          <a:prstGeom prst="rect">
            <a:avLst/>
          </a:prstGeom>
          <a:noFill/>
        </p:spPr>
      </p:pic>
      <p:pic>
        <p:nvPicPr>
          <p:cNvPr id="5" name="Содержимое 4" descr="fbcf43e884dd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32098" y="4174442"/>
            <a:ext cx="6480175" cy="6626908"/>
          </a:xfrm>
        </p:spPr>
      </p:pic>
      <p:sp>
        <p:nvSpPr>
          <p:cNvPr id="6" name="TextBox 5"/>
          <p:cNvSpPr txBox="1"/>
          <p:nvPr/>
        </p:nvSpPr>
        <p:spPr>
          <a:xfrm>
            <a:off x="432098" y="1152203"/>
            <a:ext cx="6408712" cy="1014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400" b="1" dirty="0" smtClean="0"/>
              <a:t>ЗАВДАННЯ:</a:t>
            </a:r>
            <a:r>
              <a:rPr lang="uk-UA" sz="1400" dirty="0" smtClean="0"/>
              <a:t> продовжувати закріплювати  знання дітей про правила дорожнього руху.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Сприяти зміцненню фізичного здоров’я дітей, розвиваючи основні рухові якості під час ходьби, бігу, стрибків.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Формувати активний інтерес дітей до занять фізичною культурою.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Виховувати культуру  поведінки на вулицях та дорогах.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b="1" dirty="0" smtClean="0"/>
              <a:t>ОБЛАДНАННЯ: </a:t>
            </a:r>
            <a:r>
              <a:rPr lang="uk-UA" sz="1400" dirty="0" err="1" smtClean="0"/>
              <a:t>наголівники</a:t>
            </a:r>
            <a:r>
              <a:rPr lang="uk-UA" sz="1400" dirty="0" smtClean="0"/>
              <a:t> з кольорами сигналів світлофора, рулі, стрічки, дорожні знаки.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b="1" dirty="0" smtClean="0"/>
              <a:t>ФІЗІНСТРУКТОР</a:t>
            </a:r>
            <a:endParaRPr lang="ru-RU" sz="1400" b="1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Добрий день, малята!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Любі хлопчики, дівчата.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Зібрала нас подія важна,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Подія дуже поважна.</a:t>
            </a:r>
            <a:endParaRPr lang="ru-RU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pPr algn="just">
              <a:lnSpc>
                <a:spcPct val="150000"/>
              </a:lnSpc>
            </a:pPr>
            <a:endParaRPr lang="uk-UA" sz="1400" dirty="0" smtClean="0"/>
          </a:p>
          <a:p>
            <a:pPr algn="just">
              <a:lnSpc>
                <a:spcPct val="150000"/>
              </a:lnSpc>
            </a:pPr>
            <a:endParaRPr lang="uk-UA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Сьогодні ми з вами вирушимо в подорож до міста ПРАВИЛ ДОРОЖНЬОГО РУХУ! Але щоб із нами не трапилося ніякої біди на дорогах, треба бути уважними: стежити за сигналами світлофора та дорожніми знаками. На чому ми вирушимо в подорож – ви дізнаєтесь, відгадавши загадку: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Маленькі будиночки по місту біжать,</a:t>
            </a:r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Хлопчики й дівчатка в будиночках сидять. (Автобус)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ru-RU" sz="1400" dirty="0" smtClean="0"/>
          </a:p>
          <a:p>
            <a:endParaRPr lang="ru-RU" sz="1400" dirty="0"/>
          </a:p>
        </p:txBody>
      </p:sp>
      <p:pic>
        <p:nvPicPr>
          <p:cNvPr id="3075" name="Picture 3" descr="C:\Documents and Settings\Mufasa\Рабочий стол\фото дорожній рух\Фото00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8122" y="5904731"/>
            <a:ext cx="3484410" cy="2303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Mufasa\Рабочий стол\soc_pedagog\soc pedagog\фон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7200900" cy="10801350"/>
          </a:xfrm>
          <a:prstGeom prst="rect">
            <a:avLst/>
          </a:prstGeom>
          <a:noFill/>
        </p:spPr>
      </p:pic>
      <p:pic>
        <p:nvPicPr>
          <p:cNvPr id="5" name="Содержимое 4" descr="fbcf43e884dd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32098" y="4174442"/>
            <a:ext cx="6480175" cy="6626908"/>
          </a:xfrm>
        </p:spPr>
      </p:pic>
      <p:sp>
        <p:nvSpPr>
          <p:cNvPr id="6" name="TextBox 5"/>
          <p:cNvSpPr txBox="1"/>
          <p:nvPr/>
        </p:nvSpPr>
        <p:spPr>
          <a:xfrm>
            <a:off x="432098" y="1152203"/>
            <a:ext cx="6408712" cy="1064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400" b="1" dirty="0" smtClean="0"/>
              <a:t>ФІЗІНСТРУКТОР</a:t>
            </a:r>
            <a:endParaRPr lang="ru-RU" sz="1400" b="1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Молодці, малята! Тож не гаймо часу й вирушаймо в дорогу з бадьорою піснею.</a:t>
            </a:r>
            <a:endParaRPr lang="ru-RU" sz="1400" dirty="0" smtClean="0"/>
          </a:p>
          <a:p>
            <a:pPr algn="ctr">
              <a:lnSpc>
                <a:spcPct val="150000"/>
              </a:lnSpc>
            </a:pPr>
            <a:r>
              <a:rPr lang="uk-UA" sz="1400" b="1" dirty="0" smtClean="0"/>
              <a:t>ДІТИ СПІВАЮТЬ  ПІСНЮ </a:t>
            </a:r>
            <a:endParaRPr lang="ru-RU" sz="1400" b="1" dirty="0" smtClean="0"/>
          </a:p>
          <a:p>
            <a:pPr algn="ctr">
              <a:lnSpc>
                <a:spcPct val="150000"/>
              </a:lnSpc>
            </a:pPr>
            <a:r>
              <a:rPr lang="uk-UA" sz="1400" dirty="0" smtClean="0"/>
              <a:t>Нам сонечко світить,</a:t>
            </a:r>
            <a:endParaRPr lang="ru-RU" sz="1400" dirty="0" smtClean="0"/>
          </a:p>
          <a:p>
            <a:pPr algn="ctr">
              <a:lnSpc>
                <a:spcPct val="150000"/>
              </a:lnSpc>
            </a:pPr>
            <a:r>
              <a:rPr lang="uk-UA" sz="1400" dirty="0" smtClean="0"/>
              <a:t>Нам сонечко сяє</a:t>
            </a:r>
            <a:endParaRPr lang="ru-RU" sz="1400" dirty="0" smtClean="0"/>
          </a:p>
          <a:p>
            <a:pPr algn="ctr">
              <a:lnSpc>
                <a:spcPct val="150000"/>
              </a:lnSpc>
            </a:pPr>
            <a:r>
              <a:rPr lang="uk-UA" sz="1400" dirty="0" smtClean="0"/>
              <a:t>Тепло нам дарує своє</a:t>
            </a:r>
            <a:endParaRPr lang="ru-RU" sz="1400" dirty="0" smtClean="0"/>
          </a:p>
          <a:p>
            <a:pPr algn="ctr">
              <a:lnSpc>
                <a:spcPct val="150000"/>
              </a:lnSpc>
            </a:pPr>
            <a:r>
              <a:rPr lang="uk-UA" sz="1400" dirty="0" smtClean="0"/>
              <a:t>У подорож наші малята рушають</a:t>
            </a:r>
            <a:endParaRPr lang="ru-RU" sz="1400" dirty="0" smtClean="0"/>
          </a:p>
          <a:p>
            <a:pPr algn="ctr">
              <a:lnSpc>
                <a:spcPct val="150000"/>
              </a:lnSpc>
            </a:pPr>
            <a:r>
              <a:rPr lang="uk-UA" sz="1400" dirty="0" smtClean="0"/>
              <a:t>Водій нам сигнал подає.</a:t>
            </a:r>
          </a:p>
          <a:p>
            <a:pPr algn="ctr">
              <a:lnSpc>
                <a:spcPct val="150000"/>
              </a:lnSpc>
            </a:pPr>
            <a:endParaRPr lang="uk-UA" sz="1400" dirty="0" smtClean="0"/>
          </a:p>
          <a:p>
            <a:pPr algn="ctr">
              <a:lnSpc>
                <a:spcPct val="150000"/>
              </a:lnSpc>
            </a:pPr>
            <a:endParaRPr lang="uk-UA" sz="1400" dirty="0" smtClean="0"/>
          </a:p>
          <a:p>
            <a:pPr algn="ctr">
              <a:lnSpc>
                <a:spcPct val="150000"/>
              </a:lnSpc>
            </a:pPr>
            <a:endParaRPr lang="uk-UA" sz="1400" dirty="0" smtClean="0"/>
          </a:p>
          <a:p>
            <a:pPr algn="ctr">
              <a:lnSpc>
                <a:spcPct val="150000"/>
              </a:lnSpc>
            </a:pPr>
            <a:endParaRPr lang="uk-UA" sz="1400" dirty="0" smtClean="0"/>
          </a:p>
          <a:p>
            <a:pPr algn="ctr">
              <a:lnSpc>
                <a:spcPct val="150000"/>
              </a:lnSpc>
            </a:pPr>
            <a:endParaRPr lang="uk-UA" sz="1400" dirty="0" smtClean="0"/>
          </a:p>
          <a:p>
            <a:pPr algn="ctr">
              <a:lnSpc>
                <a:spcPct val="150000"/>
              </a:lnSpc>
            </a:pPr>
            <a:endParaRPr lang="uk-UA" sz="1400" dirty="0" smtClean="0"/>
          </a:p>
          <a:p>
            <a:pPr algn="ctr">
              <a:lnSpc>
                <a:spcPct val="150000"/>
              </a:lnSpc>
            </a:pPr>
            <a:endParaRPr lang="uk-UA" sz="1400" dirty="0" smtClean="0"/>
          </a:p>
          <a:p>
            <a:pPr algn="ctr">
              <a:lnSpc>
                <a:spcPct val="150000"/>
              </a:lnSpc>
            </a:pPr>
            <a:endParaRPr lang="uk-UA" sz="1400" dirty="0" smtClean="0"/>
          </a:p>
          <a:p>
            <a:pPr algn="ctr">
              <a:lnSpc>
                <a:spcPct val="150000"/>
              </a:lnSpc>
            </a:pPr>
            <a:endParaRPr lang="uk-UA" sz="1400" dirty="0" smtClean="0"/>
          </a:p>
          <a:p>
            <a:pPr algn="ctr">
              <a:lnSpc>
                <a:spcPct val="150000"/>
              </a:lnSpc>
            </a:pPr>
            <a:endParaRPr lang="uk-UA" sz="1400" dirty="0" smtClean="0"/>
          </a:p>
          <a:p>
            <a:pPr algn="just">
              <a:lnSpc>
                <a:spcPct val="150000"/>
              </a:lnSpc>
            </a:pPr>
            <a:r>
              <a:rPr lang="uk-UA" sz="1400" b="1" dirty="0" smtClean="0"/>
              <a:t>ФІЗІНСТРУКТОР</a:t>
            </a:r>
            <a:endParaRPr lang="ru-RU" sz="1400" b="1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А ось, малята, і наша перша зупинка «Веселий  світлофор». Ми з вами закріпимо знання, як працює світлофор.</a:t>
            </a:r>
            <a:endParaRPr lang="ru-RU" sz="1400" dirty="0" smtClean="0"/>
          </a:p>
          <a:p>
            <a:pPr algn="ctr">
              <a:lnSpc>
                <a:spcPct val="150000"/>
              </a:lnSpc>
            </a:pPr>
            <a:r>
              <a:rPr lang="uk-UA" sz="1400" b="1" dirty="0" smtClean="0"/>
              <a:t>ГРА «ВЕСЕЛИЙ СВІТЛОФОР»</a:t>
            </a:r>
            <a:endParaRPr lang="ru-RU" sz="1400" b="1" dirty="0" smtClean="0"/>
          </a:p>
          <a:p>
            <a:pPr algn="ctr">
              <a:lnSpc>
                <a:spcPct val="150000"/>
              </a:lnSpc>
            </a:pPr>
            <a:r>
              <a:rPr lang="uk-UA" sz="1400" dirty="0" smtClean="0"/>
              <a:t>Світлофор – надійний друг і помічник,</a:t>
            </a:r>
            <a:endParaRPr lang="ru-RU" sz="1400" dirty="0" smtClean="0"/>
          </a:p>
          <a:p>
            <a:pPr algn="ctr">
              <a:lnSpc>
                <a:spcPct val="150000"/>
              </a:lnSpc>
            </a:pPr>
            <a:r>
              <a:rPr lang="uk-UA" sz="1400" dirty="0" smtClean="0"/>
              <a:t>Зберегти життя й здоров’я нам він хоче,</a:t>
            </a:r>
            <a:endParaRPr lang="ru-RU" sz="1400" dirty="0" smtClean="0"/>
          </a:p>
          <a:p>
            <a:pPr algn="ctr">
              <a:lnSpc>
                <a:spcPct val="150000"/>
              </a:lnSpc>
            </a:pPr>
            <a:r>
              <a:rPr lang="uk-UA" sz="1400" dirty="0" smtClean="0"/>
              <a:t>І запалює, немовби чарівник,</a:t>
            </a:r>
            <a:endParaRPr lang="ru-RU" sz="1400" dirty="0" smtClean="0"/>
          </a:p>
          <a:p>
            <a:pPr algn="ctr">
              <a:lnSpc>
                <a:spcPct val="150000"/>
              </a:lnSpc>
            </a:pPr>
            <a:r>
              <a:rPr lang="uk-UA" sz="1400" dirty="0" smtClean="0"/>
              <a:t>Він по черзі кольорові свої очі.</a:t>
            </a:r>
          </a:p>
          <a:p>
            <a:pPr algn="ctr">
              <a:lnSpc>
                <a:spcPct val="150000"/>
              </a:lnSpc>
            </a:pPr>
            <a:r>
              <a:rPr lang="uk-UA" sz="1400" i="1" dirty="0" smtClean="0"/>
              <a:t>Діти діляться на 3 команди. Кожна з яких утворює коло в середині дитина з </a:t>
            </a:r>
            <a:r>
              <a:rPr lang="uk-UA" sz="1400" i="1" dirty="0" err="1" smtClean="0"/>
              <a:t>наголівником</a:t>
            </a:r>
            <a:r>
              <a:rPr lang="uk-UA" sz="1400" i="1" dirty="0" smtClean="0"/>
              <a:t> одного кольору світлофора.</a:t>
            </a:r>
            <a:endParaRPr lang="ru-RU" sz="1400" dirty="0" smtClean="0"/>
          </a:p>
          <a:p>
            <a:pPr algn="ctr">
              <a:lnSpc>
                <a:spcPct val="150000"/>
              </a:lnSpc>
            </a:pP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uk-UA" sz="1400" dirty="0" smtClean="0"/>
          </a:p>
          <a:p>
            <a:pPr algn="ctr">
              <a:lnSpc>
                <a:spcPct val="150000"/>
              </a:lnSpc>
            </a:pP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ru-RU" sz="1400" dirty="0" smtClean="0"/>
          </a:p>
          <a:p>
            <a:endParaRPr lang="ru-RU" sz="1400" dirty="0"/>
          </a:p>
        </p:txBody>
      </p:sp>
      <p:pic>
        <p:nvPicPr>
          <p:cNvPr id="4099" name="Picture 3" descr="C:\Documents and Settings\Mufasa\Рабочий стол\фото дорожній рух\Фото00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900964" y="3707673"/>
            <a:ext cx="2482409" cy="3276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Mufasa\Рабочий стол\soc_pedagog\soc pedagog\фон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4131"/>
            <a:ext cx="7200900" cy="10297219"/>
          </a:xfrm>
          <a:prstGeom prst="rect">
            <a:avLst/>
          </a:prstGeom>
          <a:noFill/>
        </p:spPr>
      </p:pic>
      <p:pic>
        <p:nvPicPr>
          <p:cNvPr id="5" name="Содержимое 4" descr="fbcf43e884dd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32098" y="4174442"/>
            <a:ext cx="6480175" cy="6626908"/>
          </a:xfrm>
        </p:spPr>
      </p:pic>
      <p:sp>
        <p:nvSpPr>
          <p:cNvPr id="6" name="TextBox 5"/>
          <p:cNvSpPr txBox="1"/>
          <p:nvPr/>
        </p:nvSpPr>
        <p:spPr>
          <a:xfrm>
            <a:off x="432098" y="1152203"/>
            <a:ext cx="6408712" cy="838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400" i="1" dirty="0" smtClean="0"/>
              <a:t>Під веселу музику діти рухаються по майданчику, коли музика стихне утворюють 3 кола.</a:t>
            </a:r>
          </a:p>
          <a:p>
            <a:pPr algn="ctr">
              <a:lnSpc>
                <a:spcPct val="150000"/>
              </a:lnSpc>
            </a:pPr>
            <a:endParaRPr lang="uk-UA" sz="1400" i="1" dirty="0" smtClean="0"/>
          </a:p>
          <a:p>
            <a:pPr algn="ctr">
              <a:lnSpc>
                <a:spcPct val="150000"/>
              </a:lnSpc>
            </a:pPr>
            <a:endParaRPr lang="uk-UA" sz="1400" i="1" dirty="0" smtClean="0"/>
          </a:p>
          <a:p>
            <a:pPr algn="ctr">
              <a:lnSpc>
                <a:spcPct val="150000"/>
              </a:lnSpc>
            </a:pPr>
            <a:endParaRPr lang="uk-UA" sz="1400" i="1" dirty="0" smtClean="0"/>
          </a:p>
          <a:p>
            <a:pPr algn="ctr">
              <a:lnSpc>
                <a:spcPct val="150000"/>
              </a:lnSpc>
            </a:pPr>
            <a:endParaRPr lang="uk-UA" sz="1400" i="1" dirty="0" smtClean="0"/>
          </a:p>
          <a:p>
            <a:pPr algn="ctr">
              <a:lnSpc>
                <a:spcPct val="150000"/>
              </a:lnSpc>
            </a:pPr>
            <a:endParaRPr lang="uk-UA" sz="1400" i="1" dirty="0" smtClean="0"/>
          </a:p>
          <a:p>
            <a:pPr algn="ctr">
              <a:lnSpc>
                <a:spcPct val="150000"/>
              </a:lnSpc>
            </a:pPr>
            <a:endParaRPr lang="uk-UA" sz="1400" i="1" dirty="0" smtClean="0"/>
          </a:p>
          <a:p>
            <a:pPr algn="ctr">
              <a:lnSpc>
                <a:spcPct val="150000"/>
              </a:lnSpc>
            </a:pPr>
            <a:endParaRPr lang="uk-UA" sz="1400" i="1" dirty="0" smtClean="0"/>
          </a:p>
          <a:p>
            <a:pPr algn="ctr">
              <a:lnSpc>
                <a:spcPct val="150000"/>
              </a:lnSpc>
            </a:pPr>
            <a:endParaRPr lang="uk-UA" sz="1400" i="1" dirty="0" smtClean="0"/>
          </a:p>
          <a:p>
            <a:pPr algn="ctr">
              <a:lnSpc>
                <a:spcPct val="150000"/>
              </a:lnSpc>
            </a:pPr>
            <a:endParaRPr lang="uk-UA" sz="1400" i="1" dirty="0" smtClean="0"/>
          </a:p>
          <a:p>
            <a:pPr algn="just">
              <a:lnSpc>
                <a:spcPct val="150000"/>
              </a:lnSpc>
            </a:pPr>
            <a:r>
              <a:rPr lang="uk-UA" sz="1400" b="1" dirty="0" smtClean="0"/>
              <a:t>ФІЗІНСТРУКТОР</a:t>
            </a:r>
            <a:endParaRPr lang="ru-RU" sz="1400" b="1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Малятам, нам час їхати далі.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Нарешті і зупинка «Майданчик вправних водіїв»  тут можна побігати, погратися. Але тут стільки машин! Як же нам бути?</a:t>
            </a:r>
            <a:endParaRPr lang="ru-RU" sz="1400" dirty="0" smtClean="0"/>
          </a:p>
          <a:p>
            <a:pPr algn="ctr">
              <a:lnSpc>
                <a:spcPct val="150000"/>
              </a:lnSpc>
            </a:pPr>
            <a:r>
              <a:rPr lang="uk-UA" sz="1400" b="1" dirty="0" smtClean="0"/>
              <a:t>РУХЛИВА ГРА «АВТОМОБІЛІСТИ»</a:t>
            </a:r>
            <a:endParaRPr lang="ru-RU" sz="1400" b="1" dirty="0" smtClean="0"/>
          </a:p>
          <a:p>
            <a:pPr algn="ctr">
              <a:lnSpc>
                <a:spcPct val="150000"/>
              </a:lnSpc>
            </a:pPr>
            <a:r>
              <a:rPr lang="uk-UA" sz="1400" dirty="0" smtClean="0"/>
              <a:t>Діти – автомобілі рухаються по майданчику, вихователь показує різні сигнали світлофора, автомобілі реагують на них. Тих хто порушує правила позбавляють автомобіля.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uk-UA" sz="1400" i="1" dirty="0" smtClean="0"/>
          </a:p>
          <a:p>
            <a:pPr algn="ctr">
              <a:lnSpc>
                <a:spcPct val="150000"/>
              </a:lnSpc>
            </a:pPr>
            <a:endParaRPr lang="ru-RU" sz="1400" dirty="0" smtClean="0"/>
          </a:p>
          <a:p>
            <a:pPr algn="ctr">
              <a:lnSpc>
                <a:spcPct val="150000"/>
              </a:lnSpc>
            </a:pP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uk-UA" sz="1400" dirty="0" smtClean="0"/>
          </a:p>
          <a:p>
            <a:pPr algn="ctr">
              <a:lnSpc>
                <a:spcPct val="150000"/>
              </a:lnSpc>
            </a:pP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ru-RU" sz="1400" dirty="0" smtClean="0"/>
          </a:p>
          <a:p>
            <a:endParaRPr lang="ru-RU" sz="1400" dirty="0"/>
          </a:p>
        </p:txBody>
      </p:sp>
      <p:pic>
        <p:nvPicPr>
          <p:cNvPr id="5122" name="Picture 2" descr="C:\Documents and Settings\Mufasa\Рабочий стол\фото дорожній рух\Фото00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8122" y="2232323"/>
            <a:ext cx="2941588" cy="2205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C:\Documents and Settings\Mufasa\Рабочий стол\фото дорожній рух\Фото003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32498" y="2304331"/>
            <a:ext cx="2653556" cy="1989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 descr="C:\Documents and Settings\Mufasa\Рабочий стол\фото дорожній рух\Фото004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2098" y="7560915"/>
            <a:ext cx="2869580" cy="2151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5" name="Picture 5" descr="C:\Documents and Settings\Mufasa\Рабочий стол\фото дорожній рух\Фото004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28325" y="8065361"/>
            <a:ext cx="3168469" cy="2375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Mufasa\Рабочий стол\soc_pedagog\soc pedagog\фон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4131"/>
            <a:ext cx="7200900" cy="10297219"/>
          </a:xfrm>
          <a:prstGeom prst="rect">
            <a:avLst/>
          </a:prstGeom>
          <a:noFill/>
        </p:spPr>
      </p:pic>
      <p:pic>
        <p:nvPicPr>
          <p:cNvPr id="5" name="Содержимое 4" descr="fbcf43e884dd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32098" y="4174442"/>
            <a:ext cx="6480175" cy="6626908"/>
          </a:xfrm>
        </p:spPr>
      </p:pic>
      <p:sp>
        <p:nvSpPr>
          <p:cNvPr id="6" name="TextBox 5"/>
          <p:cNvSpPr txBox="1"/>
          <p:nvPr/>
        </p:nvSpPr>
        <p:spPr>
          <a:xfrm>
            <a:off x="432098" y="1152203"/>
            <a:ext cx="6408712" cy="946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400" b="1" dirty="0" smtClean="0"/>
              <a:t>ФІЗІНСТРУКТОР</a:t>
            </a:r>
            <a:endParaRPr lang="ru-RU" sz="1400" b="1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Молодці, малята, бачу ви багато чого знаєте і вмієте. Тому нам час вирушати далі. (Діти співають пісню)</a:t>
            </a:r>
          </a:p>
          <a:p>
            <a:pPr algn="just">
              <a:lnSpc>
                <a:spcPct val="150000"/>
              </a:lnSpc>
            </a:pPr>
            <a:endParaRPr lang="uk-UA" sz="1400" dirty="0" smtClean="0"/>
          </a:p>
          <a:p>
            <a:pPr algn="just">
              <a:lnSpc>
                <a:spcPct val="150000"/>
              </a:lnSpc>
            </a:pPr>
            <a:endParaRPr lang="uk-UA" sz="1400" dirty="0" smtClean="0"/>
          </a:p>
          <a:p>
            <a:pPr algn="just">
              <a:lnSpc>
                <a:spcPct val="150000"/>
              </a:lnSpc>
            </a:pPr>
            <a:endParaRPr lang="uk-UA" sz="1400" dirty="0" smtClean="0"/>
          </a:p>
          <a:p>
            <a:pPr algn="just">
              <a:lnSpc>
                <a:spcPct val="150000"/>
              </a:lnSpc>
            </a:pPr>
            <a:endParaRPr lang="uk-UA" sz="1400" dirty="0" smtClean="0"/>
          </a:p>
          <a:p>
            <a:pPr algn="just">
              <a:lnSpc>
                <a:spcPct val="150000"/>
              </a:lnSpc>
            </a:pPr>
            <a:endParaRPr lang="uk-UA" sz="1400" dirty="0" smtClean="0"/>
          </a:p>
          <a:p>
            <a:pPr algn="just">
              <a:lnSpc>
                <a:spcPct val="150000"/>
              </a:lnSpc>
            </a:pPr>
            <a:endParaRPr lang="uk-UA" sz="1400" dirty="0" smtClean="0"/>
          </a:p>
          <a:p>
            <a:pPr algn="just">
              <a:lnSpc>
                <a:spcPct val="150000"/>
              </a:lnSpc>
            </a:pPr>
            <a:endParaRPr lang="uk-UA" sz="1400" dirty="0" smtClean="0"/>
          </a:p>
          <a:p>
            <a:pPr algn="just">
              <a:lnSpc>
                <a:spcPct val="150000"/>
              </a:lnSpc>
            </a:pPr>
            <a:endParaRPr lang="uk-UA" sz="1400" dirty="0" smtClean="0"/>
          </a:p>
          <a:p>
            <a:pPr algn="just">
              <a:lnSpc>
                <a:spcPct val="150000"/>
              </a:lnSpc>
            </a:pPr>
            <a:endParaRPr lang="uk-UA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А ось ми з вами і дісталися до зупинки «Розумники й розумниці знають мову вулиці». Тому я пропоную вам відпочити і відгадати загадки.</a:t>
            </a: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ru-RU" sz="1400" dirty="0" err="1" smtClean="0"/>
              <a:t>Хто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нещасть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застерігає</a:t>
            </a:r>
            <a:r>
              <a:rPr lang="ru-RU" sz="1400" dirty="0" smtClean="0"/>
              <a:t>, </a:t>
            </a:r>
            <a:br>
              <a:rPr lang="ru-RU" sz="1400" dirty="0" smtClean="0"/>
            </a:br>
            <a:r>
              <a:rPr lang="ru-RU" sz="1400" dirty="0" smtClean="0"/>
              <a:t>І нам </a:t>
            </a:r>
            <a:r>
              <a:rPr lang="ru-RU" sz="1400" dirty="0" err="1" smtClean="0"/>
              <a:t>завжди</a:t>
            </a:r>
            <a:r>
              <a:rPr lang="ru-RU" sz="1400" dirty="0" smtClean="0"/>
              <a:t> </a:t>
            </a:r>
            <a:r>
              <a:rPr lang="ru-RU" sz="1400" dirty="0" err="1" smtClean="0"/>
              <a:t>допомагає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Так, </a:t>
            </a:r>
            <a:r>
              <a:rPr lang="ru-RU" sz="1400" dirty="0" err="1" smtClean="0"/>
              <a:t>щоб</a:t>
            </a:r>
            <a:r>
              <a:rPr lang="ru-RU" sz="1400" dirty="0" smtClean="0"/>
              <a:t> не </a:t>
            </a:r>
            <a:r>
              <a:rPr lang="ru-RU" sz="1400" dirty="0" err="1" smtClean="0"/>
              <a:t>трапилось</a:t>
            </a:r>
            <a:r>
              <a:rPr lang="ru-RU" sz="1400" dirty="0" smtClean="0"/>
              <a:t> </a:t>
            </a:r>
            <a:r>
              <a:rPr lang="ru-RU" sz="1400" dirty="0" err="1" smtClean="0"/>
              <a:t>біди</a:t>
            </a:r>
            <a:r>
              <a:rPr lang="ru-RU" sz="1400" dirty="0" smtClean="0"/>
              <a:t>, </a:t>
            </a:r>
            <a:br>
              <a:rPr lang="ru-RU" sz="1400" dirty="0" smtClean="0"/>
            </a:br>
            <a:r>
              <a:rPr lang="ru-RU" sz="1400" dirty="0" err="1" smtClean="0"/>
              <a:t>Усім</a:t>
            </a:r>
            <a:r>
              <a:rPr lang="ru-RU" sz="1400" dirty="0" smtClean="0"/>
              <a:t> дорогу перейти? </a:t>
            </a:r>
            <a:br>
              <a:rPr lang="ru-RU" sz="1400" dirty="0" smtClean="0"/>
            </a:br>
            <a:r>
              <a:rPr lang="ru-RU" sz="1400" dirty="0" smtClean="0"/>
              <a:t>Для тебе </a:t>
            </a:r>
            <a:r>
              <a:rPr lang="ru-RU" sz="1400" dirty="0" err="1" smtClean="0"/>
              <a:t>світить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для мене </a:t>
            </a:r>
            <a:br>
              <a:rPr lang="ru-RU" sz="1400" dirty="0" smtClean="0"/>
            </a:br>
            <a:r>
              <a:rPr lang="ru-RU" sz="1400" dirty="0" err="1" smtClean="0"/>
              <a:t>Червоне</a:t>
            </a:r>
            <a:r>
              <a:rPr lang="ru-RU" sz="1400" dirty="0" smtClean="0"/>
              <a:t> око та </a:t>
            </a:r>
            <a:r>
              <a:rPr lang="ru-RU" sz="1400" dirty="0" err="1" smtClean="0"/>
              <a:t>зелене</a:t>
            </a:r>
            <a:r>
              <a:rPr lang="ru-RU" sz="1400" dirty="0" smtClean="0"/>
              <a:t>. </a:t>
            </a:r>
            <a:br>
              <a:rPr lang="ru-RU" sz="1400" dirty="0" smtClean="0"/>
            </a:br>
            <a:r>
              <a:rPr lang="ru-RU" sz="1400" dirty="0" err="1" smtClean="0"/>
              <a:t>Вартує</a:t>
            </a:r>
            <a:r>
              <a:rPr lang="ru-RU" sz="1400" dirty="0" smtClean="0"/>
              <a:t> </a:t>
            </a:r>
            <a:r>
              <a:rPr lang="ru-RU" sz="1400" dirty="0" err="1" smtClean="0"/>
              <a:t>завше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, </a:t>
            </a:r>
            <a:r>
              <a:rPr lang="ru-RU" sz="1400" dirty="0" err="1" smtClean="0"/>
              <a:t>моргає</a:t>
            </a:r>
            <a:r>
              <a:rPr lang="ru-RU" sz="1400" dirty="0" smtClean="0"/>
              <a:t>, </a:t>
            </a:r>
            <a:br>
              <a:rPr lang="ru-RU" sz="1400" dirty="0" smtClean="0"/>
            </a:br>
            <a:r>
              <a:rPr lang="ru-RU" sz="1400" dirty="0" err="1" smtClean="0"/>
              <a:t>Ніколи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не </a:t>
            </a:r>
            <a:r>
              <a:rPr lang="ru-RU" sz="1400" dirty="0" err="1" smtClean="0"/>
              <a:t>спочиває</a:t>
            </a:r>
            <a:r>
              <a:rPr lang="ru-RU" sz="1400" dirty="0" smtClean="0"/>
              <a:t>. </a:t>
            </a:r>
            <a:br>
              <a:rPr lang="ru-RU" sz="1400" dirty="0" smtClean="0"/>
            </a:br>
            <a:r>
              <a:rPr lang="ru-RU" sz="1400" dirty="0" err="1" smtClean="0"/>
              <a:t>Уранці</a:t>
            </a:r>
            <a:r>
              <a:rPr lang="ru-RU" sz="1400" dirty="0" smtClean="0"/>
              <a:t>, вдень, в </a:t>
            </a:r>
            <a:r>
              <a:rPr lang="ru-RU" sz="1400" dirty="0" err="1" smtClean="0"/>
              <a:t>вечірню</a:t>
            </a:r>
            <a:r>
              <a:rPr lang="ru-RU" sz="1400" dirty="0" smtClean="0"/>
              <a:t> пору </a:t>
            </a:r>
            <a:br>
              <a:rPr lang="ru-RU" sz="1400" dirty="0" smtClean="0"/>
            </a:br>
            <a:r>
              <a:rPr lang="ru-RU" sz="1400" dirty="0" err="1" smtClean="0"/>
              <a:t>Всі</a:t>
            </a:r>
            <a:r>
              <a:rPr lang="ru-RU" sz="1400" dirty="0" smtClean="0"/>
              <a:t> люди </a:t>
            </a:r>
            <a:r>
              <a:rPr lang="ru-RU" sz="1400" dirty="0" err="1" smtClean="0"/>
              <a:t>вдячні</a:t>
            </a:r>
            <a:r>
              <a:rPr lang="ru-RU" sz="1400" dirty="0" smtClean="0"/>
              <a:t> ... </a:t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 err="1" smtClean="0"/>
              <a:t>Світлофору</a:t>
            </a:r>
            <a:r>
              <a:rPr lang="ru-RU" sz="1400" dirty="0" smtClean="0"/>
              <a:t>)</a:t>
            </a:r>
            <a:br>
              <a:rPr lang="ru-RU" sz="1400" dirty="0" smtClean="0"/>
            </a:br>
            <a:r>
              <a:rPr lang="ru-RU" sz="1400" dirty="0" smtClean="0"/>
              <a:t>* * * </a:t>
            </a:r>
            <a:br>
              <a:rPr lang="ru-RU" sz="1400" dirty="0" smtClean="0"/>
            </a:br>
            <a:r>
              <a:rPr lang="ru-RU" sz="1400" dirty="0" smtClean="0"/>
              <a:t>Тротуаром </a:t>
            </a:r>
            <a:r>
              <a:rPr lang="ru-RU" sz="1400" dirty="0" err="1" smtClean="0"/>
              <a:t>йдуть</a:t>
            </a:r>
            <a:r>
              <a:rPr lang="ru-RU" sz="1400" dirty="0" smtClean="0"/>
              <a:t> </a:t>
            </a:r>
            <a:r>
              <a:rPr lang="ru-RU" sz="1400" dirty="0" err="1" smtClean="0"/>
              <a:t>малята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err="1" smtClean="0"/>
              <a:t>Жваві</a:t>
            </a:r>
            <a:r>
              <a:rPr lang="ru-RU" sz="1400" dirty="0" smtClean="0"/>
              <a:t> хлопчики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дівчата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146" name="Picture 2" descr="C:\Documents and Settings\Mufasa\Рабочий стол\фото дорожній рух\Фото00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0129" y="2376339"/>
            <a:ext cx="326501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Mufasa\Рабочий стол\soc_pedagog\soc pedagog\фон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4131"/>
            <a:ext cx="7200900" cy="10297219"/>
          </a:xfrm>
          <a:prstGeom prst="rect">
            <a:avLst/>
          </a:prstGeom>
          <a:noFill/>
        </p:spPr>
      </p:pic>
      <p:pic>
        <p:nvPicPr>
          <p:cNvPr id="5" name="Содержимое 4" descr="fbcf43e884dd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32098" y="4174442"/>
            <a:ext cx="6480175" cy="6626908"/>
          </a:xfrm>
        </p:spPr>
      </p:pic>
      <p:sp>
        <p:nvSpPr>
          <p:cNvPr id="6" name="TextBox 5"/>
          <p:cNvSpPr txBox="1"/>
          <p:nvPr/>
        </p:nvSpPr>
        <p:spPr>
          <a:xfrm>
            <a:off x="432098" y="1152203"/>
            <a:ext cx="640871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Не кричать </a:t>
            </a:r>
            <a:r>
              <a:rPr lang="ru-RU" sz="1400" dirty="0" err="1" smtClean="0"/>
              <a:t>і</a:t>
            </a:r>
            <a:r>
              <a:rPr lang="ru-RU" sz="1400" dirty="0" smtClean="0"/>
              <a:t> не </a:t>
            </a:r>
            <a:r>
              <a:rPr lang="ru-RU" sz="1400" dirty="0" err="1" smtClean="0"/>
              <a:t>пустують</a:t>
            </a:r>
            <a:r>
              <a:rPr lang="ru-RU" sz="1400" dirty="0" smtClean="0"/>
              <a:t> – </a:t>
            </a:r>
            <a:br>
              <a:rPr lang="ru-RU" sz="1400" dirty="0" smtClean="0"/>
            </a:br>
            <a:r>
              <a:rPr lang="ru-RU" sz="1400" dirty="0" err="1" smtClean="0"/>
              <a:t>Дуже</a:t>
            </a:r>
            <a:r>
              <a:rPr lang="ru-RU" sz="1400" dirty="0" smtClean="0"/>
              <a:t> </a:t>
            </a:r>
            <a:r>
              <a:rPr lang="ru-RU" sz="1400" dirty="0" err="1" smtClean="0"/>
              <a:t>ввічливо</a:t>
            </a:r>
            <a:r>
              <a:rPr lang="ru-RU" sz="1400" dirty="0" smtClean="0"/>
              <a:t> </a:t>
            </a:r>
            <a:r>
              <a:rPr lang="ru-RU" sz="1400" dirty="0" err="1" smtClean="0"/>
              <a:t>крокують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err="1" smtClean="0"/>
              <a:t>Симпатичні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всі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вроду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Наші</a:t>
            </a:r>
            <a:r>
              <a:rPr lang="ru-RU" sz="1400" dirty="0" smtClean="0"/>
              <a:t> </a:t>
            </a:r>
            <a:r>
              <a:rPr lang="ru-RU" sz="1400" dirty="0" err="1" smtClean="0"/>
              <a:t>дітки</a:t>
            </a:r>
            <a:r>
              <a:rPr lang="ru-RU" sz="1400" dirty="0" smtClean="0"/>
              <a:t> - …</a:t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 err="1" smtClean="0"/>
              <a:t>Пішоходи</a:t>
            </a:r>
            <a:r>
              <a:rPr lang="ru-RU" sz="1400" dirty="0" smtClean="0"/>
              <a:t>)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В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місцях</a:t>
            </a:r>
            <a:r>
              <a:rPr lang="ru-RU" sz="1400" dirty="0" smtClean="0"/>
              <a:t> </a:t>
            </a:r>
            <a:r>
              <a:rPr lang="ru-RU" sz="1400" dirty="0" err="1" smtClean="0"/>
              <a:t>пішоходу</a:t>
            </a:r>
            <a:r>
              <a:rPr lang="ru-RU" sz="1400" dirty="0" smtClean="0"/>
              <a:t> </a:t>
            </a:r>
            <a:r>
              <a:rPr lang="ru-RU" sz="1400" dirty="0" err="1" smtClean="0"/>
              <a:t>дозволяється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переходити</a:t>
            </a:r>
            <a:r>
              <a:rPr lang="ru-RU" sz="1400" dirty="0" smtClean="0"/>
              <a:t> дорогу?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означає</a:t>
            </a:r>
            <a:r>
              <a:rPr lang="ru-RU" sz="1400" dirty="0" smtClean="0"/>
              <a:t> </a:t>
            </a:r>
            <a:r>
              <a:rPr lang="ru-RU" sz="1400" dirty="0" err="1" smtClean="0"/>
              <a:t>червоний</a:t>
            </a:r>
            <a:r>
              <a:rPr lang="ru-RU" sz="1400" dirty="0" smtClean="0"/>
              <a:t> сигнал </a:t>
            </a:r>
            <a:r>
              <a:rPr lang="ru-RU" sz="1400" dirty="0" err="1" smtClean="0"/>
              <a:t>світлофора</a:t>
            </a:r>
            <a:r>
              <a:rPr lang="ru-RU" sz="1400" dirty="0" smtClean="0"/>
              <a:t>?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На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сигнал </a:t>
            </a:r>
            <a:r>
              <a:rPr lang="ru-RU" sz="1400" dirty="0" err="1" smtClean="0"/>
              <a:t>світлофора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переходити</a:t>
            </a:r>
            <a:r>
              <a:rPr lang="ru-RU" sz="1400" dirty="0" smtClean="0"/>
              <a:t> дорогу?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err="1" smtClean="0"/>
              <a:t>Назвіть</a:t>
            </a:r>
            <a:r>
              <a:rPr lang="ru-RU" sz="1400" dirty="0" smtClean="0"/>
              <a:t> </a:t>
            </a:r>
            <a:r>
              <a:rPr lang="ru-RU" sz="1400" dirty="0" err="1" smtClean="0"/>
              <a:t>ділянку</a:t>
            </a:r>
            <a:r>
              <a:rPr lang="ru-RU" sz="1400" dirty="0" smtClean="0"/>
              <a:t> </a:t>
            </a:r>
            <a:r>
              <a:rPr lang="ru-RU" sz="1400" dirty="0" err="1" smtClean="0"/>
              <a:t>вулиці</a:t>
            </a:r>
            <a:r>
              <a:rPr lang="ru-RU" sz="1400" dirty="0" smtClean="0"/>
              <a:t>, по </a:t>
            </a:r>
            <a:r>
              <a:rPr lang="ru-RU" sz="1400" dirty="0" err="1" smtClean="0"/>
              <a:t>якій</a:t>
            </a:r>
            <a:r>
              <a:rPr lang="ru-RU" sz="1400" dirty="0" smtClean="0"/>
              <a:t> </a:t>
            </a:r>
            <a:r>
              <a:rPr lang="ru-RU" sz="1400" dirty="0" err="1" smtClean="0"/>
              <a:t>дозволяється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йти</a:t>
            </a:r>
            <a:r>
              <a:rPr lang="ru-RU" sz="1400" dirty="0" smtClean="0"/>
              <a:t> </a:t>
            </a:r>
            <a:r>
              <a:rPr lang="ru-RU" sz="1400" dirty="0" err="1" smtClean="0"/>
              <a:t>пішоходам</a:t>
            </a:r>
            <a:r>
              <a:rPr lang="ru-RU" sz="14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ФІЗІНСТРУКТОР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Пропоную всім зайняти свої місця в автобусі. Ми прямуємо далі із веселою піснею. Зупинка «Площа дорожніх знаків».</a:t>
            </a:r>
            <a:endParaRPr lang="ru-RU" sz="1400" dirty="0" smtClean="0"/>
          </a:p>
          <a:p>
            <a:pPr algn="ctr">
              <a:lnSpc>
                <a:spcPct val="150000"/>
              </a:lnSpc>
            </a:pPr>
            <a:r>
              <a:rPr lang="uk-UA" sz="1400" b="1" dirty="0" smtClean="0"/>
              <a:t>ГРА – ЕСТАФЕТА «ДОЗВОЛЕНО – ЗАБОРОНЕНО»</a:t>
            </a:r>
            <a:endParaRPr lang="ru-RU" sz="1400" b="1" dirty="0" smtClean="0"/>
          </a:p>
          <a:p>
            <a:pPr algn="ctr">
              <a:lnSpc>
                <a:spcPct val="150000"/>
              </a:lnSpc>
            </a:pPr>
            <a:r>
              <a:rPr lang="uk-UA" sz="1400" dirty="0" smtClean="0"/>
              <a:t>Гравці розділяються на 2 команди, і кожному з них дають дорожній знак. Кількість знаків дозволу (синіх) має відповідати кількості знаків заборони (червоних). Відповідно одні учасники стають на  синю доріжку (стрічку), інші на – червону. Вибирають міліціонера. Діти – знаки вільно рухаються по майданчику. На сигнал міліціонера шикуються на своїх доріжках. Перемагає та команда, яка зробить це правильно і швидко.</a:t>
            </a:r>
            <a:endParaRPr lang="ru-RU" sz="1400" dirty="0" smtClean="0"/>
          </a:p>
          <a:p>
            <a:pPr lvl="0">
              <a:lnSpc>
                <a:spcPct val="150000"/>
              </a:lnSpc>
            </a:pP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7170" name="Picture 2" descr="C:\Documents and Settings\Mufasa\Рабочий стол\фото дорожній рух\Фото00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4106" y="7560915"/>
            <a:ext cx="3384376" cy="2537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 descr="C:\Documents and Settings\Mufasa\Рабочий стол\фото дорожній рух\Фото005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20530" y="8064972"/>
            <a:ext cx="2452509" cy="2316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Mufasa\Рабочий стол\soc_pedagog\soc pedagog\фон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4131"/>
            <a:ext cx="7200900" cy="10297219"/>
          </a:xfrm>
          <a:prstGeom prst="rect">
            <a:avLst/>
          </a:prstGeom>
          <a:noFill/>
        </p:spPr>
      </p:pic>
      <p:pic>
        <p:nvPicPr>
          <p:cNvPr id="5" name="Содержимое 4" descr="fbcf43e884dd.pn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32098" y="4174442"/>
            <a:ext cx="6480175" cy="6626908"/>
          </a:xfrm>
        </p:spPr>
      </p:pic>
      <p:sp>
        <p:nvSpPr>
          <p:cNvPr id="6" name="TextBox 5"/>
          <p:cNvSpPr txBox="1"/>
          <p:nvPr/>
        </p:nvSpPr>
        <p:spPr>
          <a:xfrm>
            <a:off x="432098" y="1152203"/>
            <a:ext cx="64087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400" b="1" dirty="0" smtClean="0"/>
              <a:t>ФІЗІНСТРУКТОР</a:t>
            </a:r>
            <a:endParaRPr lang="ru-RU" sz="1400" b="1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Знову час вирушати. Ой, малята, а це ми куди потрапили. Так це ж зупинка «Дитячий майданчик». Де повинні гратися діти?</a:t>
            </a:r>
            <a:endParaRPr lang="ru-RU" sz="1400" dirty="0" smtClean="0"/>
          </a:p>
          <a:p>
            <a:pPr algn="ctr">
              <a:lnSpc>
                <a:spcPct val="150000"/>
              </a:lnSpc>
            </a:pPr>
            <a:r>
              <a:rPr lang="uk-UA" sz="1400" b="1" dirty="0" smtClean="0"/>
              <a:t>РУХЛИВА ГРА ЗА БАЖАННЯМ ДІТЕЙ</a:t>
            </a:r>
            <a:endParaRPr lang="ru-RU" sz="1400" b="1" dirty="0" smtClean="0"/>
          </a:p>
          <a:p>
            <a:pPr algn="just">
              <a:lnSpc>
                <a:spcPct val="150000"/>
              </a:lnSpc>
            </a:pPr>
            <a:r>
              <a:rPr lang="uk-UA" sz="1400" b="1" dirty="0" smtClean="0"/>
              <a:t>ФІЗІНСТРУКТОР</a:t>
            </a:r>
            <a:endParaRPr lang="ru-RU" sz="1400" b="1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Місто в якому ми з вами </a:t>
            </a:r>
            <a:r>
              <a:rPr lang="uk-UA" sz="1400" dirty="0" err="1" smtClean="0"/>
              <a:t>живем</a:t>
            </a:r>
            <a:r>
              <a:rPr lang="uk-UA" sz="1400" dirty="0" smtClean="0"/>
              <a:t>,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Можна по праву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err="1" smtClean="0"/>
              <a:t>Зрівнять</a:t>
            </a:r>
            <a:r>
              <a:rPr lang="uk-UA" sz="1400" dirty="0" smtClean="0"/>
              <a:t> з букварем.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Азбуку вулиць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Розкривши для нас,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Місто уроки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Дає повсякчас.</a:t>
            </a:r>
            <a:endParaRPr lang="ru-RU" sz="1400" dirty="0" smtClean="0"/>
          </a:p>
          <a:p>
            <a:pPr algn="ctr">
              <a:lnSpc>
                <a:spcPct val="150000"/>
              </a:lnSpc>
            </a:pPr>
            <a:r>
              <a:rPr lang="uk-UA" sz="1400" b="1" dirty="0" smtClean="0"/>
              <a:t>НАГОРОДЖЕННЯ МЕДАЛЯМИ «ЗНАВЦІ ПРАВИЛ ДОРОЖНЬОГО РУХУ»</a:t>
            </a:r>
            <a:endParaRPr lang="ru-RU" sz="1400" b="1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А нам час повертатися до нашого дитячого садка. Діти сідають в автобусі і повертаються в дитсадок з веселою піснею.</a:t>
            </a:r>
            <a:endParaRPr lang="ru-RU" sz="1400" dirty="0" smtClean="0"/>
          </a:p>
          <a:p>
            <a:r>
              <a:rPr lang="uk-UA" sz="1400" dirty="0" smtClean="0"/>
              <a:t> 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8194" name="Picture 2" descr="C:\Documents and Settings\Mufasa\Рабочий стол\фото дорожній рух\Фото00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6114" y="6624811"/>
            <a:ext cx="3661726" cy="2745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540</Words>
  <Application>Microsoft Office PowerPoint</Application>
  <PresentationFormat>Произвольный</PresentationFormat>
  <Paragraphs>125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Paradise</cp:lastModifiedBy>
  <cp:revision>21</cp:revision>
  <dcterms:modified xsi:type="dcterms:W3CDTF">2012-06-25T14:36:02Z</dcterms:modified>
</cp:coreProperties>
</file>