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3" r:id="rId9"/>
  </p:sldIdLst>
  <p:sldSz cx="7200900" cy="10801350"/>
  <p:notesSz cx="6888163" cy="100203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684"/>
      </p:cViewPr>
      <p:guideLst>
        <p:guide orient="horz" pos="3402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20652" y="432557"/>
            <a:ext cx="1620203" cy="9216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045" y="432557"/>
            <a:ext cx="4740593" cy="92161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045" y="2520317"/>
            <a:ext cx="3180398" cy="7128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60457" y="2520317"/>
            <a:ext cx="3180398" cy="7128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phics - Backgrounds 14 by DragonA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pic>
        <p:nvPicPr>
          <p:cNvPr id="2050" name="Picture 2" descr="E:\Фото\Ружечка\Ружечка\фізкульт\правила дор. руху\IMG_3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559550" y="-2219325"/>
            <a:ext cx="1440000" cy="1080000"/>
          </a:xfrm>
          <a:prstGeom prst="rect">
            <a:avLst/>
          </a:prstGeom>
          <a:noFill/>
        </p:spPr>
      </p:pic>
      <p:pic>
        <p:nvPicPr>
          <p:cNvPr id="16" name="Рисунок 15" descr="c7a68f12954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512243"/>
            <a:ext cx="7200900" cy="47939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68202" y="2088307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68202" y="2016299"/>
            <a:ext cx="4248472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“МІСТО ДАЄ НАМ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ЩОДЕННИЙ УРОК”</a:t>
            </a:r>
            <a:endParaRPr lang="uk-UA" sz="2800" b="1" i="1" u="sng" dirty="0" smtClean="0">
              <a:solidFill>
                <a:schemeClr val="tx1"/>
              </a:solidFill>
            </a:endParaRPr>
          </a:p>
          <a:p>
            <a:pPr algn="ctr"/>
            <a:r>
              <a:rPr lang="uk-UA" b="1" i="1" u="sng" dirty="0" smtClean="0">
                <a:solidFill>
                  <a:schemeClr val="tx1"/>
                </a:solidFill>
              </a:rPr>
              <a:t>Спортивно – музична розвага </a:t>
            </a:r>
          </a:p>
          <a:p>
            <a:pPr algn="ctr"/>
            <a:endParaRPr lang="ru-RU" b="1" i="1" u="sng" dirty="0">
              <a:solidFill>
                <a:schemeClr val="tx1"/>
              </a:solidFill>
            </a:endParaRPr>
          </a:p>
        </p:txBody>
      </p:sp>
      <p:pic>
        <p:nvPicPr>
          <p:cNvPr id="7" name="Picture 3" descr="E:\Фото\Ружечка\Ружечка\фізкульт\правила дор. руху\IMG_33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69286">
            <a:off x="263698" y="4474877"/>
            <a:ext cx="1452100" cy="108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E:\Фото\Ружечка\Ружечка\фізкульт\правила дор. руху\IMG_334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818443">
            <a:off x="1728242" y="4464571"/>
            <a:ext cx="1631648" cy="122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E:\Фото\Ружечка\Ружечка\фізкульт\правила дор. руху\IMG_335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28442" y="4536579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E:\Фото\Ружечка\Ружечка\фізкульт\правила дор. руху\IMG_333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28642" y="4482573"/>
            <a:ext cx="1511635" cy="113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672458" y="6336779"/>
            <a:ext cx="3168352" cy="7200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ПІДГОТУВАЛИ І ПРОВЕЛИ: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ІНСТРУКТОР З ФІЗ. ВИХ. ЦВІТНА Л.Л.,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МУЗ. КЕРІВНИК ШУМЕЙКО О.О.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8122" y="288107"/>
            <a:ext cx="5929354" cy="10001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ВІДДІЛ ОСВІТИ ДОЛИНСЬКОЇ РДА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МЕТОДИЧНИЙ КАБІНЕТ ВІДДІЛУ ОСВІТИ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МЕТОДИЧНИЙ КАБІНЕТ ДНЗ №5 “РУЖЕЧКА”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fbcf43e884dd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88082" y="5688707"/>
            <a:ext cx="4378063" cy="4477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phics - Backgrounds 14 by DragonA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4106" y="360115"/>
            <a:ext cx="6192688" cy="10081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92138" y="792163"/>
            <a:ext cx="5616624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/>
              <a:t>ЗАВДАННЯ: підвищувати зацікавленість дітей до дорожньої абетки. Виявити наявність знань про правила дорожнього руху, світлофор і його сигнали та різні дорожні знаки.</a:t>
            </a:r>
          </a:p>
          <a:p>
            <a:pPr algn="just"/>
            <a:r>
              <a:rPr lang="uk-UA" sz="1400" dirty="0" smtClean="0"/>
              <a:t>Закріпити уміння застосовувати отриманні знання в іграх та естафетах.</a:t>
            </a:r>
          </a:p>
          <a:p>
            <a:pPr algn="just"/>
            <a:r>
              <a:rPr lang="uk-UA" sz="1400" dirty="0" smtClean="0"/>
              <a:t>Удосконалювати навички ходьби та бігу по обмеженій площі.</a:t>
            </a:r>
          </a:p>
          <a:p>
            <a:pPr algn="just"/>
            <a:r>
              <a:rPr lang="uk-UA" sz="1400" dirty="0" smtClean="0"/>
              <a:t>Продовжувати виконувати дії за сигналом, долати перешкоди – біг змійкою, стрибки на двох ногах.</a:t>
            </a:r>
          </a:p>
          <a:p>
            <a:pPr algn="just"/>
            <a:r>
              <a:rPr lang="uk-UA" sz="1400" dirty="0" smtClean="0"/>
              <a:t>Створювати позитивний емоційний настрій у дітей, вдосконалювати навички виразного виконання пісень, закріпити вміння змінювати рухи згідно зі змінами музичного супроводу.</a:t>
            </a:r>
          </a:p>
          <a:p>
            <a:pPr algn="just"/>
            <a:r>
              <a:rPr lang="uk-UA" sz="1400" dirty="0" smtClean="0"/>
              <a:t>Виховувати почуття взаємодопомоги, вміння критично оцінювати свою поведінку та поведінку своїх товаришів.</a:t>
            </a:r>
          </a:p>
          <a:p>
            <a:pPr algn="just"/>
            <a:r>
              <a:rPr lang="uk-UA" sz="1400" dirty="0" smtClean="0"/>
              <a:t>ІНВЕНТАР: атрибути до гри </a:t>
            </a:r>
            <a:r>
              <a:rPr lang="uk-UA" sz="1400" dirty="0" err="1" smtClean="0"/>
              <a:t>“Кольорові</a:t>
            </a:r>
            <a:r>
              <a:rPr lang="uk-UA" sz="1400" dirty="0" smtClean="0"/>
              <a:t> </a:t>
            </a:r>
            <a:r>
              <a:rPr lang="uk-UA" sz="1400" dirty="0" err="1" smtClean="0"/>
              <a:t>автомобілі”</a:t>
            </a:r>
            <a:r>
              <a:rPr lang="uk-UA" sz="1400" dirty="0" smtClean="0"/>
              <a:t>, світлофор, дорожні знаки, кеглі, обручі.</a:t>
            </a:r>
          </a:p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ХІД РОЗВАГИ</a:t>
            </a:r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Всім! Всім! Всім! Починаємо нашу розвагу: </a:t>
            </a:r>
            <a:r>
              <a:rPr lang="uk-UA" sz="1400" dirty="0" err="1" smtClean="0"/>
              <a:t>“Місто</a:t>
            </a:r>
            <a:r>
              <a:rPr lang="uk-UA" sz="1400" dirty="0" smtClean="0"/>
              <a:t> дає нам щоденний </a:t>
            </a:r>
            <a:r>
              <a:rPr lang="uk-UA" sz="1400" dirty="0" err="1" smtClean="0"/>
              <a:t>урок”</a:t>
            </a:r>
            <a:r>
              <a:rPr lang="uk-UA" sz="1400" dirty="0" smtClean="0"/>
              <a:t>.</a:t>
            </a:r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Ми живемо в суспільстві людському,</a:t>
            </a:r>
          </a:p>
          <a:p>
            <a:pPr algn="just"/>
            <a:r>
              <a:rPr lang="uk-UA" sz="1400" dirty="0" smtClean="0"/>
              <a:t>Так багато є правил у ньому.</a:t>
            </a:r>
          </a:p>
          <a:p>
            <a:pPr algn="just"/>
            <a:r>
              <a:rPr lang="uk-UA" sz="1400" dirty="0" smtClean="0"/>
              <a:t>Знати правила ці треба, друже,</a:t>
            </a:r>
          </a:p>
          <a:p>
            <a:pPr algn="just"/>
            <a:r>
              <a:rPr lang="uk-UA" sz="1400" dirty="0" smtClean="0"/>
              <a:t>Та й </a:t>
            </a:r>
            <a:r>
              <a:rPr lang="uk-UA" sz="1400" dirty="0" err="1" smtClean="0"/>
              <a:t>виконувать</a:t>
            </a:r>
            <a:r>
              <a:rPr lang="uk-UA" sz="1400" dirty="0" smtClean="0"/>
              <a:t> добре їх дуже.</a:t>
            </a:r>
          </a:p>
          <a:p>
            <a:pPr algn="just"/>
            <a:r>
              <a:rPr lang="uk-UA" sz="1400" dirty="0" smtClean="0"/>
              <a:t>Місто дає нам щоденний урок.</a:t>
            </a:r>
          </a:p>
          <a:p>
            <a:pPr algn="just"/>
            <a:r>
              <a:rPr lang="uk-UA" sz="1400" dirty="0" smtClean="0"/>
              <a:t>Тож пам'ятайте за кожен свій крок.</a:t>
            </a:r>
          </a:p>
          <a:p>
            <a:pPr algn="just"/>
            <a:r>
              <a:rPr lang="uk-UA" sz="1400" dirty="0" smtClean="0"/>
              <a:t>Азбуку міста вивчайте завжди,</a:t>
            </a:r>
          </a:p>
          <a:p>
            <a:pPr algn="just"/>
            <a:r>
              <a:rPr lang="uk-UA" sz="1400" dirty="0" smtClean="0"/>
              <a:t>Щоб не траплялось ніколи біди.</a:t>
            </a:r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Сьогодні ми з вами відправимося в подорож до країни Дорожнього руху, на поїзді.</a:t>
            </a:r>
          </a:p>
          <a:p>
            <a:pPr algn="just">
              <a:buFontTx/>
              <a:buChar char="-"/>
            </a:pPr>
            <a:r>
              <a:rPr lang="uk-UA" sz="1400" dirty="0" smtClean="0"/>
              <a:t>А яка ж мандрівка без пісні? Тож вирушаймо в подорож із піснею.</a:t>
            </a:r>
          </a:p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ПІСНЯ “ПІСЕНЬКА ВЕСЕЛИХ ПАСАЖИРІВ”</a:t>
            </a:r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just"/>
            <a:endParaRPr lang="ru-RU" sz="1400" dirty="0"/>
          </a:p>
        </p:txBody>
      </p:sp>
      <p:pic>
        <p:nvPicPr>
          <p:cNvPr id="1026" name="Picture 2" descr="E:\Фото\Ружечка\Ружечка\фізкульт\правила дор. руху\IMG_33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04306" y="8353003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phics - Backgrounds 14 by DragonA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4106" y="360115"/>
            <a:ext cx="6192688" cy="10081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92138" y="576139"/>
            <a:ext cx="5616624" cy="935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І ось перша зупинка </a:t>
            </a:r>
            <a:r>
              <a:rPr lang="uk-UA" sz="1400" dirty="0" err="1" smtClean="0"/>
              <a:t>“Знавці”</a:t>
            </a:r>
            <a:r>
              <a:rPr lang="uk-UA" sz="1400" dirty="0" smtClean="0"/>
              <a:t>.</a:t>
            </a:r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А тепер я перевірю</a:t>
            </a:r>
          </a:p>
          <a:p>
            <a:pPr algn="just"/>
            <a:r>
              <a:rPr lang="uk-UA" sz="1400" dirty="0" smtClean="0"/>
              <a:t>Чого ви навчились.</a:t>
            </a:r>
          </a:p>
          <a:p>
            <a:pPr algn="just"/>
            <a:r>
              <a:rPr lang="uk-UA" sz="1400" dirty="0" smtClean="0"/>
              <a:t>Гра покаже, чи всі діти</a:t>
            </a:r>
          </a:p>
          <a:p>
            <a:pPr algn="just"/>
            <a:r>
              <a:rPr lang="uk-UA" sz="1400" dirty="0" smtClean="0"/>
              <a:t>Старанно трудились.</a:t>
            </a:r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ГРА “Я І ВСІ МАЛЯТА, ХЛОПЧИКИ Й ДІВЧАТА!”</a:t>
            </a:r>
          </a:p>
          <a:p>
            <a:pPr algn="ctr"/>
            <a:r>
              <a:rPr lang="uk-UA" sz="1400" dirty="0" smtClean="0"/>
              <a:t>(при правильному твердженні діти відповідають: “Я і всі малята, хлопчики й дівчата!”, при хибному – мовчать).</a:t>
            </a:r>
          </a:p>
          <a:p>
            <a:pPr marL="342900" indent="-342900" algn="just">
              <a:buAutoNum type="arabicPeriod"/>
            </a:pPr>
            <a:r>
              <a:rPr lang="uk-UA" sz="1400" dirty="0" smtClean="0"/>
              <a:t>Хто знає. Що переходити слід</a:t>
            </a:r>
          </a:p>
          <a:p>
            <a:pPr marL="342900" indent="-342900" algn="just"/>
            <a:r>
              <a:rPr lang="uk-UA" sz="1400" dirty="0" smtClean="0"/>
              <a:t>        Лиш там, де напис: </a:t>
            </a:r>
            <a:r>
              <a:rPr lang="uk-UA" sz="1400" dirty="0" err="1" smtClean="0"/>
              <a:t>“Перехід”</a:t>
            </a:r>
            <a:r>
              <a:rPr lang="uk-UA" sz="1400" dirty="0" smtClean="0"/>
              <a:t>?</a:t>
            </a:r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r>
              <a:rPr lang="uk-UA" sz="1400" dirty="0" smtClean="0"/>
              <a:t>2.     Хто летить вперед так швидко,</a:t>
            </a:r>
          </a:p>
          <a:p>
            <a:pPr marL="342900" indent="-342900" algn="just"/>
            <a:r>
              <a:rPr lang="uk-UA" sz="1400" dirty="0" smtClean="0"/>
              <a:t>        Що не бачить світлофора?</a:t>
            </a:r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r>
              <a:rPr lang="uk-UA" sz="1400" dirty="0" smtClean="0"/>
              <a:t>3.     Хто спиняється з вас, діти.</a:t>
            </a:r>
          </a:p>
          <a:p>
            <a:pPr marL="342900" indent="-342900" algn="just"/>
            <a:r>
              <a:rPr lang="uk-UA" sz="1400" dirty="0" smtClean="0"/>
              <a:t>        Як червоне світло світить?</a:t>
            </a:r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r>
              <a:rPr lang="uk-UA" sz="1400" dirty="0" smtClean="0"/>
              <a:t>4.    Ну, а хто із вас, малята, йде по бруку навпрошки?</a:t>
            </a:r>
          </a:p>
          <a:p>
            <a:pPr marL="342900" indent="-342900" algn="just"/>
            <a:endParaRPr lang="uk-UA" sz="1400" dirty="0" smtClean="0"/>
          </a:p>
          <a:p>
            <a:pPr marL="342900" indent="-342900" algn="just">
              <a:buAutoNum type="arabicPeriod" startAt="5"/>
            </a:pPr>
            <a:r>
              <a:rPr lang="uk-UA" sz="1400" dirty="0" smtClean="0"/>
              <a:t>Хто додому поспішає і на знаки не зважає?</a:t>
            </a:r>
          </a:p>
          <a:p>
            <a:pPr marL="342900" indent="-342900" algn="just">
              <a:buAutoNum type="arabicPeriod" startAt="5"/>
            </a:pPr>
            <a:endParaRPr lang="uk-UA" sz="1400" dirty="0" smtClean="0"/>
          </a:p>
          <a:p>
            <a:pPr marL="342900" indent="-342900" algn="just">
              <a:buAutoNum type="arabicPeriod" startAt="5"/>
            </a:pPr>
            <a:r>
              <a:rPr lang="uk-UA" sz="1400" dirty="0" smtClean="0"/>
              <a:t>Знає хто з вас, діти,</a:t>
            </a:r>
          </a:p>
          <a:p>
            <a:pPr marL="342900" indent="-342900" algn="just"/>
            <a:r>
              <a:rPr lang="uk-UA" sz="1400" dirty="0" smtClean="0"/>
              <a:t>         Що зелене світло,</a:t>
            </a:r>
          </a:p>
          <a:p>
            <a:pPr marL="342900" indent="-342900" algn="just"/>
            <a:r>
              <a:rPr lang="uk-UA" sz="1400" dirty="0" smtClean="0"/>
              <a:t>         Каже – сміло йди.</a:t>
            </a:r>
          </a:p>
          <a:p>
            <a:pPr marL="342900" indent="-342900" algn="just"/>
            <a:r>
              <a:rPr lang="uk-UA" sz="1400" dirty="0" smtClean="0"/>
              <a:t>         Жовте світло – ще зажди!</a:t>
            </a:r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just"/>
            <a:endParaRPr lang="ru-RU" sz="1400" dirty="0"/>
          </a:p>
        </p:txBody>
      </p:sp>
      <p:pic>
        <p:nvPicPr>
          <p:cNvPr id="2050" name="Picture 2" descr="E:\Фото\Ружечка\Ружечка\фізкульт\правила дор. руху\IMG_3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559550" y="-2219325"/>
            <a:ext cx="1440000" cy="1080000"/>
          </a:xfrm>
          <a:prstGeom prst="rect">
            <a:avLst/>
          </a:prstGeom>
          <a:noFill/>
        </p:spPr>
      </p:pic>
      <p:pic>
        <p:nvPicPr>
          <p:cNvPr id="2051" name="Picture 3" descr="E:\Фото\Ружечка\Ружечка\фізкульт\правила дор. руху\IMG_33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56234" y="7344891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phics - Backgrounds 14 by DragonA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4106" y="360115"/>
            <a:ext cx="6192688" cy="10081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92138" y="786929"/>
            <a:ext cx="5616624" cy="1194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Сідаймо в потяг і продовжуємо подорож. (Звучить </a:t>
            </a:r>
            <a:r>
              <a:rPr lang="uk-UA" sz="1400" dirty="0" err="1" smtClean="0"/>
              <a:t>“Пісенька</a:t>
            </a:r>
            <a:r>
              <a:rPr lang="uk-UA" sz="1400" dirty="0" smtClean="0"/>
              <a:t> веселих </a:t>
            </a:r>
            <a:r>
              <a:rPr lang="uk-UA" sz="1400" dirty="0" err="1" smtClean="0"/>
              <a:t>пасажирів”</a:t>
            </a:r>
            <a:r>
              <a:rPr lang="uk-UA" sz="1400" dirty="0" smtClean="0"/>
              <a:t>).</a:t>
            </a:r>
          </a:p>
          <a:p>
            <a:pPr algn="just"/>
            <a:r>
              <a:rPr lang="uk-UA" sz="1400" dirty="0" smtClean="0"/>
              <a:t>Зупинка </a:t>
            </a:r>
            <a:r>
              <a:rPr lang="uk-UA" sz="1400" dirty="0" err="1" smtClean="0"/>
              <a:t>“Світлофорія”</a:t>
            </a:r>
            <a:r>
              <a:rPr lang="uk-UA" sz="1400" dirty="0" smtClean="0"/>
              <a:t>.</a:t>
            </a:r>
          </a:p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ПІСНЯ “СВІТЛОФОРОВІ ОКУЛЯРИ”</a:t>
            </a:r>
          </a:p>
          <a:p>
            <a:pPr algn="ctr"/>
            <a:r>
              <a:rPr lang="uk-UA" sz="1400" dirty="0" smtClean="0"/>
              <a:t>(Заходять  три дитини – 3 кольори світлофора)</a:t>
            </a:r>
          </a:p>
          <a:p>
            <a:pPr algn="ctr"/>
            <a:endParaRPr lang="uk-UA" sz="1400" dirty="0" smtClean="0"/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Діти! Хто це? Це добре всім знайомі зелений, жовтий і червоний кольори світлофора.</a:t>
            </a:r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ЖОВТИЙ КОЛІР</a:t>
            </a:r>
          </a:p>
          <a:p>
            <a:pPr algn="just"/>
            <a:r>
              <a:rPr lang="uk-UA" sz="1400" dirty="0" smtClean="0"/>
              <a:t>Жовтий – стій і роздивись,</a:t>
            </a:r>
          </a:p>
          <a:p>
            <a:pPr algn="just"/>
            <a:r>
              <a:rPr lang="uk-UA" sz="1400" dirty="0" smtClean="0"/>
              <a:t>Враз замри – не ворушусь.</a:t>
            </a:r>
          </a:p>
          <a:p>
            <a:pPr algn="just"/>
            <a:r>
              <a:rPr lang="uk-UA" sz="1400" dirty="0" smtClean="0"/>
              <a:t>ЧЕРВОНИЙ КОЛІР</a:t>
            </a:r>
          </a:p>
          <a:p>
            <a:pPr algn="just"/>
            <a:r>
              <a:rPr lang="uk-UA" sz="1400" dirty="0" smtClean="0"/>
              <a:t>А червоне запалає,</a:t>
            </a:r>
          </a:p>
          <a:p>
            <a:pPr algn="just"/>
            <a:r>
              <a:rPr lang="uk-UA" sz="1400" dirty="0" smtClean="0"/>
              <a:t>Він іти забороняє.</a:t>
            </a:r>
          </a:p>
          <a:p>
            <a:pPr algn="just"/>
            <a:r>
              <a:rPr lang="uk-UA" sz="1400" dirty="0" smtClean="0"/>
              <a:t>ЗЕЛЕНИЙ КОЛІР</a:t>
            </a:r>
          </a:p>
          <a:p>
            <a:pPr algn="just"/>
            <a:r>
              <a:rPr lang="uk-UA" sz="1400" dirty="0" smtClean="0"/>
              <a:t>А зелений засвітився,</a:t>
            </a:r>
          </a:p>
          <a:p>
            <a:pPr algn="just"/>
            <a:r>
              <a:rPr lang="uk-UA" sz="1400" dirty="0" smtClean="0"/>
              <a:t>Це для тебе шлях відкрився.</a:t>
            </a:r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Всі три кольори запрошують вас потанцювати і подивляться, які ви уважні.</a:t>
            </a:r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just"/>
            <a:endParaRPr lang="ru-RU" sz="1400" dirty="0"/>
          </a:p>
        </p:txBody>
      </p:sp>
      <p:pic>
        <p:nvPicPr>
          <p:cNvPr id="2050" name="Picture 2" descr="E:\Фото\Ружечка\Ружечка\фізкульт\правила дор. руху\IMG_3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559550" y="-2219325"/>
            <a:ext cx="1440000" cy="1080000"/>
          </a:xfrm>
          <a:prstGeom prst="rect">
            <a:avLst/>
          </a:prstGeom>
          <a:noFill/>
        </p:spPr>
      </p:pic>
      <p:pic>
        <p:nvPicPr>
          <p:cNvPr id="3074" name="Picture 2" descr="E:\Фото\Ружечка\Ружечка\фізкульт\правила дор. руху\IMG_33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84226" y="3384451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0b61c5f515d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024411"/>
            <a:ext cx="2762342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phics - Backgrounds 14 by DragonA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4106" y="360115"/>
            <a:ext cx="6192688" cy="10081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92138" y="786929"/>
            <a:ext cx="5616624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ГРА “ТРИ КОЛЬОРИ”</a:t>
            </a:r>
          </a:p>
          <a:p>
            <a:pPr algn="ctr"/>
            <a:r>
              <a:rPr lang="uk-UA" sz="1400" dirty="0" smtClean="0"/>
              <a:t>(Якщо світить зелене світло – весело танцюєте, жовте – плещете в долоні, червоне – посваріться пальчиком одне на одного: </a:t>
            </a:r>
            <a:r>
              <a:rPr lang="uk-UA" sz="1400" dirty="0" err="1" smtClean="0"/>
              <a:t>“Не</a:t>
            </a:r>
            <a:r>
              <a:rPr lang="uk-UA" sz="1400" dirty="0" smtClean="0"/>
              <a:t> можна йти вперед!”)</a:t>
            </a:r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Діти, а ми з вами рушаємо далі в нашу подорож з веселою піснею. А ось зупинка </a:t>
            </a:r>
            <a:r>
              <a:rPr lang="uk-UA" sz="1400" dirty="0" err="1" smtClean="0"/>
              <a:t>“Автомістечко”</a:t>
            </a:r>
            <a:r>
              <a:rPr lang="uk-UA" sz="1400" dirty="0" smtClean="0"/>
              <a:t>.</a:t>
            </a:r>
          </a:p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ГРА “АВТОМОБІЛІ”</a:t>
            </a:r>
          </a:p>
          <a:p>
            <a:pPr algn="ctr"/>
            <a:r>
              <a:rPr lang="uk-UA" sz="1400" dirty="0" smtClean="0"/>
              <a:t>(Діти беруть кермо різноманітного транспорту. Автомобілі рухаються по обмеженій площі, не штовхаючи один одного. Рухатися можна лише тоді коли вмикається зелене світло. Коли червоне ви повинні зупинитися. А коли – жовте підготуватися. В цей час ми запускаємо двигуни. Хто рухається на червоне світло – порушник. Він отримує від мене </a:t>
            </a:r>
            <a:r>
              <a:rPr lang="uk-UA" sz="1400" dirty="0" err="1" smtClean="0"/>
              <a:t>“штрафну</a:t>
            </a:r>
            <a:r>
              <a:rPr lang="uk-UA" sz="1400" dirty="0" smtClean="0"/>
              <a:t> </a:t>
            </a:r>
            <a:r>
              <a:rPr lang="uk-UA" sz="1400" dirty="0" err="1" smtClean="0"/>
              <a:t>картку”</a:t>
            </a:r>
            <a:r>
              <a:rPr lang="uk-UA" sz="1400" dirty="0" smtClean="0"/>
              <a:t>)</a:t>
            </a:r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ЖОВТИЙ КОЛІР</a:t>
            </a:r>
          </a:p>
          <a:p>
            <a:pPr algn="just"/>
            <a:r>
              <a:rPr lang="uk-UA" sz="1400" dirty="0" smtClean="0"/>
              <a:t>Жовтий – стій і роздивись,</a:t>
            </a:r>
          </a:p>
          <a:p>
            <a:pPr algn="just"/>
            <a:r>
              <a:rPr lang="uk-UA" sz="1400" dirty="0" smtClean="0"/>
              <a:t>Враз замри – не ворушусь.</a:t>
            </a:r>
          </a:p>
          <a:p>
            <a:pPr algn="just"/>
            <a:r>
              <a:rPr lang="uk-UA" sz="1400" dirty="0" smtClean="0"/>
              <a:t>ЧЕРВОНИЙ КОЛІР</a:t>
            </a:r>
          </a:p>
          <a:p>
            <a:pPr algn="just"/>
            <a:r>
              <a:rPr lang="uk-UA" sz="1400" dirty="0" smtClean="0"/>
              <a:t>А червоне запалає,</a:t>
            </a:r>
          </a:p>
          <a:p>
            <a:pPr algn="just"/>
            <a:r>
              <a:rPr lang="uk-UA" sz="1400" dirty="0" smtClean="0"/>
              <a:t>Він іти забороняє.</a:t>
            </a:r>
          </a:p>
          <a:p>
            <a:pPr algn="just"/>
            <a:r>
              <a:rPr lang="uk-UA" sz="1400" dirty="0" smtClean="0"/>
              <a:t>ЗЕЛЕНИЙ КОЛІР</a:t>
            </a:r>
          </a:p>
          <a:p>
            <a:pPr algn="just"/>
            <a:r>
              <a:rPr lang="uk-UA" sz="1400" dirty="0" smtClean="0"/>
              <a:t>А зелений засвітився,</a:t>
            </a:r>
          </a:p>
          <a:p>
            <a:pPr algn="just"/>
            <a:r>
              <a:rPr lang="uk-UA" sz="1400" dirty="0" smtClean="0"/>
              <a:t>Це для тебе шлях відкрився.</a:t>
            </a:r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Всі три кольори запрошують вас потанцювати і подивляться, які ви уважні.</a:t>
            </a:r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just"/>
            <a:endParaRPr lang="ru-RU" sz="1400" dirty="0"/>
          </a:p>
        </p:txBody>
      </p:sp>
      <p:pic>
        <p:nvPicPr>
          <p:cNvPr id="2050" name="Picture 2" descr="E:\Фото\Ружечка\Ружечка\фізкульт\правила дор. руху\IMG_3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559550" y="-2219325"/>
            <a:ext cx="1440000" cy="1080000"/>
          </a:xfrm>
          <a:prstGeom prst="rect">
            <a:avLst/>
          </a:prstGeom>
          <a:noFill/>
        </p:spPr>
      </p:pic>
      <p:pic>
        <p:nvPicPr>
          <p:cNvPr id="4098" name="Picture 2" descr="E:\Фото\Ружечка\Ружечка\фізкульт\правила дор. руху\IMG_33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4106" y="2016299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Фото\Ружечка\Ружечка\фізкульт\правила дор. руху\IMG_33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00450" y="2016299"/>
            <a:ext cx="3096394" cy="232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:\Фото\Ружечка\Ружечка\фізкульт\правила дор. руху\IMG_332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2098" y="7488907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E:\Фото\Ружечка\Ружечка\фізкульт\правила дор. руху\IMG_332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28442" y="7488907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phics - Backgrounds 14 by DragonA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4106" y="360115"/>
            <a:ext cx="6192688" cy="10081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92138" y="786929"/>
            <a:ext cx="5616624" cy="2465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Продовжуємо подорож із веселою піснею.</a:t>
            </a:r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ЗАЛІТАЄ КАРЛСОН</a:t>
            </a:r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КАРЛСОН</a:t>
            </a:r>
          </a:p>
          <a:p>
            <a:pPr algn="just">
              <a:buFontTx/>
              <a:buChar char="-"/>
            </a:pPr>
            <a:r>
              <a:rPr lang="uk-UA" sz="1400" dirty="0" smtClean="0"/>
              <a:t>Ви мене впізнали?</a:t>
            </a:r>
          </a:p>
          <a:p>
            <a:pPr algn="just"/>
            <a:r>
              <a:rPr lang="uk-UA" sz="1400" dirty="0" smtClean="0"/>
              <a:t>ДІТИ</a:t>
            </a:r>
          </a:p>
          <a:p>
            <a:pPr algn="just">
              <a:buFontTx/>
              <a:buChar char="-"/>
            </a:pPr>
            <a:r>
              <a:rPr lang="uk-UA" sz="1400" dirty="0" err="1" smtClean="0"/>
              <a:t>Карлсон</a:t>
            </a:r>
            <a:r>
              <a:rPr lang="uk-UA" sz="1400" dirty="0" smtClean="0"/>
              <a:t>! </a:t>
            </a:r>
            <a:r>
              <a:rPr lang="uk-UA" sz="1400" dirty="0" err="1" smtClean="0"/>
              <a:t>Карлсон</a:t>
            </a:r>
            <a:r>
              <a:rPr lang="uk-UA" sz="1400" dirty="0" smtClean="0"/>
              <a:t>! Чемпіон всіх часів і народів!</a:t>
            </a:r>
          </a:p>
          <a:p>
            <a:pPr algn="just"/>
            <a:r>
              <a:rPr lang="uk-UA" sz="1400" dirty="0" smtClean="0"/>
              <a:t>КАРЛСОН (Співає)</a:t>
            </a:r>
          </a:p>
          <a:p>
            <a:pPr algn="just"/>
            <a:r>
              <a:rPr lang="uk-UA" sz="1400" dirty="0" smtClean="0"/>
              <a:t>Я, звичайно, чемпіон </a:t>
            </a:r>
          </a:p>
          <a:p>
            <a:pPr algn="just"/>
            <a:r>
              <a:rPr lang="uk-UA" sz="1400" dirty="0" smtClean="0"/>
              <a:t>Всіх народів і часів.</a:t>
            </a:r>
          </a:p>
          <a:p>
            <a:pPr algn="just"/>
            <a:r>
              <a:rPr lang="uk-UA" sz="1400" dirty="0" smtClean="0"/>
              <a:t>І тому до вас у гості</a:t>
            </a:r>
          </a:p>
          <a:p>
            <a:pPr algn="just"/>
            <a:r>
              <a:rPr lang="uk-UA" sz="1400" dirty="0" smtClean="0"/>
              <a:t>Я сьогодні прилетів.</a:t>
            </a:r>
          </a:p>
          <a:p>
            <a:pPr algn="just"/>
            <a:r>
              <a:rPr lang="uk-UA" sz="1400" dirty="0" smtClean="0"/>
              <a:t>Я по дахах все літаю,</a:t>
            </a:r>
          </a:p>
          <a:p>
            <a:pPr algn="just"/>
            <a:r>
              <a:rPr lang="uk-UA" sz="1400" dirty="0" smtClean="0"/>
              <a:t>Правил дорожніх не знаю.</a:t>
            </a:r>
          </a:p>
          <a:p>
            <a:pPr algn="just"/>
            <a:r>
              <a:rPr lang="uk-UA" sz="1400" dirty="0" smtClean="0"/>
              <a:t>На даху живу я так,</a:t>
            </a:r>
          </a:p>
          <a:p>
            <a:pPr algn="just"/>
            <a:r>
              <a:rPr lang="uk-UA" sz="1400" dirty="0" smtClean="0"/>
              <a:t>Тому трішечки дивак.</a:t>
            </a:r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Я вам приніс якісь знаки але вони всі переплутались. Чи не допоможете ви мені їх розпізнати?</a:t>
            </a:r>
          </a:p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ГРА – ЕСТАФЕТА “ДОРОЖНІ ЗНАКИ”</a:t>
            </a:r>
          </a:p>
          <a:p>
            <a:pPr algn="ctr"/>
            <a:r>
              <a:rPr lang="uk-UA" sz="1400" dirty="0" smtClean="0"/>
              <a:t>(Знаки розділити на дві групи: сервісу та </a:t>
            </a:r>
            <a:r>
              <a:rPr lang="uk-UA" sz="1400" dirty="0" err="1" smtClean="0"/>
              <a:t>забороняючі</a:t>
            </a:r>
            <a:r>
              <a:rPr lang="uk-UA" sz="1400" dirty="0" smtClean="0"/>
              <a:t>. Діти беруть знак відповідної групи, оббігають змійкою кеглі і кладуть в обруч).</a:t>
            </a:r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Діти, а ми з вами рушаємо далі в нашу подорож з веселою піснею. А ось зупинка </a:t>
            </a:r>
            <a:r>
              <a:rPr lang="uk-UA" sz="1400" dirty="0" err="1" smtClean="0"/>
              <a:t>“Автомістечко”</a:t>
            </a:r>
            <a:r>
              <a:rPr lang="uk-UA" sz="1400" dirty="0" smtClean="0"/>
              <a:t>.</a:t>
            </a:r>
          </a:p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ГРА “АВТОМОБІЛІ”</a:t>
            </a:r>
          </a:p>
          <a:p>
            <a:pPr algn="ctr"/>
            <a:r>
              <a:rPr lang="uk-UA" sz="1400" dirty="0" smtClean="0"/>
              <a:t>(Діти беруть кермо різноманітного транспорту. Автомобілі рухаються по обмеженій площі, не штовхаючи один одного. Рухатися можна лише тоді коли вмикається зелене світло. Коли червоне ви повинні зупинитися. А коли – жовте підготуватися. В цей час ми запускаємо двигуни. Хто рухається на червоне світло – порушник. Він отримує від мене </a:t>
            </a:r>
            <a:r>
              <a:rPr lang="uk-UA" sz="1400" dirty="0" err="1" smtClean="0"/>
              <a:t>“штрафну</a:t>
            </a:r>
            <a:r>
              <a:rPr lang="uk-UA" sz="1400" dirty="0" smtClean="0"/>
              <a:t> </a:t>
            </a:r>
            <a:r>
              <a:rPr lang="uk-UA" sz="1400" dirty="0" err="1" smtClean="0"/>
              <a:t>картку”</a:t>
            </a:r>
            <a:r>
              <a:rPr lang="uk-UA" sz="1400" dirty="0" smtClean="0"/>
              <a:t>)</a:t>
            </a:r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r>
              <a:rPr lang="uk-UA" sz="1400" smtClean="0"/>
              <a:t>ЖОВТИЙ КОЛІР</a:t>
            </a:r>
          </a:p>
          <a:p>
            <a:pPr algn="just"/>
            <a:r>
              <a:rPr lang="uk-UA" sz="1400" smtClean="0"/>
              <a:t>Жовтий – стій і роздивись,</a:t>
            </a:r>
          </a:p>
          <a:p>
            <a:pPr algn="just"/>
            <a:r>
              <a:rPr lang="uk-UA" sz="1400" smtClean="0"/>
              <a:t>Враз замри – не ворушусь.</a:t>
            </a:r>
          </a:p>
          <a:p>
            <a:pPr algn="just"/>
            <a:r>
              <a:rPr lang="uk-UA" sz="1400" smtClean="0"/>
              <a:t>ЧЕРВОНИЙ КОЛІР</a:t>
            </a:r>
          </a:p>
          <a:p>
            <a:pPr algn="just"/>
            <a:r>
              <a:rPr lang="uk-UA" sz="1400" smtClean="0"/>
              <a:t>А червоне запалає,</a:t>
            </a:r>
          </a:p>
          <a:p>
            <a:pPr algn="just"/>
            <a:r>
              <a:rPr lang="uk-UA" sz="1400" smtClean="0"/>
              <a:t>Він іти забороняє.</a:t>
            </a:r>
          </a:p>
          <a:p>
            <a:pPr algn="just"/>
            <a:r>
              <a:rPr lang="uk-UA" sz="1400" smtClean="0"/>
              <a:t>ЗЕЛЕНИЙ КОЛІР</a:t>
            </a:r>
          </a:p>
          <a:p>
            <a:pPr algn="just"/>
            <a:r>
              <a:rPr lang="uk-UA" sz="1400" smtClean="0"/>
              <a:t>А зелений засвітився,</a:t>
            </a:r>
          </a:p>
          <a:p>
            <a:pPr algn="just"/>
            <a:r>
              <a:rPr lang="uk-UA" sz="1400" smtClean="0"/>
              <a:t>Це для тебе шлях відкрився.</a:t>
            </a:r>
          </a:p>
          <a:p>
            <a:pPr algn="just"/>
            <a:endParaRPr lang="uk-UA" sz="1400" smtClean="0"/>
          </a:p>
          <a:p>
            <a:pPr algn="just"/>
            <a:r>
              <a:rPr lang="uk-UA" sz="1400" smtClean="0"/>
              <a:t>ФІЗІНСТРУКТОР</a:t>
            </a:r>
          </a:p>
          <a:p>
            <a:pPr algn="just"/>
            <a:r>
              <a:rPr lang="uk-UA" sz="1400" smtClean="0"/>
              <a:t>Всі три кольори запрошують вас потанцювати і подивляться, які ви уважні.</a:t>
            </a:r>
          </a:p>
          <a:p>
            <a:pPr algn="just"/>
            <a:endParaRPr lang="uk-UA" sz="1400" smtClean="0"/>
          </a:p>
          <a:p>
            <a:pPr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>
              <a:buAutoNum type="arabicPeriod" startAt="4"/>
            </a:pPr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marL="342900" indent="-342900" algn="just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just"/>
            <a:endParaRPr lang="ru-RU" sz="1400" dirty="0"/>
          </a:p>
        </p:txBody>
      </p:sp>
      <p:pic>
        <p:nvPicPr>
          <p:cNvPr id="2050" name="Picture 2" descr="E:\Фото\Ружечка\Ружечка\фізкульт\правила дор. руху\IMG_3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559550" y="-2219325"/>
            <a:ext cx="1440000" cy="1080000"/>
          </a:xfrm>
          <a:prstGeom prst="rect">
            <a:avLst/>
          </a:prstGeom>
          <a:noFill/>
        </p:spPr>
      </p:pic>
      <p:pic>
        <p:nvPicPr>
          <p:cNvPr id="5122" name="Picture 2" descr="E:\Фото\Ружечка\Ружечка\фізкульт\правила дор. руху\IMG_33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6194" y="2232323"/>
            <a:ext cx="4512501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phics - Backgrounds 14 by DragonA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4106" y="360115"/>
            <a:ext cx="6192688" cy="10081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92138" y="786929"/>
            <a:ext cx="561662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КАРЛСОН</a:t>
            </a:r>
          </a:p>
          <a:p>
            <a:pPr algn="just"/>
            <a:r>
              <a:rPr lang="uk-UA" sz="1400" dirty="0" smtClean="0"/>
              <a:t>Ну, якщо ви такі розумні, то подорожуйте далі. А мені час повертатися на дах. Ми ще з вами зустрінемося.</a:t>
            </a:r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Рушаймо далі із веселою піснею. А ось зупинка </a:t>
            </a:r>
            <a:r>
              <a:rPr lang="uk-UA" sz="1400" dirty="0" err="1" smtClean="0"/>
              <a:t>“Ігровий</a:t>
            </a:r>
            <a:r>
              <a:rPr lang="uk-UA" sz="1400" dirty="0" smtClean="0"/>
              <a:t> </a:t>
            </a:r>
            <a:r>
              <a:rPr lang="uk-UA" sz="1400" dirty="0" err="1" smtClean="0"/>
              <a:t>майданчик”</a:t>
            </a:r>
            <a:r>
              <a:rPr lang="uk-UA" sz="1400" dirty="0" smtClean="0"/>
              <a:t>.</a:t>
            </a:r>
          </a:p>
          <a:p>
            <a:pPr algn="just">
              <a:buFontTx/>
              <a:buChar char="-"/>
            </a:pPr>
            <a:r>
              <a:rPr lang="uk-UA" sz="1400" dirty="0" smtClean="0"/>
              <a:t>Діти, чому не можна гратися біля дороги?</a:t>
            </a:r>
          </a:p>
          <a:p>
            <a:pPr algn="just">
              <a:buFontTx/>
              <a:buChar char="-"/>
            </a:pPr>
            <a:r>
              <a:rPr lang="uk-UA" sz="1400" dirty="0" smtClean="0"/>
              <a:t>Де дозволено гратися дітям?</a:t>
            </a:r>
          </a:p>
          <a:p>
            <a:pPr algn="ctr"/>
            <a:endParaRPr lang="uk-UA" sz="1400" dirty="0" smtClean="0"/>
          </a:p>
          <a:p>
            <a:pPr algn="ctr"/>
            <a:r>
              <a:rPr lang="uk-UA" sz="1400" dirty="0" smtClean="0"/>
              <a:t>ГРА  “ЧИЯ ЛАНКА ШВИДШЕ ЗБЕРЕТЬСЯ?”</a:t>
            </a:r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  <a:p>
            <a:pPr algn="ctr"/>
            <a:endParaRPr lang="uk-UA" sz="1400" dirty="0" smtClean="0"/>
          </a:p>
        </p:txBody>
      </p:sp>
      <p:pic>
        <p:nvPicPr>
          <p:cNvPr id="2050" name="Picture 2" descr="E:\Фото\Ружечка\Ружечка\фізкульт\правила дор. руху\IMG_3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559550" y="-2219325"/>
            <a:ext cx="1440000" cy="1080000"/>
          </a:xfrm>
          <a:prstGeom prst="rect">
            <a:avLst/>
          </a:prstGeom>
          <a:noFill/>
        </p:spPr>
      </p:pic>
      <p:pic>
        <p:nvPicPr>
          <p:cNvPr id="6146" name="Picture 2" descr="E:\Фото\Ружечка\Ружечка\фізкульт\правила дор. руху\IMG_33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4146" y="648147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E:\Фото\Ружечка\Ружечка\фізкульт\правила дор. руху\IMG_33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72458" y="648147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E:\Фото\Ружечка\Ружечка\фізкульт\правила дор. руху\IMG_334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16274" y="2664371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E:\Фото\Ружечка\Ружечка\фізкульт\правила дор. руху\IMG_335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6114" y="7560915"/>
            <a:ext cx="336037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E:\Фото\Ружечка\Ружечка\фізкульт\правила дор. руху\IMG_335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48455" y="7776939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phics - Backgrounds 14 by DragonA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4106" y="360115"/>
            <a:ext cx="6192688" cy="10081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92138" y="-3888357"/>
            <a:ext cx="5616624" cy="1732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ЗАЛІТАЄ КАРЛСОН</a:t>
            </a:r>
          </a:p>
          <a:p>
            <a:pPr algn="ctr"/>
            <a:endParaRPr lang="uk-UA" sz="1400" dirty="0" smtClean="0"/>
          </a:p>
          <a:p>
            <a:pPr algn="just"/>
            <a:r>
              <a:rPr lang="uk-UA" sz="1400" dirty="0" smtClean="0"/>
              <a:t>КАРЛСОН</a:t>
            </a:r>
          </a:p>
          <a:p>
            <a:pPr algn="just"/>
            <a:r>
              <a:rPr lang="uk-UA" sz="1400" dirty="0" smtClean="0"/>
              <a:t>Ага! Ви тут! Я за вами спостерігав із даху. Ви розумні, добре впоралися із завданнями і мене багато чому навчили. Я хочу нагородити вас дипломами. (Вручає дипломи). Бувайте здорові і хай вам щастить!</a:t>
            </a:r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ФІЗІНСТРУКТОР</a:t>
            </a:r>
          </a:p>
          <a:p>
            <a:pPr algn="just"/>
            <a:r>
              <a:rPr lang="uk-UA" sz="1400" dirty="0" smtClean="0"/>
              <a:t>Зараз ви ще ходите в дитячий садок із мамою чи татом. Але скоро підете до школи, в перший клас. Тоді доведеться самим ходити до школи. Запам'ятайте, що на вулиці потрібно бути уважним і витриманим, особливо при переході. Тут не до пустощів і жартів. На вулиці багато транспорту. Але там у вас є надійні друзі: світлофор, пішохідні переходи, острівець безпеки. Пам'ятайте про них! А нам час повертатися до дитячого садка.</a:t>
            </a:r>
          </a:p>
          <a:p>
            <a:pPr algn="just"/>
            <a:endParaRPr lang="uk-UA" sz="1400" dirty="0" smtClean="0"/>
          </a:p>
          <a:p>
            <a:pPr algn="ctr"/>
            <a:r>
              <a:rPr lang="uk-UA" sz="1400" dirty="0" smtClean="0"/>
              <a:t>ПІСНЯ “ПІСЕНЬКА ВЕСЕЛИХ ПАСАЖИРІВ”</a:t>
            </a:r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</p:txBody>
      </p:sp>
      <p:pic>
        <p:nvPicPr>
          <p:cNvPr id="2050" name="Picture 2" descr="E:\Фото\Ружечка\Ружечка\фізкульт\правила дор. руху\IMG_3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559550" y="-2219325"/>
            <a:ext cx="1440000" cy="1080000"/>
          </a:xfrm>
          <a:prstGeom prst="rect">
            <a:avLst/>
          </a:prstGeom>
          <a:noFill/>
        </p:spPr>
      </p:pic>
      <p:pic>
        <p:nvPicPr>
          <p:cNvPr id="7170" name="Picture 2" descr="E:\Фото\Ружечка\Ружечка\фізкульт\правила дор. руху\IMG_33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52178" y="2016299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1150</Words>
  <Application>Microsoft Office PowerPoint</Application>
  <PresentationFormat>Произвольный</PresentationFormat>
  <Paragraphs>394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Paradise</cp:lastModifiedBy>
  <cp:revision>41</cp:revision>
  <dcterms:modified xsi:type="dcterms:W3CDTF">2012-06-25T14:54:36Z</dcterms:modified>
</cp:coreProperties>
</file>