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01.09.2014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53536"/>
            <a:ext cx="7643866" cy="114300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Georgia" pitchFamily="18" charset="0"/>
              </a:rPr>
              <a:t>Муниципальное дошкольное образовательное учреждение Детский сад комбинированного вида №52 "Рябинушка</a:t>
            </a:r>
            <a:endParaRPr lang="ru-RU" sz="20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2500306"/>
            <a:ext cx="821537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i="1" dirty="0" smtClean="0">
                <a:latin typeface="Georgia" pitchFamily="18" charset="0"/>
              </a:rPr>
              <a:t>                                            Программа </a:t>
            </a:r>
          </a:p>
          <a:p>
            <a:pPr>
              <a:buNone/>
            </a:pPr>
            <a:r>
              <a:rPr lang="ru-RU" sz="2000" i="1" dirty="0" smtClean="0">
                <a:latin typeface="Georgia" pitchFamily="18" charset="0"/>
              </a:rPr>
              <a:t>«Основы физического воспитания в дошкольном детстве»</a:t>
            </a:r>
          </a:p>
          <a:p>
            <a:pPr>
              <a:buNone/>
            </a:pPr>
            <a:r>
              <a:rPr lang="ru-RU" sz="2000" b="1" i="1" dirty="0" smtClean="0">
                <a:latin typeface="Georgia" pitchFamily="18" charset="0"/>
              </a:rPr>
              <a:t>              под редакцией И.А. Винер-Усмановой</a:t>
            </a:r>
            <a:endParaRPr lang="ru-RU" sz="2000" b="1" i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4678" y="3857628"/>
            <a:ext cx="946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 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286248" y="478632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</a:rPr>
              <a:t>Шрайнер Екатерина Николаевна</a:t>
            </a:r>
          </a:p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Georgia" pitchFamily="18" charset="0"/>
              </a:rPr>
              <a:t>Инструктор ФК  ДОУ «Рябинушка»</a:t>
            </a:r>
          </a:p>
          <a:p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785786" y="214290"/>
            <a:ext cx="7643866" cy="1214446"/>
          </a:xfrm>
          <a:prstGeom prst="flowChartPunchedTap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Форма организации образовательной деятельности: занятие.</a:t>
            </a:r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Занятия должны проводиться регулярно -  раз в неделю.</a:t>
            </a:r>
            <a:endParaRPr lang="ru-RU" sz="14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Продолжительность занятия- 15-20 минут.</a:t>
            </a:r>
            <a:r>
              <a:rPr lang="ru-RU" sz="14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</a:rPr>
              <a:t> </a:t>
            </a:r>
            <a:endParaRPr lang="ru-RU" sz="1400" b="1" i="1" dirty="0">
              <a:solidFill>
                <a:schemeClr val="accent1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571472" y="2428868"/>
            <a:ext cx="3132000" cy="1656000"/>
          </a:xfrm>
          <a:prstGeom prst="upArrowCallout">
            <a:avLst>
              <a:gd name="adj1" fmla="val 9822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latin typeface="Georgia" pitchFamily="18" charset="0"/>
              </a:rPr>
              <a:t>подготовительная часть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dirty="0" smtClean="0">
                <a:latin typeface="Georgia" pitchFamily="18" charset="0"/>
              </a:rPr>
              <a:t>– общая разминка с включением упражнений на</a:t>
            </a:r>
          </a:p>
          <a:p>
            <a:r>
              <a:rPr lang="ru-RU" sz="1200" dirty="0" smtClean="0">
                <a:latin typeface="Georgia" pitchFamily="18" charset="0"/>
              </a:rPr>
              <a:t>формирование «гимнастического» шага, «мягкого» бега, осанки;</a:t>
            </a:r>
          </a:p>
        </p:txBody>
      </p:sp>
      <p:sp>
        <p:nvSpPr>
          <p:cNvPr id="6" name="Выноска со стрелкой вверх 5"/>
          <p:cNvSpPr/>
          <p:nvPr/>
        </p:nvSpPr>
        <p:spPr>
          <a:xfrm>
            <a:off x="2071670" y="4071942"/>
            <a:ext cx="5143536" cy="2286016"/>
          </a:xfrm>
          <a:prstGeom prst="upArrowCallout">
            <a:avLst>
              <a:gd name="adj1" fmla="val 9916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latin typeface="Georgia" pitchFamily="18" charset="0"/>
              </a:rPr>
              <a:t>основная часть</a:t>
            </a:r>
            <a:r>
              <a:rPr lang="ru-RU" sz="1200" b="1" dirty="0" smtClean="0">
                <a:latin typeface="Georgia" pitchFamily="18" charset="0"/>
              </a:rPr>
              <a:t> </a:t>
            </a:r>
            <a:r>
              <a:rPr lang="ru-RU" sz="1200" dirty="0" smtClean="0">
                <a:latin typeface="Georgia" pitchFamily="18" charset="0"/>
              </a:rPr>
              <a:t>– обучение базовым упражнениям гимнастики,</a:t>
            </a:r>
          </a:p>
          <a:p>
            <a:r>
              <a:rPr lang="ru-RU" sz="1200" dirty="0" smtClean="0">
                <a:latin typeface="Georgia" pitchFamily="18" charset="0"/>
              </a:rPr>
              <a:t>хореографии, формирующим основные группы мышц для укрепления опорно - двигательного  аппарата,  мышц  позвоночника;  развивающих  гибкость , координацию; обучение удержания, передачи, вращения, бросков и ловли предмета.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5500694" y="2428868"/>
            <a:ext cx="3132000" cy="1656000"/>
          </a:xfrm>
          <a:prstGeom prst="upArrowCallout">
            <a:avLst>
              <a:gd name="adj1" fmla="val 9126"/>
              <a:gd name="adj2" fmla="val 25000"/>
              <a:gd name="adj3" fmla="val 25000"/>
              <a:gd name="adj4" fmla="val 64977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i="1" dirty="0" smtClean="0">
                <a:latin typeface="Georgia" pitchFamily="18" charset="0"/>
              </a:rPr>
              <a:t>заключительная  част</a:t>
            </a:r>
            <a:r>
              <a:rPr lang="ru-RU" sz="1200" i="1" dirty="0" smtClean="0">
                <a:latin typeface="Georgia" pitchFamily="18" charset="0"/>
              </a:rPr>
              <a:t>ь</a:t>
            </a:r>
            <a:r>
              <a:rPr lang="ru-RU" sz="1200" dirty="0" smtClean="0">
                <a:latin typeface="Georgia" pitchFamily="18" charset="0"/>
              </a:rPr>
              <a:t>-  рассказ,  повествование,  обсуждение,</a:t>
            </a:r>
          </a:p>
          <a:p>
            <a:r>
              <a:rPr lang="ru-RU" sz="1200" dirty="0" smtClean="0">
                <a:latin typeface="Georgia" pitchFamily="18" charset="0"/>
              </a:rPr>
              <a:t>расслабление.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714612" y="1500174"/>
            <a:ext cx="4071966" cy="914400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/>
              <a:t>Структура занятия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714612" y="285728"/>
            <a:ext cx="3857652" cy="64294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Рабочая программа</a:t>
            </a:r>
            <a:endParaRPr lang="ru-RU" dirty="0"/>
          </a:p>
        </p:txBody>
      </p:sp>
      <p:sp>
        <p:nvSpPr>
          <p:cNvPr id="4" name="Выноска со стрелкой вверх 3"/>
          <p:cNvSpPr/>
          <p:nvPr/>
        </p:nvSpPr>
        <p:spPr>
          <a:xfrm>
            <a:off x="214282" y="928670"/>
            <a:ext cx="1500198" cy="91440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Теоретические знания</a:t>
            </a:r>
            <a:endParaRPr lang="ru-RU" sz="1400" dirty="0"/>
          </a:p>
        </p:txBody>
      </p:sp>
      <p:sp>
        <p:nvSpPr>
          <p:cNvPr id="5" name="Выноска со стрелкой вверх 4"/>
          <p:cNvSpPr/>
          <p:nvPr/>
        </p:nvSpPr>
        <p:spPr>
          <a:xfrm>
            <a:off x="2214546" y="928670"/>
            <a:ext cx="2143140" cy="91440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Общая физическая подготовка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282" y="2071678"/>
            <a:ext cx="1785950" cy="142876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ru-RU" sz="1200" i="1" dirty="0" smtClean="0">
                <a:latin typeface="Georgia" pitchFamily="18" charset="0"/>
              </a:rPr>
              <a:t>Режим дня , режим питания, личная гигиена.</a:t>
            </a:r>
          </a:p>
          <a:p>
            <a:pPr>
              <a:buFont typeface="Arial" pitchFamily="34" charset="0"/>
              <a:buChar char="•"/>
            </a:pPr>
            <a:r>
              <a:rPr lang="ru-RU" sz="1200" i="1" dirty="0" smtClean="0">
                <a:latin typeface="Georgia" pitchFamily="18" charset="0"/>
              </a:rPr>
              <a:t>Требования к одежде и обуви.</a:t>
            </a:r>
          </a:p>
          <a:p>
            <a:pPr>
              <a:buFont typeface="Arial" pitchFamily="34" charset="0"/>
              <a:buChar char="•"/>
            </a:pPr>
            <a:r>
              <a:rPr lang="ru-RU" sz="1200" i="1" dirty="0" smtClean="0">
                <a:latin typeface="Georgia" pitchFamily="18" charset="0"/>
              </a:rPr>
              <a:t>Требования ТБ на занятиях</a:t>
            </a:r>
            <a:endParaRPr lang="ru-RU" sz="1200" i="1" dirty="0">
              <a:latin typeface="Georg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43108" y="2000240"/>
            <a:ext cx="2428892" cy="364333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2000240"/>
            <a:ext cx="228601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1600" b="1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i="1" dirty="0" smtClean="0">
                <a:latin typeface="Georgia" pitchFamily="18" charset="0"/>
              </a:rPr>
              <a:t>Работа с гимнастическими предметами. Булавы</a:t>
            </a:r>
          </a:p>
          <a:p>
            <a:pPr>
              <a:buFont typeface="Arial" pitchFamily="34" charset="0"/>
              <a:buChar char="•"/>
            </a:pPr>
            <a:endParaRPr lang="ru-RU" sz="1200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i="1" dirty="0" smtClean="0">
                <a:latin typeface="Georgia" pitchFamily="18" charset="0"/>
              </a:rPr>
              <a:t>Хореографическая подготовка</a:t>
            </a:r>
          </a:p>
          <a:p>
            <a:endParaRPr lang="ru-RU" sz="1200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i="1" dirty="0" smtClean="0">
                <a:latin typeface="Georgia" pitchFamily="18" charset="0"/>
              </a:rPr>
              <a:t>Акробатические упражнения</a:t>
            </a:r>
          </a:p>
          <a:p>
            <a:endParaRPr lang="ru-RU" sz="1200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i="1" dirty="0" smtClean="0">
                <a:latin typeface="Georgia" pitchFamily="18" charset="0"/>
              </a:rPr>
              <a:t>Гимнастические упражнения</a:t>
            </a:r>
          </a:p>
          <a:p>
            <a:endParaRPr lang="ru-RU" sz="1200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i="1" dirty="0" smtClean="0">
                <a:latin typeface="Georgia" pitchFamily="18" charset="0"/>
              </a:rPr>
              <a:t>Общая физическая подготовка</a:t>
            </a:r>
          </a:p>
          <a:p>
            <a:endParaRPr lang="ru-RU" sz="1200" i="1" dirty="0" smtClean="0">
              <a:latin typeface="Georgia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200" i="1" dirty="0" smtClean="0">
                <a:latin typeface="Georgia" pitchFamily="18" charset="0"/>
              </a:rPr>
              <a:t>Упражнения разминки</a:t>
            </a:r>
          </a:p>
          <a:p>
            <a:endParaRPr lang="ru-RU" sz="1200" dirty="0" smtClean="0">
              <a:latin typeface="Georgia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4572000" y="928670"/>
            <a:ext cx="2357454" cy="91440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Музыкально –сценические и музыкально-хореографические игры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7143768" y="928670"/>
            <a:ext cx="1785950" cy="914400"/>
          </a:xfrm>
          <a:prstGeom prst="upArrow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Georgia" pitchFamily="18" charset="0"/>
              </a:rPr>
              <a:t>Итоговое выступление , тестирование</a:t>
            </a:r>
            <a:endParaRPr lang="ru-RU" sz="1200" dirty="0">
              <a:latin typeface="Georgia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14876" y="2000240"/>
            <a:ext cx="2286016" cy="107157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72330" y="1928802"/>
            <a:ext cx="1857388" cy="1785950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786314" y="2214554"/>
            <a:ext cx="235745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узыкально-сценические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подвижные игры с предметами.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7072330" y="2071678"/>
            <a:ext cx="18573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Тестирование развития физических качеств по</a:t>
            </a:r>
            <a:r>
              <a:rPr kumimoji="0" lang="ru-RU" sz="12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результатам обучения на</a:t>
            </a:r>
            <a:r>
              <a:rPr lang="ru-RU" sz="1200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ступени начальной физической подготовки.</a:t>
            </a:r>
            <a:endParaRPr kumimoji="0" lang="ru-RU" sz="12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85720" y="357166"/>
            <a:ext cx="2928958" cy="928694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Общая физическая подготовка</a:t>
            </a:r>
            <a:endParaRPr lang="ru-RU" sz="16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2428860" y="857232"/>
            <a:ext cx="6357982" cy="2357454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обучение гимнастическому шагу, мягкой ходьбе, бегу на полупальцах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упражнения общей разминки, разминки у опоры, партерной разминки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элементы гимнастических и акробатических упражнений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упражнения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 формирование осанки, координации, гибкости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упражнения с предметами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базовые элементы хореографии</a:t>
            </a:r>
            <a:endParaRPr lang="ru-RU" sz="1400" dirty="0">
              <a:latin typeface="Georgia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2500298" y="4000504"/>
            <a:ext cx="6215106" cy="2428892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Georgia" pitchFamily="18" charset="0"/>
              </a:rPr>
              <a:t>  общая разминка – упражнения в ходьбе и беге, направленные на</a:t>
            </a:r>
          </a:p>
          <a:p>
            <a:r>
              <a:rPr lang="ru-RU" sz="1400" dirty="0" smtClean="0">
                <a:latin typeface="Georgia" pitchFamily="18" charset="0"/>
              </a:rPr>
              <a:t>подготовку мышц для выполнения гимнастических упражнений, обеспечения правильной постановки ног при ходьбе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Georgia" pitchFamily="18" charset="0"/>
              </a:rPr>
              <a:t>партерная разминка – элементы гимнастических и акробатических</a:t>
            </a:r>
          </a:p>
          <a:p>
            <a:r>
              <a:rPr lang="ru-RU" sz="1400" dirty="0" smtClean="0">
                <a:latin typeface="Georgia" pitchFamily="18" charset="0"/>
              </a:rPr>
              <a:t>упражнений в положении /из положения лежа</a:t>
            </a:r>
          </a:p>
          <a:p>
            <a:pPr>
              <a:buFont typeface="Wingdings" pitchFamily="2" charset="2"/>
              <a:buChar char="v"/>
            </a:pPr>
            <a:r>
              <a:rPr lang="ru-RU" sz="1400" dirty="0" smtClean="0">
                <a:latin typeface="Georgia" pitchFamily="18" charset="0"/>
              </a:rPr>
              <a:t>разминка у опоры – элементы гимнастических, хореографических</a:t>
            </a:r>
          </a:p>
          <a:p>
            <a:r>
              <a:rPr lang="ru-RU" sz="1400" dirty="0" smtClean="0">
                <a:latin typeface="Georgia" pitchFamily="18" charset="0"/>
              </a:rPr>
              <a:t>упражнений и позиций в положении стоя у опоры</a:t>
            </a: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357158" y="3214686"/>
            <a:ext cx="3000396" cy="116186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</a:rPr>
              <a:t>Упражнений разминки </a:t>
            </a:r>
            <a:endParaRPr lang="ru-RU" sz="1600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428596" y="357166"/>
            <a:ext cx="3929090" cy="80467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Акробатические упражнения</a:t>
            </a:r>
            <a:endParaRPr lang="ru-RU" sz="16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28596" y="2214554"/>
            <a:ext cx="3929090" cy="80467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Гимнастические упражнения</a:t>
            </a:r>
            <a:endParaRPr lang="ru-RU" sz="1600" i="1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2786050" y="2928934"/>
            <a:ext cx="5700291" cy="3429024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шаги с продвижением вперед для формирования правильной осанки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упражнения для растяжки голеностопного сустава 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упражнения для разогрева позвоночника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для развития гибкости позвоночника 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упражнение для растяжки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упражнения для укрепления мышц бедер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упражнение на равновесие – «Пассе»;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упражнение на равновесия с ногой 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 для развития гибкости: 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2857488" y="1214422"/>
            <a:ext cx="5786478" cy="804672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подводящие упражнения к кувырку (группировка)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400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березка</a:t>
            </a:r>
            <a:endParaRPr lang="ru-RU" sz="1400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785794"/>
            <a:ext cx="3071834" cy="80467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85720" y="3571876"/>
            <a:ext cx="3643338" cy="804672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4000496" y="785794"/>
            <a:ext cx="4357718" cy="3000396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071934" y="3929066"/>
            <a:ext cx="4214842" cy="2214578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785786" y="857232"/>
            <a:ext cx="27860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Хореографическая подготовка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4071934" y="1285860"/>
            <a:ext cx="45720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хореографические позиции (III, VI, II)</a:t>
            </a:r>
            <a:endParaRPr lang="ru-RU" sz="1400" dirty="0" smtClean="0"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«Деми плие» – полуприседы в III и во II хореографической позициях;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Шене - приставные шаги в сторону;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Тандю - отведение ног по всем направлениям - вперед, в сторону,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назад, не отрывая носка от пола;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Равновесие пассе в опоре на стопе;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Элементы танцевальных шагов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57158" y="3643314"/>
            <a:ext cx="40005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Работа с гимнастическими предметами. Булавы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071934" y="4286256"/>
            <a:ext cx="44291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авильное удержание булав и передача булав из руки в руку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равильное удержание головки булав для покачиваний и</a:t>
            </a:r>
            <a:r>
              <a:rPr lang="ru-RU" sz="8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вращений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алые и большие круги в боковой плоскости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остукивание булав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285720" y="714356"/>
            <a:ext cx="4143404" cy="1214446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357158" y="3286124"/>
            <a:ext cx="4000528" cy="1090424"/>
          </a:xfrm>
          <a:prstGeom prst="flowChartPunchedTap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</a:rPr>
              <a:t>Примерные нормативы тестирования на ступени ОНФП </a:t>
            </a:r>
            <a:endParaRPr lang="ru-RU" sz="16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3500430" y="1928802"/>
            <a:ext cx="4826152" cy="1000132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3428992" y="4357694"/>
            <a:ext cx="4286280" cy="1143008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928670"/>
            <a:ext cx="385765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Музыкально-сценические и музыкально-хореографические игры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00430" y="2214554"/>
            <a:ext cx="35718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музыкально-сценические и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подвижные игры с предметами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> 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571868" y="4714884"/>
            <a:ext cx="38576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показательным  итоговым  выступлениям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тестирование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B210085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bg1">
                <a:lumMod val="7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000504"/>
            <a:ext cx="8929718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i="1" cap="none" spc="0" dirty="0" smtClean="0">
                <a:ln w="50800"/>
                <a:effectLst/>
                <a:latin typeface="Georgia" pitchFamily="18" charset="0"/>
              </a:rPr>
              <a:t>       Программа разработана в рамках Федерального образовательного стандарта дошкольного образования и выполнена в соответствии  с рекомендациями Примерной основной общеобразовательной программы дошкольного образования</a:t>
            </a:r>
          </a:p>
          <a:p>
            <a:pPr algn="ctr"/>
            <a:r>
              <a:rPr lang="ru-RU" sz="2400" b="1" i="1" cap="none" spc="0" dirty="0" smtClean="0">
                <a:ln w="50800"/>
                <a:effectLst/>
                <a:latin typeface="Georgia" pitchFamily="18" charset="0"/>
              </a:rPr>
              <a:t> (издательство «Дрофа»),Москва,2013 год.</a:t>
            </a:r>
            <a:endParaRPr lang="ru-RU" sz="2400" b="1" i="1" cap="none" spc="0" dirty="0">
              <a:ln w="50800"/>
              <a:effectLst/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642918"/>
            <a:ext cx="814393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Основная цель дошкольного образования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реализация права каждого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ребенка на качественное и доступное образование, обеспечивающее равные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стартовые условия для полноценного физического и психического развития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детей, как основы их успешного обучения в школе.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Физическое воспитание не может быть оторвано от любого другого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воспитания, которое способствует нравственному, духовному,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эстетическому</a:t>
            </a: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развитию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 внедрением  федеральных  государственных  образовательных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стандартов дошкольного образования в России создается система образования, при которой преемственность образовательных программ позволит создать условия для воспитания гармонично развитой, физически и духовно здоровой личности.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Физическая культура, как часть общей культуры человека, и система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физического  воспитания,  как  часть  системы  образования,  обеспечит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физической культуры у личности, в частности, и у общества, в</a:t>
            </a:r>
            <a:r>
              <a:rPr lang="ru-RU" b="1" i="1" dirty="0" smtClean="0">
                <a:solidFill>
                  <a:srgbClr val="FFFF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целом.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500034" y="428604"/>
            <a:ext cx="821537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Научная  фундаментальность  программы  обеспечена  основными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концептуальными подходами, общепринятыми в педагогике, психологии , медицине,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физическом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воспитании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Применяемые методики основаны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авторских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методиках, признанных в международном сообществе, доктора</a:t>
            </a:r>
            <a:r>
              <a:rPr lang="ru-RU" sz="2000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педагогических наук,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профессора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заслуженного тренере России по художественной гимнастике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                 Ирины Александровны Винер –Усмановой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pic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500438"/>
            <a:ext cx="3571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перфолента 1"/>
          <p:cNvSpPr/>
          <p:nvPr/>
        </p:nvSpPr>
        <p:spPr>
          <a:xfrm>
            <a:off x="714348" y="214290"/>
            <a:ext cx="7143800" cy="2000264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Цель программы: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Создать эффективную модель образовательного</a:t>
            </a:r>
            <a:endParaRPr lang="ru-RU" sz="1600" b="1" i="1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процесса физического воспитания в дошкольном возрасте в соответствии с</a:t>
            </a:r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Федеральными государственными требованиями</a:t>
            </a:r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b="1" i="1" dirty="0" smtClean="0">
                <a:solidFill>
                  <a:schemeClr val="bg1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500306"/>
            <a:ext cx="8429684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  <a:latin typeface="Georgia" pitchFamily="18" charset="0"/>
              </a:rPr>
              <a:t>Задачи программного содержания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Создать условия, способствующие развитию интегративных качеств</a:t>
            </a:r>
          </a:p>
          <a:p>
            <a:r>
              <a:rPr lang="ru-RU" dirty="0" smtClean="0"/>
              <a:t>ребенка дошкольника: интеллектуальных, физических, личностных.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Способствовать формированию основ культуры здоровья.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Внедрить эффективные формы социально-делового и психолого -</a:t>
            </a:r>
          </a:p>
          <a:p>
            <a:r>
              <a:rPr lang="ru-RU" dirty="0" smtClean="0"/>
              <a:t>педагогического партнерства педагогов, детей и родителей, направленные на</a:t>
            </a:r>
          </a:p>
          <a:p>
            <a:r>
              <a:rPr lang="ru-RU" dirty="0" smtClean="0"/>
              <a:t>гуманизацию  жизнедеятельности.</a:t>
            </a:r>
          </a:p>
          <a:p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Развивать профессиональную компетентность педагогов в вопросах</a:t>
            </a:r>
          </a:p>
          <a:p>
            <a:r>
              <a:rPr lang="ru-RU" dirty="0" smtClean="0"/>
              <a:t>организации образовательного процесса на адекватных возрасту видах детской деятельности.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2428860" y="214290"/>
            <a:ext cx="4071966" cy="714380"/>
          </a:xfrm>
          <a:prstGeom prst="horizontalScroll">
            <a:avLst>
              <a:gd name="adj" fmla="val 1530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концептуальные подходы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85720" y="857232"/>
            <a:ext cx="6429420" cy="1033272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Программа создана в концепции развивающего обучения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57158" y="1571612"/>
            <a:ext cx="6715172" cy="1071570"/>
          </a:xfrm>
          <a:prstGeom prst="horizontalScroll">
            <a:avLst>
              <a:gd name="adj" fmla="val 579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Программа учитывает индивидуальные возможности обучающихся,</a:t>
            </a:r>
            <a:endParaRPr lang="ru-RU" sz="1400" i="1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особенности развития детей с вариантами отклоняющегося развития, в том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числе детей с ОВЗ и детей-инвалидов; позволяет раскрыть таланты</a:t>
            </a:r>
            <a:endParaRPr lang="ru-RU" sz="1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57158" y="2285992"/>
            <a:ext cx="7000924" cy="1357322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программном содержании основным является линия игры. Игре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посвящен специальный раздел программы, в нем рассмотрены основные виды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игры – сюжетная игра и игра по правилам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714348" y="3357562"/>
            <a:ext cx="7072362" cy="142876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 процессе обучения занятия физическими упражнениями совмещаются с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подготовкой к показательным выступлениям, в которых используются не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только средства физического развития, но и средства изображения (рисования)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средства музыкального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восприятия </a:t>
            </a:r>
            <a:endParaRPr lang="ru-RU" sz="1400" i="1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928662" y="4357694"/>
            <a:ext cx="7429552" cy="1428760"/>
          </a:xfrm>
          <a:prstGeom prst="horizontalScroll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Программой предусмотрены ассоциативные названия упражнения,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позволяющие детям запомнить методики их выполнения посредством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образного восприятия</a:t>
            </a:r>
            <a:endParaRPr lang="ru-RU" sz="1400" i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928794" y="5429264"/>
            <a:ext cx="6786610" cy="1285884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Программой предусмотрена теоретическая подготовка через систему</a:t>
            </a:r>
            <a:endParaRPr lang="ru-RU" sz="1400" i="1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i="1" dirty="0" smtClean="0">
                <a:solidFill>
                  <a:schemeClr val="bg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повествования о роли физической культуры в целом, гимнастики, в частности</a:t>
            </a:r>
            <a:endParaRPr lang="ru-RU" sz="1400" i="1" dirty="0" smtClean="0">
              <a:solidFill>
                <a:schemeClr val="bg1"/>
              </a:solidFill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642942"/>
          </a:xfrm>
        </p:spPr>
        <p:txBody>
          <a:bodyPr>
            <a:normAutofit/>
          </a:bodyPr>
          <a:lstStyle/>
          <a:p>
            <a:pPr lvl="0"/>
            <a:r>
              <a:rPr lang="ru-RU" sz="1800" b="1" i="1" dirty="0" smtClean="0"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Прогнозируемые результаты для различных целевых групп</a:t>
            </a:r>
            <a:r>
              <a:rPr lang="ru-RU" sz="1600" b="1" dirty="0" smtClean="0"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</a:br>
            <a:endParaRPr lang="ru-RU" sz="1600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1000108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получение знаний о базовых принципах здоровье формирующего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физического воспитания на основе гимнастики, освоение специфических видов детской деятельности - игровой, двигательной, продуктивной, познавательно-исследовательской, коммуникативной, музыкально-художественной, на уровне самостоятельности, динамика в приобретении и развитии интегративных качеств.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Педагоги</a:t>
            </a: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 повышение профессиональной компетентности в овладении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основными моделями построения образовательного процесса физического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воспитания детей (совместной и самостоятельной деятельности) на основе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здоровье формирующих и здоровье сберегающих технологий, и обеспечение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условий для гармоничного физического и эстетического развития ребенка,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ориентированных на развитие их интегративных качеств, отвечающих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принципам развивающего обучения, научной обоснованности и практической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применимости знаний; интеграции образовательных областей.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Родители: </a:t>
            </a: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расширение знаний о методиках и технологиях гармоничного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развития детей средствами физической культуры; здоровье формирующих и здоровье сберегающих технологиях гимнастики; участие в образовательном процессе.</a:t>
            </a:r>
            <a:endParaRPr lang="ru-RU" sz="1600" i="1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4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Уникальность программы</a:t>
            </a:r>
            <a:r>
              <a:rPr lang="ru-RU" sz="2400" i="1" dirty="0" smtClean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  <a:t/>
            </a:r>
            <a:br>
              <a:rPr lang="ru-RU" sz="2400" i="1" dirty="0" smtClean="0">
                <a:solidFill>
                  <a:schemeClr val="tx1"/>
                </a:solidFill>
                <a:effectLst/>
                <a:latin typeface="Georgia" pitchFamily="18" charset="0"/>
                <a:cs typeface="Arial" pitchFamily="34" charset="0"/>
              </a:rPr>
            </a:br>
            <a:endParaRPr lang="ru-RU" i="1" dirty="0">
              <a:latin typeface="Georgia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857233"/>
            <a:ext cx="8229600" cy="3214710"/>
          </a:xfrm>
        </p:spPr>
        <p:txBody>
          <a:bodyPr/>
          <a:lstStyle/>
          <a:p>
            <a:pPr lvl="0">
              <a:buNone/>
            </a:pPr>
            <a:r>
              <a:rPr lang="ru-RU" sz="2400" i="1" dirty="0" smtClean="0">
                <a:solidFill>
                  <a:srgbClr val="66006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400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Уникальность  программа  заключается  в  создании    условий, способствующих  развитию  интегративных  качеств  дошкольника: интеллектуальных, физических, личностных.</a:t>
            </a:r>
            <a:endParaRPr lang="ru-RU" sz="2400" i="1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6" name="Рисунок 5" descr="PB210050.JPG"/>
          <p:cNvPicPr>
            <a:picLocks noChangeAspect="1"/>
          </p:cNvPicPr>
          <p:nvPr/>
        </p:nvPicPr>
        <p:blipFill>
          <a:blip r:embed="rId2" cstate="print"/>
          <a:srcRect t="7408" r="25641"/>
          <a:stretch>
            <a:fillRect/>
          </a:stretch>
        </p:blipFill>
        <p:spPr>
          <a:xfrm>
            <a:off x="4643438" y="2000240"/>
            <a:ext cx="414340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PB210035.JPG"/>
          <p:cNvPicPr>
            <a:picLocks noChangeAspect="1"/>
          </p:cNvPicPr>
          <p:nvPr/>
        </p:nvPicPr>
        <p:blipFill>
          <a:blip r:embed="rId3" cstate="print"/>
          <a:srcRect l="9374" t="5357" r="7590" b="12500"/>
          <a:stretch>
            <a:fillRect/>
          </a:stretch>
        </p:blipFill>
        <p:spPr>
          <a:xfrm>
            <a:off x="285720" y="3214686"/>
            <a:ext cx="4429156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714348" y="357166"/>
            <a:ext cx="7286676" cy="7143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Содержание программы 1-го года обучения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i="1" dirty="0" smtClean="0">
                <a:solidFill>
                  <a:schemeClr val="accent1">
                    <a:lumMod val="75000"/>
                  </a:schemeClr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детей младшего дошкольного возраста от 3 до 4 лет</a:t>
            </a:r>
            <a:endParaRPr lang="ru-RU" sz="1600" b="1" i="1" dirty="0" smtClean="0">
              <a:solidFill>
                <a:schemeClr val="accent1">
                  <a:lumMod val="75000"/>
                </a:schemeClr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034" y="1357298"/>
            <a:ext cx="8143932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обеспечить «начальную школу движений», т. е. научить управлять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относительно  простыми  движениями  через  выполнение  простейших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гимнастических упражнений, создав тем самым исходную базу для более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сложных форм двигательной деятельности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обучить действиям, которые будут использоваться как «подводящие»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упражнения, либо как средства избирательного воздействия на развитие таких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физических качеств, как гибкость, координация, быстрота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сформировать положительное отношение к регулярным занятиям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физической культурой и довести до необходимой степени совершенства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основные двигательные умения и навыки, которые помогут в повседневной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жизни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14480" y="0"/>
            <a:ext cx="435771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1785918" y="0"/>
            <a:ext cx="6572296" cy="1000108"/>
          </a:xfrm>
          <a:prstGeom prst="snip2DiagRect">
            <a:avLst>
              <a:gd name="adj1" fmla="val 0"/>
              <a:gd name="adj2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Задачи, специфичные для данного возраста</a:t>
            </a:r>
            <a:r>
              <a:rPr lang="ru-RU" i="1" dirty="0" smtClean="0">
                <a:solidFill>
                  <a:schemeClr val="tx1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1000" i="1" dirty="0" smtClean="0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857232"/>
            <a:ext cx="8572560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формирование здоровых привычек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формирование осанки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привитие культуры личной гигиены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получение навыков правильного хождения, формирование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«гимнастического шага»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развитие мышечной памяти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развитие чувства ритма и обучение выполнению движений на счет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формирование навыков удержания и передачи из руки в руку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предмета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развитие гибкости и укрепление опорно-двигательного аппарата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развитие наглядно-действенного мышления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обучение взаимодействию друг с другом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1600" b="1" i="1" dirty="0" smtClean="0"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формирование самооценки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endParaRPr lang="ru-RU" sz="1600" b="1" i="1" dirty="0" smtClean="0">
              <a:latin typeface="Georgia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i="1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</TotalTime>
  <Words>1256</Words>
  <PresentationFormat>Экран (4:3)</PresentationFormat>
  <Paragraphs>186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Муниципальное дошкольное образовательное учреждение Детский сад комбинированного вида №52 "Рябинушка</vt:lpstr>
      <vt:lpstr>Слайд 2</vt:lpstr>
      <vt:lpstr>Слайд 3</vt:lpstr>
      <vt:lpstr>Слайд 4</vt:lpstr>
      <vt:lpstr>Слайд 5</vt:lpstr>
      <vt:lpstr>Прогнозируемые результаты для различных целевых групп: </vt:lpstr>
      <vt:lpstr>Уникальность программы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методист</dc:creator>
  <cp:lastModifiedBy>методист</cp:lastModifiedBy>
  <cp:revision>33</cp:revision>
  <dcterms:created xsi:type="dcterms:W3CDTF">2014-08-30T01:34:04Z</dcterms:created>
  <dcterms:modified xsi:type="dcterms:W3CDTF">2014-09-01T10:14:46Z</dcterms:modified>
</cp:coreProperties>
</file>