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725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A6F3-8BA8-4035-8F71-180DDF0BDF9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5EA3D-4B5E-4DC4-8C43-221B2D868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649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453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045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6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2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6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330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0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60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8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81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sr-Latn-C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r-Latn-C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DBBDF68-A98B-46EB-9D7A-B5FEFE3D516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142852"/>
            <a:ext cx="63110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  <a:reflection blurRad="12700" stA="50000" endPos="50000" dist="5000" dir="5400000" sy="-100000" rotWithShape="0"/>
                </a:effectLst>
              </a:rPr>
              <a:t>Муниципальное автономное бюджетное дошкольное образовательное учреждение</a:t>
            </a:r>
          </a:p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  <a:reflection blurRad="12700" stA="50000" endPos="50000" dist="5000" dir="5400000" sy="-100000" rotWithShape="0"/>
                </a:effectLst>
              </a:rPr>
              <a:t>Детский сад «теремок»</a:t>
            </a:r>
            <a:endParaRPr lang="ru-RU" b="1" cap="all" dirty="0">
              <a:ln w="0"/>
              <a:solidFill>
                <a:srgbClr val="002060"/>
              </a:solidFill>
              <a:effectLst>
                <a:innerShdw blurRad="114300">
                  <a:prstClr val="black"/>
                </a:inn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268760"/>
            <a:ext cx="49639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Фитбол –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гимнастика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869160"/>
            <a:ext cx="35283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Инструктор по физической культуре</a:t>
            </a:r>
          </a:p>
          <a:p>
            <a:pPr algn="ctr"/>
            <a:r>
              <a:rPr lang="ru-RU" sz="2000" b="1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Каташук</a:t>
            </a:r>
            <a:r>
              <a:rPr lang="ru-RU" sz="2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Анна </a:t>
            </a:r>
            <a:r>
              <a:rPr lang="ru-RU" sz="2000" b="1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Андрияновна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3" descr="C:\Users\Аня\Desktop\занятия\WP_20141009_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3161909" cy="177613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028" name="Picture 4" descr="C:\Users\Аня\Desktop\EPK6YYIyj7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2016224" cy="312886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029" name="Picture 5" descr="H:\Новая папка\WP_20141021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060848"/>
            <a:ext cx="3168352" cy="182848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 advTm="26015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091" y="142852"/>
            <a:ext cx="7131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Правильная посадка на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фитболе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1000108"/>
            <a:ext cx="3143272" cy="1000132"/>
          </a:xfrm>
          <a:prstGeom prst="roundRect">
            <a:avLst/>
          </a:prstGeom>
          <a:gradFill>
            <a:gsLst>
              <a:gs pos="0">
                <a:schemeClr val="bg1">
                  <a:lumMod val="20000"/>
                  <a:lumOff val="8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Посадка считается правильной, если: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7144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124744"/>
            <a:ext cx="2088232" cy="25202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угол между туловищем и бедром, бедром и голенью, голенью и стопой составляет 90 градусов;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365104"/>
            <a:ext cx="2088232" cy="22202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голова приподнята и её центральная линия совпадает с осью туловища;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5572140"/>
            <a:ext cx="2643206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спина выпрямлена, плечи развернуты, живот втянут;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5157192"/>
            <a:ext cx="2857488" cy="13573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руки лежат на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фитболе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фиксируют его ладонями сбоку или сзади;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1928802"/>
            <a:ext cx="2124900" cy="2220278"/>
          </a:xfrm>
          <a:prstGeom prst="roundRect">
            <a:avLst>
              <a:gd name="adj" fmla="val 1874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ноги на ширине плеч, ступни параллельно друг другу и прижаты к полу, колени направлены на носки.</a:t>
            </a:r>
            <a:endParaRPr lang="ru-RU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2928926" y="2500306"/>
            <a:ext cx="57150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000364" y="4429132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0"/>
          </p:cNvCxnSpPr>
          <p:nvPr/>
        </p:nvCxnSpPr>
        <p:spPr>
          <a:xfrm rot="5400000">
            <a:off x="4304108" y="5304248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43572" y="4643448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43570" y="250030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194" name="Picture 2" descr="H:\Новая папка\WP_20141020_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4059240" cy="228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 стрелкой 19"/>
          <p:cNvCxnSpPr/>
          <p:nvPr/>
        </p:nvCxnSpPr>
        <p:spPr bwMode="auto">
          <a:xfrm flipH="1">
            <a:off x="2339752" y="1916832"/>
            <a:ext cx="64807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6372200" y="1844824"/>
            <a:ext cx="432048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43031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3"/>
            <a:ext cx="80868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Технология использования </a:t>
            </a:r>
            <a:r>
              <a:rPr lang="ru-RU" sz="2400" b="1" cap="none" spc="0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фитболов</a:t>
            </a:r>
            <a:endParaRPr lang="ru-RU" sz="2400" b="1" cap="none" spc="0" dirty="0" smtClean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работе с дошкольниками</a:t>
            </a:r>
            <a:endParaRPr lang="ru-RU" sz="2400" b="1" cap="none" spc="0" dirty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7415" y="1000108"/>
            <a:ext cx="5042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Подготовительный период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500174"/>
            <a:ext cx="781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1. Познакомить со всеми свойствами мяча, научить простейшим движениям (правильная посадка на мяч, медленные покачивания сидя на мяче не теряя контакта с ним).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4288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Первое занятие можно проводить в индивидуальной форме.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786058"/>
            <a:ext cx="717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3. Занятия с детьми четвертого года жизни проводить индивидуально или с родителями.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4290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r>
              <a:rPr lang="ru-RU" b="1" dirty="0" smtClean="0"/>
              <a:t>. </a:t>
            </a:r>
            <a:r>
              <a:rPr lang="ru-RU" b="1" dirty="0" smtClean="0"/>
              <a:t>Подобрать упражнения в соответствии с уровнем физической подготовленности и индивидуальных особенностей детей.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41490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r>
              <a:rPr lang="ru-RU" b="1" dirty="0" smtClean="0"/>
              <a:t>. </a:t>
            </a:r>
            <a:r>
              <a:rPr lang="ru-RU" b="1" dirty="0" smtClean="0"/>
              <a:t>На физкультурных занятиях упражнения на мячах не должны превышать 30-40% общего времени (5-10 мин).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4869160"/>
            <a:ext cx="753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</a:t>
            </a:r>
            <a:r>
              <a:rPr lang="ru-RU" b="1" dirty="0" smtClean="0"/>
              <a:t> </a:t>
            </a:r>
            <a:r>
              <a:rPr lang="ru-RU" b="1" dirty="0" smtClean="0"/>
              <a:t>Для снятия электрического эффекта протирать мячи влажной тряпкой перед занятием.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571501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r>
              <a:rPr lang="ru-RU" b="1" dirty="0" smtClean="0"/>
              <a:t>. </a:t>
            </a:r>
            <a:r>
              <a:rPr lang="ru-RU" b="1" dirty="0" smtClean="0"/>
              <a:t>Познакомить с правилами (не толкаться, не пинать мяч, не бросать его куда попало, не прыгать, внимательно слушать педагога).</a:t>
            </a:r>
            <a:endParaRPr lang="ru-RU" b="1" dirty="0"/>
          </a:p>
        </p:txBody>
      </p:sp>
    </p:spTree>
  </p:cSld>
  <p:clrMapOvr>
    <a:masterClrMapping/>
  </p:clrMapOvr>
  <p:transition advTm="605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Младшая группа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2696"/>
            <a:ext cx="47149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57257D"/>
                </a:solidFill>
              </a:rPr>
              <a:t>Учить правильно сидеть на фитболах</a:t>
            </a:r>
            <a:r>
              <a:rPr lang="ru-RU" b="1" dirty="0" smtClean="0">
                <a:solidFill>
                  <a:srgbClr val="57257D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1124744"/>
            <a:ext cx="5904656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57257D"/>
                </a:solidFill>
              </a:rPr>
              <a:t>2.  </a:t>
            </a:r>
            <a:r>
              <a:rPr lang="ru-RU" sz="1600" b="1" dirty="0" smtClean="0">
                <a:solidFill>
                  <a:srgbClr val="57257D"/>
                </a:solidFill>
              </a:rPr>
              <a:t>Учить покачиваться на мяче не теряя контакта с ним.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55007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7257D"/>
                </a:solidFill>
              </a:rPr>
              <a:t>3. Учить простейшие </a:t>
            </a:r>
            <a:r>
              <a:rPr lang="ru-RU" sz="1600" b="1" dirty="0" err="1" smtClean="0">
                <a:solidFill>
                  <a:srgbClr val="57257D"/>
                </a:solidFill>
              </a:rPr>
              <a:t>двухчастные</a:t>
            </a:r>
            <a:r>
              <a:rPr lang="ru-RU" sz="1600" b="1" dirty="0" smtClean="0">
                <a:solidFill>
                  <a:srgbClr val="57257D"/>
                </a:solidFill>
              </a:rPr>
              <a:t> упражнения </a:t>
            </a:r>
          </a:p>
          <a:p>
            <a:r>
              <a:rPr lang="ru-RU" sz="1600" b="1" dirty="0" smtClean="0">
                <a:solidFill>
                  <a:srgbClr val="57257D"/>
                </a:solidFill>
              </a:rPr>
              <a:t>   (для рук, ног, туловища).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636912"/>
            <a:ext cx="691276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7257D"/>
                </a:solidFill>
              </a:rPr>
              <a:t>4. Учить выполнять упражнения в паре со взрослым. </a:t>
            </a:r>
          </a:p>
          <a:p>
            <a:r>
              <a:rPr lang="ru-RU" sz="1600" b="1" dirty="0" smtClean="0">
                <a:solidFill>
                  <a:srgbClr val="57257D"/>
                </a:solidFill>
              </a:rPr>
              <a:t>Взрослому обеспечить  эмоционально-познавательное общение.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3786190"/>
            <a:ext cx="574696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7257D"/>
                </a:solidFill>
              </a:rPr>
              <a:t>5. Развивать способность поддерживать равновесие.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4429132"/>
            <a:ext cx="589040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7257D"/>
                </a:solidFill>
              </a:rPr>
              <a:t>6. Формировать элементарные навыки </a:t>
            </a:r>
            <a:r>
              <a:rPr lang="ru-RU" sz="1600" b="1" dirty="0" err="1" smtClean="0">
                <a:solidFill>
                  <a:srgbClr val="57257D"/>
                </a:solidFill>
              </a:rPr>
              <a:t>самомассажа</a:t>
            </a:r>
            <a:r>
              <a:rPr lang="ru-RU" sz="1600" b="1" dirty="0" smtClean="0">
                <a:solidFill>
                  <a:srgbClr val="57257D"/>
                </a:solidFill>
              </a:rPr>
              <a:t>.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5000636"/>
            <a:ext cx="58909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7257D"/>
                </a:solidFill>
              </a:rPr>
              <a:t>7. Формировать представление о схеме собственного</a:t>
            </a:r>
          </a:p>
          <a:p>
            <a:r>
              <a:rPr lang="ru-RU" sz="1600" b="1" dirty="0" smtClean="0">
                <a:solidFill>
                  <a:srgbClr val="57257D"/>
                </a:solidFill>
              </a:rPr>
              <a:t>      тела. 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5857892"/>
            <a:ext cx="58909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7257D"/>
                </a:solidFill>
              </a:rPr>
              <a:t>В комплексе может быть 6-10 игровых упражнений</a:t>
            </a:r>
          </a:p>
          <a:p>
            <a:pPr algn="ctr"/>
            <a:r>
              <a:rPr lang="ru-RU" sz="1600" b="1" dirty="0" smtClean="0">
                <a:solidFill>
                  <a:srgbClr val="57257D"/>
                </a:solidFill>
              </a:rPr>
              <a:t> (7-10 минут)</a:t>
            </a:r>
            <a:endParaRPr lang="ru-RU" sz="1600" b="1" dirty="0">
              <a:solidFill>
                <a:srgbClr val="57257D"/>
              </a:solidFill>
            </a:endParaRPr>
          </a:p>
        </p:txBody>
      </p:sp>
      <p:pic>
        <p:nvPicPr>
          <p:cNvPr id="9218" name="Picture 2" descr="H:\Новая папка\WP_20141021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09239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578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891" y="116632"/>
            <a:ext cx="5198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Средняя группа (4-5 лет)</a:t>
            </a:r>
            <a:endParaRPr lang="ru-RU" sz="3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3349036" cy="9541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1. Продолжать учить выполнять упражнения на мячах, добиваясь активности, естественности и  непринужденности движений.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259228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2. Учить выполнять трех, </a:t>
            </a:r>
            <a:r>
              <a:rPr lang="ru-RU" sz="1400" b="1" dirty="0" err="1" smtClean="0">
                <a:solidFill>
                  <a:srgbClr val="002060"/>
                </a:solidFill>
              </a:rPr>
              <a:t>четырехчастные</a:t>
            </a:r>
            <a:r>
              <a:rPr lang="ru-RU" sz="1400" b="1" dirty="0" smtClean="0">
                <a:solidFill>
                  <a:srgbClr val="002060"/>
                </a:solidFill>
              </a:rPr>
              <a:t> упражнения.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252028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3. Учить оценивать движения других, замечать ошибки.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005064"/>
            <a:ext cx="27363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4. Развивать познавательно-творческую активность.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836712"/>
            <a:ext cx="3247770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5. Учить выполнять совместные упражнения с другими детьми (прокатывание мяча, прыжки на «</a:t>
            </a:r>
            <a:r>
              <a:rPr lang="ru-RU" sz="1400" b="1" dirty="0" err="1" smtClean="0">
                <a:solidFill>
                  <a:srgbClr val="002060"/>
                </a:solidFill>
              </a:rPr>
              <a:t>хопах</a:t>
            </a:r>
            <a:r>
              <a:rPr lang="ru-RU" sz="1400" b="1" dirty="0" smtClean="0">
                <a:solidFill>
                  <a:srgbClr val="002060"/>
                </a:solidFill>
              </a:rPr>
              <a:t>» в парах, на </a:t>
            </a:r>
            <a:r>
              <a:rPr lang="ru-RU" sz="1600" b="1" dirty="0" smtClean="0">
                <a:solidFill>
                  <a:srgbClr val="002060"/>
                </a:solidFill>
              </a:rPr>
              <a:t>встречу).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988840"/>
            <a:ext cx="267284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6. Продолжать формировать навыки </a:t>
            </a:r>
            <a:r>
              <a:rPr lang="ru-RU" sz="1400" b="1" dirty="0" err="1" smtClean="0">
                <a:solidFill>
                  <a:srgbClr val="002060"/>
                </a:solidFill>
              </a:rPr>
              <a:t>самомассажа</a:t>
            </a:r>
            <a:r>
              <a:rPr lang="ru-RU" sz="1400" b="1" dirty="0" smtClean="0">
                <a:solidFill>
                  <a:srgbClr val="002060"/>
                </a:solidFill>
              </a:rPr>
              <a:t> и представления о собственном теле.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501008"/>
            <a:ext cx="28883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7. Побуждать к самостоятельному выполнению знакомых упражнений.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725144"/>
            <a:ext cx="40404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8. Прыжки на мячах в разных направлениях.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5500702"/>
            <a:ext cx="685804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Количество упражнений в комплексе до 10 , каждое может повторяться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4-5 раз. Длительность до 10 минут.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Общее количество прыжков может быть до 100-120 прыжков.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 серии по 15-30 прыжков. Прыжки давать сериями.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:\Новая папка\WP_20141021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035" y="1982583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4282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88640"/>
            <a:ext cx="5219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Старшая группа (5-6 лет)</a:t>
            </a:r>
            <a:endParaRPr lang="ru-RU" sz="3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300039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1. Добиваться осознанного, активного выполнения трех, </a:t>
            </a:r>
            <a:r>
              <a:rPr lang="ru-RU" sz="1400" b="1" dirty="0" err="1" smtClean="0">
                <a:solidFill>
                  <a:srgbClr val="002060"/>
                </a:solidFill>
              </a:rPr>
              <a:t>четырехчастных</a:t>
            </a:r>
            <a:r>
              <a:rPr lang="ru-RU" sz="1400" b="1" dirty="0" smtClean="0">
                <a:solidFill>
                  <a:srgbClr val="002060"/>
                </a:solidFill>
              </a:rPr>
              <a:t> упражнений, упражнять в умеренном, быстром и медленном темпе.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198259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2. Учить анализировать качество своих движений и движений других детей.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581128"/>
            <a:ext cx="307183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3. Формировать умение выполнять упражнения на мячах в сочетании с другими тренажерами или другими мячами.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785794"/>
            <a:ext cx="321471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4. Формировать навыки различных перестроений при передвижении на мячах с ручками «</a:t>
            </a:r>
            <a:r>
              <a:rPr lang="ru-RU" sz="1400" b="1" dirty="0" err="1" smtClean="0">
                <a:solidFill>
                  <a:srgbClr val="002060"/>
                </a:solidFill>
              </a:rPr>
              <a:t>Хопах</a:t>
            </a:r>
            <a:r>
              <a:rPr lang="ru-RU" sz="1400" b="1" dirty="0" smtClean="0">
                <a:solidFill>
                  <a:srgbClr val="002060"/>
                </a:solidFill>
              </a:rPr>
              <a:t>».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357430"/>
            <a:ext cx="205460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5. Расширять представления о физических возможностях своего тела и вызывать желание его совершенствовать.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725144"/>
            <a:ext cx="177683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6. Можно проводить соревнования, эстафеты.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77272"/>
            <a:ext cx="65527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Длительность комплекса 10-15 минут, включая до 10 упражнений. Повторяемость 6-8 раз.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:\Новая папка\WP_20141020_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4059240" cy="228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6625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8640"/>
            <a:ext cx="6378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Подготовительная группа (6-7 лет)</a:t>
            </a:r>
            <a:endParaRPr lang="ru-RU" sz="28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785794"/>
            <a:ext cx="321471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1. Добиваться точного выразительного энергичного выполнения упражнений.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988840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2. Побуждать к самостоятельным играм с мячами.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356992"/>
            <a:ext cx="307183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3. Развивать инициативу, познавательную активность.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437112"/>
            <a:ext cx="31432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4. Развивать ловкость, гибкость и мелкую моторику.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908720"/>
            <a:ext cx="335758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5. Парные упражнения на мячах: передача, прокатывание, балансировка на мяче, перестроения, хлопковые движения, танцевальные движения и комплексы.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877272"/>
            <a:ext cx="723743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Продолжительность комплекса  15-20 минут, 12-15 упражнений. Повторяемость 6-8 раз. </a:t>
            </a:r>
          </a:p>
          <a:p>
            <a:pPr algn="ctr"/>
            <a:r>
              <a:rPr lang="ru-RU" sz="1600" b="1" dirty="0" smtClean="0"/>
              <a:t>Это подходит детям, если они занимаются с младшей группы.</a:t>
            </a:r>
            <a:endParaRPr lang="ru-RU" sz="1600" b="1" dirty="0"/>
          </a:p>
        </p:txBody>
      </p:sp>
      <p:pic>
        <p:nvPicPr>
          <p:cNvPr id="12290" name="Picture 2" descr="H:\Новая папка\WP_20141020_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3161909" cy="177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H:\Новая папка\WP_20141020_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4077072"/>
            <a:ext cx="3240360" cy="182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797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2731" y="188640"/>
            <a:ext cx="36052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Заключение</a:t>
            </a:r>
            <a:endParaRPr lang="ru-RU" sz="4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980728"/>
            <a:ext cx="781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Упражнения на мячах доступны всем, не зависимо от возраста и состояния здоровья, даже людям, имеющим заболевания суставов ног, страдающим избыточным весом и др.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57364"/>
            <a:ext cx="7815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 занятиях фитбол-гимнастикой, сердечно-сосудистая система работает в щадящем режиме, ударная нагрузка на суставы ног гораздо меньше, чем при других аэробных тренировках.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000372"/>
            <a:ext cx="753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Мяч создает хорошую амортизацию и поэтому во время выполнения динамических упражнений на нем осевая нагрузка на позвоночник менее интенсивна, чем при ходьбе.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143380"/>
            <a:ext cx="7958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Дети, занимающиеся </a:t>
            </a:r>
            <a:r>
              <a:rPr lang="ru-RU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фитбол-гитмнастикой</a:t>
            </a: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меньше болеют, у них улучшается осанка, внимание, настроение, появляется чувство радости, удовольствия.  На положительном эмоциональном фоне быстрее и эффективнее проходит процесс обучения двигательным умениям и навыкам.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5300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42984"/>
            <a:ext cx="767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Фитбол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переводе с английского означает </a:t>
            </a:r>
            <a:r>
              <a:rPr lang="ru-RU" b="1" dirty="0">
                <a:solidFill>
                  <a:srgbClr val="FF0000"/>
                </a:solidFill>
              </a:rPr>
              <a:t>"мяч для опоры"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который используется в оздоровительных целях.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9094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физиологическое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Воздействие фитбола на организ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28802"/>
            <a:ext cx="78158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b="1" dirty="0" smtClean="0"/>
              <a:t>Упражнения на мячах обладают оздоровительным эффектом, который подтвержден опытом работы специализированных, коррекционных и реабилитационных медицинских центров Европы. </a:t>
            </a:r>
          </a:p>
          <a:p>
            <a:endParaRPr lang="ru-RU" b="1" dirty="0" smtClean="0"/>
          </a:p>
          <a:p>
            <a:r>
              <a:rPr lang="ru-RU" b="1" dirty="0" smtClean="0"/>
              <a:t>	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49080"/>
            <a:ext cx="77844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1600" b="1" dirty="0" smtClean="0"/>
              <a:t>Упражнения </a:t>
            </a:r>
            <a:r>
              <a:rPr lang="ru-RU" sz="1600" b="1" dirty="0"/>
              <a:t>на мячах тренируют вестибулярный аппарат, развивают координацию движений и функцию равновесия, оказывают стимулирующее влияние на обмен веществ </a:t>
            </a:r>
            <a:r>
              <a:rPr lang="ru-RU" sz="1600" b="1" dirty="0" smtClean="0"/>
              <a:t>организма</a:t>
            </a:r>
            <a:r>
              <a:rPr lang="ru-RU" sz="1600" b="1" dirty="0" smtClean="0"/>
              <a:t>.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780928"/>
            <a:ext cx="78872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b="1" dirty="0" smtClean="0"/>
              <a:t>За счет вибрации при выполнении упражнений и амортизационной функции мяча улучшаются обмен веществ, кровообращение и микродинамика в межпозвонковых дисках и внутренних органах, что способствует разгрузке позвоночного столба, мобилизации различных его </a:t>
            </a:r>
            <a:r>
              <a:rPr lang="ru-RU" sz="1600" b="1" dirty="0" smtClean="0"/>
              <a:t>отделов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2050" name="Picture 2" descr="C:\Users\Аня\Desktop\занятия\WP_20141009_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13176"/>
            <a:ext cx="2915815" cy="163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ня\Desktop\занятия\WP_20141009_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13176"/>
            <a:ext cx="27718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9" descr="j0232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13176"/>
            <a:ext cx="1343472" cy="17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094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7438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Мяч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своим свойствам многофункционален и поэтому может использоваться в комплексах упражнений фитбол-гимнастики как предмет, снаряд или опора.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7443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Комплексы упражнений на мячах в зависимости от поставленных частных задач и подбора средств могут иметь различную направленность: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2348880"/>
            <a:ext cx="7172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укрепления мышц рук и плечевого пояса;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9592" y="2643182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укрепления мышц брюшного пресса;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2" y="2996952"/>
            <a:ext cx="4399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укрепления мышц спины и таза;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356992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укрепления мышц ног и свода стопы;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077072"/>
            <a:ext cx="6101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увеличения гибкости и подвижности 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суставах;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589240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функции равновесия и вестибулярного аппарата;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9592" y="3717032"/>
            <a:ext cx="34577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формирования осанки;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99592" y="4653136"/>
            <a:ext cx="5739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для развития ловкости и координации движений;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5085184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танцевальности и музыкальности;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6093296"/>
            <a:ext cx="8429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для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расслабления и релаксации как средств профилактики различных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заболеваний  (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опорно-двигательного аппарата, внутренних органов).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88640"/>
            <a:ext cx="7953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Направленность фитбол-гимнастики</a:t>
            </a:r>
            <a:endParaRPr lang="ru-RU" sz="28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 descr="C:\Users\Аня\Desktop\занятия\WP_20141009_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68144" y="2708920"/>
            <a:ext cx="2952328" cy="184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593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14290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Классификация упражнений на фитболах </a:t>
            </a:r>
          </a:p>
          <a:p>
            <a:pPr algn="ctr"/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 целевой направленности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3203848" y="1052736"/>
            <a:ext cx="2786082" cy="12858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57257D"/>
                </a:solidFill>
              </a:rPr>
              <a:t>Упражнения фитбол-гимнастики</a:t>
            </a:r>
            <a:endParaRPr lang="ru-RU" sz="2000" b="1" dirty="0">
              <a:solidFill>
                <a:srgbClr val="57257D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425499">
            <a:off x="237048" y="1939401"/>
            <a:ext cx="2947951" cy="4022841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7257D"/>
                </a:solidFill>
              </a:rPr>
              <a:t>Содействие профилактике и коррекции различных заболеваний (опорно-двигательного аппарата, болезней лёгких, внутренних органов и др.)</a:t>
            </a:r>
          </a:p>
          <a:p>
            <a:pPr algn="ctr"/>
            <a:endParaRPr lang="ru-RU" b="1" dirty="0">
              <a:solidFill>
                <a:srgbClr val="57257D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21181791" flipH="1">
            <a:off x="5916911" y="1940876"/>
            <a:ext cx="3009408" cy="393470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7257D"/>
                </a:solidFill>
              </a:rPr>
              <a:t>Развитие музыкально-ритмических и творческих </a:t>
            </a:r>
            <a:r>
              <a:rPr lang="ru-RU" sz="1600" b="1" dirty="0" smtClean="0">
                <a:solidFill>
                  <a:srgbClr val="57257D"/>
                </a:solidFill>
              </a:rPr>
              <a:t>способностей, </a:t>
            </a:r>
            <a:r>
              <a:rPr lang="ru-RU" sz="1600" b="1" dirty="0" smtClean="0">
                <a:solidFill>
                  <a:srgbClr val="57257D"/>
                </a:solidFill>
              </a:rPr>
              <a:t>досуга, отдыха и развлечения (массаж, игры, эстафеты, танцы, ритмические упражнения)</a:t>
            </a:r>
            <a:endParaRPr lang="ru-RU" sz="1600" b="1" dirty="0">
              <a:solidFill>
                <a:srgbClr val="57257D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03848" y="2708920"/>
            <a:ext cx="2644346" cy="38576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57257D"/>
                </a:solidFill>
              </a:rPr>
              <a:t>Развитие двигательных способностей (силы, координации, гибкости, функции равновесия, вестибулярного аппарата и др.)</a:t>
            </a:r>
            <a:endParaRPr lang="ru-RU" b="1" dirty="0">
              <a:solidFill>
                <a:srgbClr val="57257D"/>
              </a:solidFill>
            </a:endParaRPr>
          </a:p>
        </p:txBody>
      </p:sp>
      <p:pic>
        <p:nvPicPr>
          <p:cNvPr id="4098" name="Picture 2" descr="H:\Новая папка\WP_20141021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345103"/>
            <a:ext cx="2743728" cy="132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H:\Новая папка\WP_20141021_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2520959" cy="141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4125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2"/>
            <a:ext cx="69380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Гимнастические упражнения фитбол - гимнастики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642918"/>
            <a:ext cx="407196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Упражнения фитбол - гимнастики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643050"/>
            <a:ext cx="235745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7030A0"/>
                </a:solidFill>
              </a:rPr>
              <a:t>Ходьба, бег, прыжки</a:t>
            </a:r>
            <a:endParaRPr lang="ru-RU" sz="1400" b="1" u="sng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214554"/>
            <a:ext cx="2786082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На месте и в движении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857496"/>
            <a:ext cx="2643206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 мячом в руках, ногах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429000"/>
            <a:ext cx="2357454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Сидя на мяче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500174"/>
            <a:ext cx="2357454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ОРУ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1844824"/>
            <a:ext cx="1785950" cy="2655746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По признаку организации группы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одиночные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 вдвоем, втроем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 по кругу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 в сцеплении в  </a:t>
            </a:r>
          </a:p>
          <a:p>
            <a:r>
              <a:rPr lang="ru-RU" sz="1200" b="1" dirty="0">
                <a:solidFill>
                  <a:srgbClr val="7030A0"/>
                </a:solidFill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</a:rPr>
              <a:t>   колоннах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 в шеренгах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 в движении</a:t>
            </a:r>
          </a:p>
          <a:p>
            <a:pPr algn="ctr"/>
            <a:endParaRPr lang="ru-RU" sz="1600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2357430"/>
            <a:ext cx="1714512" cy="2500330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По  анатомическому признаку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для рук и плечевого пояса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для ног и тазового пояса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для туловища и шеи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для всего тела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5206" y="1000108"/>
            <a:ext cx="1785918" cy="2286016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По признаку преимущественного воздействия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На силу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На растягивание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На расслабление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На осанку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На координацию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На дыхание</a:t>
            </a:r>
          </a:p>
          <a:p>
            <a:endParaRPr lang="ru-RU" sz="1600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4714884"/>
            <a:ext cx="1928826" cy="2000264"/>
          </a:xfrm>
          <a:prstGeom prst="roundRect">
            <a:avLst>
              <a:gd name="adj" fmla="val 203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FF0000"/>
                </a:solidFill>
              </a:rPr>
              <a:t>По исходным положениям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 из стойки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из седа (приседа)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из упоров</a:t>
            </a:r>
          </a:p>
          <a:p>
            <a:pPr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7030A0"/>
                </a:solidFill>
              </a:rPr>
              <a:t>из положения лёжа (на боку, на спине, животе)</a:t>
            </a:r>
          </a:p>
          <a:p>
            <a:endParaRPr lang="ru-RU" sz="1600" b="1" dirty="0" smtClean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2214546" y="128586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rot="5400000">
            <a:off x="1267993" y="2089538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6" idx="3"/>
            <a:endCxn id="8" idx="3"/>
          </p:cNvCxnSpPr>
          <p:nvPr/>
        </p:nvCxnSpPr>
        <p:spPr>
          <a:xfrm flipH="1">
            <a:off x="2500298" y="2393149"/>
            <a:ext cx="428628" cy="1250165"/>
          </a:xfrm>
          <a:prstGeom prst="bentConnector3">
            <a:avLst>
              <a:gd name="adj1" fmla="val -533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7" idx="3"/>
          </p:cNvCxnSpPr>
          <p:nvPr/>
        </p:nvCxnSpPr>
        <p:spPr>
          <a:xfrm rot="10800000">
            <a:off x="2786050" y="3036092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0"/>
          </p:cNvCxnSpPr>
          <p:nvPr/>
        </p:nvCxnSpPr>
        <p:spPr>
          <a:xfrm>
            <a:off x="5286380" y="1285862"/>
            <a:ext cx="464347" cy="21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 flipV="1">
            <a:off x="4857752" y="1857364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3786182" y="3143248"/>
            <a:ext cx="285752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1" idx="0"/>
          </p:cNvCxnSpPr>
          <p:nvPr/>
        </p:nvCxnSpPr>
        <p:spPr>
          <a:xfrm rot="16200000" flipH="1">
            <a:off x="5786446" y="2000240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3"/>
          </p:cNvCxnSpPr>
          <p:nvPr/>
        </p:nvCxnSpPr>
        <p:spPr>
          <a:xfrm>
            <a:off x="6929454" y="1678769"/>
            <a:ext cx="285752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62" y="4357694"/>
            <a:ext cx="182881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:\Новая папка\WP_20141021_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8"/>
            <a:ext cx="3131840" cy="175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422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751" y="188640"/>
            <a:ext cx="78781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Классификация ОРУ без предметов сидя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мяче по анатомическому признаку</a:t>
            </a:r>
            <a:endParaRPr lang="ru-RU" sz="2400" b="1" cap="none" spc="300" dirty="0">
              <a:ln w="11430" cmpd="sng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86380" y="1071546"/>
            <a:ext cx="3429024" cy="17859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ОРУ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без предметов (сидя на мяче)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214422"/>
            <a:ext cx="4786346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Упражнения для рук и плечевого пояса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 для пальцев и кисти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увеличения подвижности в суставах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сгибателей и разгибателей мышц рук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На расслабление мышц рук и плечевого пояса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857496"/>
            <a:ext cx="4786346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FF0000"/>
                </a:solidFill>
              </a:rPr>
              <a:t>2. Упражнения для ног и тазовой области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 для стопы и голени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увеличения подвижности в суставах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Силовые упражнения для мышц бедра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мышц тазового дна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расслабления мышц ног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643446"/>
            <a:ext cx="5429288" cy="200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FF0000"/>
                </a:solidFill>
              </a:rPr>
              <a:t>3. Упражнения для туловища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мышц передней поверхности туловища (силовые)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увеличения подвижности позвоночника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мышц задней поверхности туловища (силовые)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мышц боковой поверхности туловища (силовые)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Для мышц шеи</a:t>
            </a:r>
          </a:p>
          <a:p>
            <a:pPr marL="342900" indent="-342900"/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5301208"/>
            <a:ext cx="300036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FF0000"/>
                </a:solidFill>
              </a:rPr>
              <a:t>5.  Упражнения на дыхание</a:t>
            </a:r>
            <a:endParaRPr lang="ru-RU" dirty="0" smtClean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5000628" y="1928802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000628" y="2500306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822033" y="3464719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</p:cNvCxnSpPr>
          <p:nvPr/>
        </p:nvCxnSpPr>
        <p:spPr>
          <a:xfrm rot="5400000">
            <a:off x="6858016" y="300037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6679421" y="3679033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357786" y="3212976"/>
            <a:ext cx="360670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 startAt="4"/>
            </a:pPr>
            <a:r>
              <a:rPr lang="ru-RU" sz="1600" b="1" dirty="0" smtClean="0">
                <a:solidFill>
                  <a:srgbClr val="FF0000"/>
                </a:solidFill>
              </a:rPr>
              <a:t>Комплексные упражнения</a:t>
            </a:r>
          </a:p>
          <a:p>
            <a:pPr marL="342900" indent="-342900" algn="ctr"/>
            <a:r>
              <a:rPr lang="ru-RU" sz="1400" dirty="0" smtClean="0">
                <a:solidFill>
                  <a:srgbClr val="002060"/>
                </a:solidFill>
              </a:rPr>
              <a:t>(упражнения, включающие в работу наибольшее количество мышечных групп)</a:t>
            </a:r>
          </a:p>
        </p:txBody>
      </p:sp>
    </p:spTree>
  </p:cSld>
  <p:clrMapOvr>
    <a:masterClrMapping/>
  </p:clrMapOvr>
  <p:transition advTm="49922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0648"/>
            <a:ext cx="4571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Классификация упражнений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использованию фитбола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2143116"/>
            <a:ext cx="2714644" cy="27146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Упражнения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 мячом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588224" y="3140968"/>
            <a:ext cx="242889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Мяч как опора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2928934"/>
            <a:ext cx="242889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Мяч как </a:t>
            </a:r>
            <a:r>
              <a:rPr lang="ru-RU" sz="2000" b="1" dirty="0" err="1" smtClean="0">
                <a:solidFill>
                  <a:srgbClr val="7030A0"/>
                </a:solidFill>
              </a:rPr>
              <a:t>массажер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4429132"/>
            <a:ext cx="2428892" cy="10001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Мяч как амортизатор, тренажер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0430" y="5500702"/>
            <a:ext cx="242889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Мяч как ориентир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4857760"/>
            <a:ext cx="242889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Мяч как отягощение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48" y="1500174"/>
            <a:ext cx="242889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Мяч как препятствие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1556792"/>
            <a:ext cx="2428892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Мяч как предмет</a:t>
            </a:r>
            <a:endParaRPr lang="ru-RU" sz="2000" b="1" dirty="0">
              <a:solidFill>
                <a:srgbClr val="7030A0"/>
              </a:solidFill>
            </a:endParaRPr>
          </a:p>
        </p:txBody>
      </p:sp>
      <p:cxnSp>
        <p:nvCxnSpPr>
          <p:cNvPr id="13" name="Прямая со стрелкой 12"/>
          <p:cNvCxnSpPr>
            <a:endCxn id="5" idx="2"/>
          </p:cNvCxnSpPr>
          <p:nvPr/>
        </p:nvCxnSpPr>
        <p:spPr>
          <a:xfrm flipV="1">
            <a:off x="6016720" y="3569596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6"/>
          </p:cNvCxnSpPr>
          <p:nvPr/>
        </p:nvCxnSpPr>
        <p:spPr>
          <a:xfrm rot="10800000">
            <a:off x="2786050" y="3357562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  <a:endCxn id="7" idx="6"/>
          </p:cNvCxnSpPr>
          <p:nvPr/>
        </p:nvCxnSpPr>
        <p:spPr>
          <a:xfrm rot="5400000">
            <a:off x="3071803" y="4317334"/>
            <a:ext cx="468988" cy="754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8" idx="0"/>
          </p:cNvCxnSpPr>
          <p:nvPr/>
        </p:nvCxnSpPr>
        <p:spPr>
          <a:xfrm rot="16200000" flipH="1">
            <a:off x="4357686" y="5143512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5"/>
            <a:endCxn id="9" idx="1"/>
          </p:cNvCxnSpPr>
          <p:nvPr/>
        </p:nvCxnSpPr>
        <p:spPr>
          <a:xfrm rot="16200000" flipH="1">
            <a:off x="5861166" y="4202253"/>
            <a:ext cx="523092" cy="1039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1"/>
          </p:cNvCxnSpPr>
          <p:nvPr/>
        </p:nvCxnSpPr>
        <p:spPr>
          <a:xfrm rot="16200000" flipV="1">
            <a:off x="3143241" y="2000239"/>
            <a:ext cx="468988" cy="611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7"/>
          </p:cNvCxnSpPr>
          <p:nvPr/>
        </p:nvCxnSpPr>
        <p:spPr>
          <a:xfrm rot="5400000" flipH="1" flipV="1">
            <a:off x="5674647" y="2143116"/>
            <a:ext cx="326112" cy="468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advTm="4261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668" y="116632"/>
            <a:ext cx="88883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Требования к проведению упражнений на мячах</a:t>
            </a:r>
            <a:endParaRPr lang="ru-RU" sz="2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785794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Мяч должен быть подобран согласно росту занимающегося.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714488"/>
            <a:ext cx="235745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Одежда должна быть удобной, обувь на резиновой основе.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643182"/>
            <a:ext cx="2428892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В целях профилактики травматизма следует заниматься на ковровом покрытии.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857628"/>
            <a:ext cx="235745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Следить за правильной посадкой на мяче.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714884"/>
            <a:ext cx="228601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Необходимо научить ребенка приемам </a:t>
            </a:r>
            <a:r>
              <a:rPr lang="ru-RU" sz="1400" b="1" dirty="0" err="1" smtClean="0">
                <a:solidFill>
                  <a:srgbClr val="7030A0"/>
                </a:solidFill>
              </a:rPr>
              <a:t>самостраховки</a:t>
            </a:r>
            <a:r>
              <a:rPr lang="ru-RU" sz="1400" b="1" dirty="0" smtClean="0">
                <a:solidFill>
                  <a:srgbClr val="7030A0"/>
                </a:solidFill>
              </a:rPr>
              <a:t>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0694" y="3929066"/>
            <a:ext cx="350046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Начинать с простых упражнений и облегченных исходных положений, постепенно переходя к более сложным.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785794"/>
            <a:ext cx="3500462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При выполнении упражнений лежа на мяче контролировать, чтобы голова и позвоночник составляли прямую линию и не задерживалось дыхание.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256" y="2357430"/>
            <a:ext cx="3500462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Избегать резких и быстрых движений, скручиваний в шейном и поясничном отделах позвоночника, интенсивного напряжения мышц шеи и спины.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5643578"/>
            <a:ext cx="2357454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На первых занятиях следует использовать менее упруго накаченные мячи.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256" y="5357826"/>
            <a:ext cx="3500462" cy="13572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Следует избегать соприкосновения мяча с острыми и режущими поверхностями и предметами для предотвращения повреждения мяча.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00364" y="5429264"/>
            <a:ext cx="2000264" cy="12858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7030A0"/>
                </a:solidFill>
              </a:rPr>
              <a:t>Расстояние между занимающимися должно быть не менее 1,5 м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714356"/>
            <a:ext cx="2071702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</a:rPr>
              <a:t>Подгруппа занимающихся не более  6-12 человек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H:\Новая папка\WP_20141020_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2332929" cy="364502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 advTm="74296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989" y="188640"/>
            <a:ext cx="8106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Методические рекомендации к проведению занятий</a:t>
            </a:r>
            <a:endParaRPr lang="ru-RU" sz="2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714356"/>
            <a:ext cx="2357454" cy="13573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Дать детям представление о форме и физических свойствах мяча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071678"/>
            <a:ext cx="2357454" cy="1428760"/>
          </a:xfrm>
          <a:prstGeom prst="roundRect">
            <a:avLst>
              <a:gd name="adj" fmla="val 1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Научить правильной посадке на мяч и приемам </a:t>
            </a:r>
            <a:r>
              <a:rPr lang="ru-RU" sz="1600" b="1" dirty="0" err="1" smtClean="0">
                <a:solidFill>
                  <a:srgbClr val="FF0000"/>
                </a:solidFill>
              </a:rPr>
              <a:t>самостраховки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785794"/>
            <a:ext cx="2357454" cy="12858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Разучить основные движения, сидя на мяче.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789040"/>
            <a:ext cx="2357454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Учить упражнениям на удерживание равновесия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4941168"/>
            <a:ext cx="2500330" cy="1500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Разучить основные исходные движения с мячом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(броски, ловля, удары, упр. в парах)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928670"/>
            <a:ext cx="2357454" cy="1285884"/>
          </a:xfrm>
          <a:prstGeom prst="roundRect">
            <a:avLst>
              <a:gd name="adj" fmla="val 175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Следить за внешними признаками утомления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4365104"/>
            <a:ext cx="2357454" cy="22145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Дать представление об основных исходных положениях на </a:t>
            </a:r>
            <a:r>
              <a:rPr lang="ru-RU" sz="1600" b="1" dirty="0" err="1" smtClean="0">
                <a:solidFill>
                  <a:srgbClr val="FF0000"/>
                </a:solidFill>
              </a:rPr>
              <a:t>фитболе</a:t>
            </a:r>
            <a:r>
              <a:rPr lang="ru-RU" sz="1600" b="1" dirty="0" smtClean="0">
                <a:solidFill>
                  <a:srgbClr val="FF0000"/>
                </a:solidFill>
              </a:rPr>
              <a:t> (сидя, лежа на спине, животе, на боку)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8" y="2285992"/>
            <a:ext cx="2357454" cy="17145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Учить выполнять упражнения в сочетании с колебательными  покачиваниями на мяче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4365104"/>
            <a:ext cx="2357454" cy="22145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Предлагать мяч детям для самостоятельной деятельности только после того, как они обучены упражнениям с </a:t>
            </a:r>
            <a:r>
              <a:rPr lang="ru-RU" sz="1600" b="1" dirty="0" err="1" smtClean="0">
                <a:solidFill>
                  <a:srgbClr val="FF0000"/>
                </a:solidFill>
              </a:rPr>
              <a:t>фитболом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:\Новая папка\WP_20141021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546480" cy="199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1093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cal_sports_TP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Тема Offi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TS102817353</Template>
  <TotalTime>3255</TotalTime>
  <Words>1472</Words>
  <Application>Microsoft Office PowerPoint</Application>
  <PresentationFormat>Экран (4:3)</PresentationFormat>
  <Paragraphs>190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radical_sports_TP01090286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Аня</cp:lastModifiedBy>
  <cp:revision>196</cp:revision>
  <dcterms:created xsi:type="dcterms:W3CDTF">2009-01-20T08:27:10Z</dcterms:created>
  <dcterms:modified xsi:type="dcterms:W3CDTF">2014-10-21T06:59:55Z</dcterms:modified>
</cp:coreProperties>
</file>