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60" r:id="rId3"/>
    <p:sldId id="259" r:id="rId4"/>
    <p:sldId id="261" r:id="rId5"/>
    <p:sldId id="267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1E1B9"/>
    <a:srgbClr val="AEF5FC"/>
    <a:srgbClr val="00FF00"/>
    <a:srgbClr val="F4B6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7F88BDE-297C-4DB3-ABDC-7C46DC2DACC5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4A9233-E1EC-48E1-9108-F2BB52D849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8BDE-297C-4DB3-ABDC-7C46DC2DACC5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9233-E1EC-48E1-9108-F2BB52D849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8BDE-297C-4DB3-ABDC-7C46DC2DACC5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9233-E1EC-48E1-9108-F2BB52D849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F88BDE-297C-4DB3-ABDC-7C46DC2DACC5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4A9233-E1EC-48E1-9108-F2BB52D8497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7F88BDE-297C-4DB3-ABDC-7C46DC2DACC5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4A9233-E1EC-48E1-9108-F2BB52D849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8BDE-297C-4DB3-ABDC-7C46DC2DACC5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9233-E1EC-48E1-9108-F2BB52D8497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8BDE-297C-4DB3-ABDC-7C46DC2DACC5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9233-E1EC-48E1-9108-F2BB52D8497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F88BDE-297C-4DB3-ABDC-7C46DC2DACC5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4A9233-E1EC-48E1-9108-F2BB52D8497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8BDE-297C-4DB3-ABDC-7C46DC2DACC5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9233-E1EC-48E1-9108-F2BB52D849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F88BDE-297C-4DB3-ABDC-7C46DC2DACC5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4A9233-E1EC-48E1-9108-F2BB52D8497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F88BDE-297C-4DB3-ABDC-7C46DC2DACC5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4A9233-E1EC-48E1-9108-F2BB52D8497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F88BDE-297C-4DB3-ABDC-7C46DC2DACC5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4A9233-E1EC-48E1-9108-F2BB52D8497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3071810"/>
            <a:ext cx="4429156" cy="1357322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Бардынина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Оксана Владимировна</a:t>
            </a:r>
          </a:p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             воспитатель</a:t>
            </a:r>
          </a:p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МБДОУ города Астрахани №100 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428605"/>
            <a:ext cx="71438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Нетрадиционные виды </a:t>
            </a:r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изодеятельности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Users\Sergey\Desktop\девчо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254997"/>
            <a:ext cx="5715040" cy="2603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642918"/>
            <a:ext cx="6172200" cy="43062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prstTxWarp prst="textArchDown">
              <a:avLst/>
            </a:prstTxWarp>
          </a:bodyPr>
          <a:lstStyle/>
          <a:p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6819" y="2714620"/>
            <a:ext cx="6855854" cy="266858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221174"/>
              </a:avLst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внимание!!!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1506" name="Picture 2" descr="C:\Users\Sergey\Desktop\дево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286124"/>
            <a:ext cx="4500594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32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8572560" cy="5072098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rgbClr val="FF0000"/>
                </a:solidFill>
              </a:rPr>
              <a:t>1. </a:t>
            </a:r>
            <a:r>
              <a:rPr lang="ru-RU" sz="3000" dirty="0" smtClean="0"/>
              <a:t>Цели нетрадиционного рисования.</a:t>
            </a:r>
          </a:p>
          <a:p>
            <a:r>
              <a:rPr lang="ru-RU" sz="3000" dirty="0" smtClean="0">
                <a:solidFill>
                  <a:srgbClr val="FF0000"/>
                </a:solidFill>
              </a:rPr>
              <a:t>2.</a:t>
            </a:r>
            <a:r>
              <a:rPr lang="ru-RU" sz="3000" dirty="0" smtClean="0"/>
              <a:t>Значение нетрадиционного рисования.</a:t>
            </a:r>
          </a:p>
          <a:p>
            <a:r>
              <a:rPr lang="ru-RU" sz="3000" dirty="0" smtClean="0">
                <a:solidFill>
                  <a:srgbClr val="FF0000"/>
                </a:solidFill>
              </a:rPr>
              <a:t>3. </a:t>
            </a:r>
            <a:r>
              <a:rPr lang="ru-RU" sz="3000" dirty="0" smtClean="0"/>
              <a:t>Виды нетрадиционного рисования.</a:t>
            </a:r>
          </a:p>
          <a:p>
            <a:r>
              <a:rPr lang="ru-RU" sz="3000" dirty="0" smtClean="0">
                <a:solidFill>
                  <a:srgbClr val="FF0000"/>
                </a:solidFill>
              </a:rPr>
              <a:t>4. </a:t>
            </a:r>
            <a:r>
              <a:rPr lang="ru-RU" sz="3000" dirty="0" smtClean="0"/>
              <a:t>Тычок жесткой полусухой кистью.</a:t>
            </a:r>
          </a:p>
          <a:p>
            <a:r>
              <a:rPr lang="ru-RU" sz="3000" dirty="0" smtClean="0">
                <a:solidFill>
                  <a:srgbClr val="FF0000"/>
                </a:solidFill>
              </a:rPr>
              <a:t>5. </a:t>
            </a:r>
            <a:r>
              <a:rPr lang="ru-RU" sz="3000" dirty="0" smtClean="0"/>
              <a:t>Рисование пальчиками.</a:t>
            </a:r>
          </a:p>
          <a:p>
            <a:r>
              <a:rPr lang="ru-RU" sz="3000" dirty="0" smtClean="0">
                <a:solidFill>
                  <a:srgbClr val="FF0000"/>
                </a:solidFill>
              </a:rPr>
              <a:t>6.</a:t>
            </a:r>
            <a:r>
              <a:rPr lang="ru-RU" sz="3000" dirty="0" smtClean="0"/>
              <a:t>Рисование ладошками.</a:t>
            </a:r>
          </a:p>
          <a:p>
            <a:r>
              <a:rPr lang="ru-RU" sz="3000" dirty="0" smtClean="0">
                <a:solidFill>
                  <a:srgbClr val="FF0000"/>
                </a:solidFill>
              </a:rPr>
              <a:t>7. </a:t>
            </a:r>
            <a:r>
              <a:rPr lang="ru-RU" sz="3000" dirty="0" smtClean="0"/>
              <a:t>Скатывание бумаги.</a:t>
            </a:r>
            <a:endParaRPr lang="ru-RU" sz="3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92031" y="428604"/>
            <a:ext cx="23599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План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357166"/>
            <a:ext cx="6172200" cy="1785950"/>
          </a:xfrm>
        </p:spPr>
        <p:txBody>
          <a:bodyPr/>
          <a:lstStyle/>
          <a:p>
            <a:endParaRPr lang="ru-RU" i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2786058"/>
            <a:ext cx="6429404" cy="3929090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 smtClean="0">
                <a:solidFill>
                  <a:srgbClr val="FFC000"/>
                </a:solidFill>
              </a:rPr>
              <a:t>• </a:t>
            </a:r>
            <a:r>
              <a:rPr lang="ru-RU" sz="3100" dirty="0" smtClean="0"/>
              <a:t>Сформировать </a:t>
            </a:r>
            <a:r>
              <a:rPr lang="ru-RU" sz="3100" dirty="0" smtClean="0"/>
              <a:t>у детей технические навыки </a:t>
            </a:r>
            <a:r>
              <a:rPr lang="ru-RU" sz="3100" dirty="0" smtClean="0"/>
              <a:t>рисования;</a:t>
            </a:r>
            <a:endParaRPr lang="ru-RU" sz="3100" dirty="0" smtClean="0"/>
          </a:p>
          <a:p>
            <a:r>
              <a:rPr lang="ru-RU" sz="3100" dirty="0" smtClean="0">
                <a:solidFill>
                  <a:srgbClr val="FFC000"/>
                </a:solidFill>
              </a:rPr>
              <a:t>•</a:t>
            </a:r>
            <a:r>
              <a:rPr lang="ru-RU" sz="3100" dirty="0" smtClean="0"/>
              <a:t> Познакомить детей с различными нетрадиционными техниками </a:t>
            </a:r>
            <a:r>
              <a:rPr lang="ru-RU" sz="3100" dirty="0" smtClean="0"/>
              <a:t>рисования;</a:t>
            </a:r>
            <a:endParaRPr lang="ru-RU" sz="3100" dirty="0" smtClean="0"/>
          </a:p>
          <a:p>
            <a:r>
              <a:rPr lang="ru-RU" sz="3100" dirty="0" smtClean="0"/>
              <a:t> </a:t>
            </a:r>
            <a:r>
              <a:rPr lang="ru-RU" sz="3100" dirty="0" smtClean="0">
                <a:solidFill>
                  <a:srgbClr val="FFC000"/>
                </a:solidFill>
              </a:rPr>
              <a:t>• </a:t>
            </a:r>
            <a:r>
              <a:rPr lang="ru-RU" sz="3100" dirty="0" smtClean="0"/>
              <a:t>Научить </a:t>
            </a:r>
            <a:r>
              <a:rPr lang="ru-RU" sz="3100" dirty="0" smtClean="0"/>
              <a:t>создавать свой неповторимый образ, в рисунках по </a:t>
            </a:r>
            <a:r>
              <a:rPr lang="ru-RU" sz="3100" dirty="0" smtClean="0"/>
              <a:t>нетрадиционному рисованию </a:t>
            </a:r>
            <a:r>
              <a:rPr lang="ru-RU" sz="3100" dirty="0" smtClean="0"/>
              <a:t>используя различные техники </a:t>
            </a:r>
            <a:r>
              <a:rPr lang="ru-RU" sz="3100" dirty="0" smtClean="0"/>
              <a:t>рисования;</a:t>
            </a:r>
            <a:endParaRPr lang="ru-RU" sz="3100" dirty="0" smtClean="0"/>
          </a:p>
          <a:p>
            <a:r>
              <a:rPr lang="ru-RU" sz="3100" dirty="0" smtClean="0"/>
              <a:t> </a:t>
            </a:r>
            <a:r>
              <a:rPr lang="ru-RU" sz="3100" dirty="0" smtClean="0">
                <a:solidFill>
                  <a:srgbClr val="FFC000"/>
                </a:solidFill>
              </a:rPr>
              <a:t>• </a:t>
            </a:r>
            <a:r>
              <a:rPr lang="ru-RU" sz="3100" dirty="0" smtClean="0"/>
              <a:t>Познакомить </a:t>
            </a:r>
            <a:r>
              <a:rPr lang="ru-RU" sz="3100" dirty="0" smtClean="0"/>
              <a:t>дошкольников поближе с нетрадиционным </a:t>
            </a:r>
            <a:r>
              <a:rPr lang="ru-RU" sz="3100" dirty="0" smtClean="0"/>
              <a:t>рисованием.</a:t>
            </a:r>
            <a:endParaRPr lang="ru-RU" sz="3100" dirty="0" smtClean="0"/>
          </a:p>
          <a:p>
            <a:r>
              <a:rPr lang="ru-RU" sz="3100" dirty="0" smtClean="0"/>
              <a:t> 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928670"/>
            <a:ext cx="2373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Цели :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225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900" dirty="0" smtClean="0">
                <a:latin typeface="Comic Sans MS" pitchFamily="66" charset="0"/>
              </a:rPr>
              <a:t>1.Имеет огромное значение в формировании личности ребенка. </a:t>
            </a:r>
          </a:p>
          <a:p>
            <a:pPr>
              <a:buNone/>
            </a:pPr>
            <a:r>
              <a:rPr lang="ru-RU" sz="2900" dirty="0" smtClean="0">
                <a:latin typeface="Comic Sans MS" pitchFamily="66" charset="0"/>
              </a:rPr>
              <a:t>2.Развитие мышления ребенка. </a:t>
            </a:r>
          </a:p>
          <a:p>
            <a:pPr>
              <a:buNone/>
            </a:pPr>
            <a:r>
              <a:rPr lang="ru-RU" sz="2900" dirty="0" smtClean="0">
                <a:latin typeface="Comic Sans MS" pitchFamily="66" charset="0"/>
              </a:rPr>
              <a:t>3. Развивает память, внимание, мелкую моторику, учит ребенка думать и анализировать, соизмерять и сравнивать, сочинять и воображать. </a:t>
            </a:r>
          </a:p>
          <a:p>
            <a:pPr>
              <a:buNone/>
            </a:pPr>
            <a:r>
              <a:rPr lang="ru-RU" sz="2900" dirty="0" smtClean="0">
                <a:latin typeface="Comic Sans MS" pitchFamily="66" charset="0"/>
              </a:rPr>
              <a:t>4. Влияет на формирование словарного запаса и связной речи у ребенка</a:t>
            </a:r>
            <a:r>
              <a:rPr lang="ru-RU" sz="2900" dirty="0" smtClean="0">
                <a:latin typeface="Comic Sans MS" pitchFamily="66" charset="0"/>
              </a:rPr>
              <a:t>.</a:t>
            </a:r>
            <a:endParaRPr lang="ru-RU" sz="29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900" dirty="0" smtClean="0">
                <a:latin typeface="Comic Sans MS" pitchFamily="66" charset="0"/>
              </a:rPr>
              <a:t>5.В процессе изобразительной деятельности сочетается умственная и физическая активность ребенка. </a:t>
            </a:r>
          </a:p>
          <a:p>
            <a:pPr>
              <a:buNone/>
            </a:pPr>
            <a:r>
              <a:rPr lang="ru-RU" sz="2900" dirty="0" smtClean="0">
                <a:latin typeface="Comic Sans MS" pitchFamily="66" charset="0"/>
              </a:rPr>
              <a:t>6.Воображение и фантазия — это важнейшая сторона жизни ребенка. </a:t>
            </a:r>
          </a:p>
          <a:p>
            <a:endParaRPr lang="ru-RU" sz="2900" dirty="0" smtClean="0">
              <a:latin typeface="Comic Sans MS" pitchFamily="66" charset="0"/>
            </a:endParaRPr>
          </a:p>
          <a:p>
            <a:endParaRPr lang="ru-RU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285729"/>
            <a:ext cx="30003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Значение нетрадиционного рисования</a:t>
            </a:r>
            <a:endParaRPr lang="ru-RU" sz="2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15304" cy="12969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467600" cy="43308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Arial" pitchFamily="34" charset="0"/>
              </a:rPr>
              <a:t>- Тычок жесткой полусухой кистью;</a:t>
            </a:r>
          </a:p>
          <a:p>
            <a:pPr algn="ctr">
              <a:buFontTx/>
              <a:buChar char="-"/>
            </a:pPr>
            <a:endParaRPr lang="ru-RU" b="1" i="1" dirty="0" smtClean="0">
              <a:solidFill>
                <a:schemeClr val="bg1"/>
              </a:solidFill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Arial" pitchFamily="34" charset="0"/>
              </a:rPr>
              <a:t>- Рисование пальчиками;</a:t>
            </a:r>
          </a:p>
          <a:p>
            <a:pPr algn="ctr">
              <a:buFontTx/>
              <a:buChar char="-"/>
            </a:pPr>
            <a:endParaRPr lang="ru-RU" b="1" i="1" dirty="0" smtClean="0">
              <a:solidFill>
                <a:schemeClr val="bg1"/>
              </a:solidFill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Arial" pitchFamily="34" charset="0"/>
              </a:rPr>
              <a:t>- Рисование ладошками;</a:t>
            </a:r>
          </a:p>
          <a:p>
            <a:pPr algn="ctr">
              <a:buFontTx/>
              <a:buChar char="-"/>
            </a:pPr>
            <a:endParaRPr lang="ru-RU" b="1" i="1" dirty="0" smtClean="0">
              <a:solidFill>
                <a:schemeClr val="bg1"/>
              </a:solidFill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Arial" pitchFamily="34" charset="0"/>
              </a:rPr>
              <a:t>- Скатывание бумаги.</a:t>
            </a:r>
            <a:endParaRPr lang="ru-RU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71480"/>
            <a:ext cx="7786742" cy="85725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Виды нетрадиционного рисования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6638948" cy="582594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FFFF00"/>
                </a:solidFill>
                <a:latin typeface="Comic Sans MS" pitchFamily="66" charset="0"/>
              </a:rPr>
              <a:t>Тычок жесткой полусухой кистью</a:t>
            </a:r>
            <a:endParaRPr lang="ru-RU" sz="3200" b="1" i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17409" name="Рисунок 1" descr="http://www.detsad72.ru/images/deyat/img_5a3e0d1827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4721534"/>
            <a:ext cx="4286280" cy="205599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71538" y="1071546"/>
            <a:ext cx="7637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FF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Средства выразительности: </a:t>
            </a:r>
            <a:r>
              <a:rPr lang="ru-RU" sz="2000" dirty="0" smtClean="0">
                <a:solidFill>
                  <a:srgbClr val="FFFF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1600" b="1" i="1" dirty="0" smtClean="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фактурность </a:t>
            </a:r>
            <a:r>
              <a:rPr lang="ru-RU" sz="1600" b="1" i="1" dirty="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окраски, цвет</a:t>
            </a:r>
            <a:endParaRPr lang="ru-RU" sz="1600" b="1" i="1" dirty="0">
              <a:latin typeface="Comic Sans MS" pitchFamily="66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2059000"/>
            <a:ext cx="871540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Материалы: </a:t>
            </a:r>
          </a:p>
          <a:p>
            <a:pPr marL="0" marR="0" lvl="0" indent="238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жесткая кисть, гуашь, бумага любого цвета и формата либо вырезанный силуэт пушистого или колючего животного.</a:t>
            </a:r>
          </a:p>
          <a:p>
            <a:pPr marL="0" marR="0" lvl="0" indent="238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2381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Способ получения изображения: </a:t>
            </a:r>
          </a:p>
          <a:p>
            <a:pPr marL="0" marR="0" lvl="0" indent="2381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ребенок опускает в гуашь кисть и ударяет ею по бумаге, держа вертикально. При работе кисть в воду не опускается. Таким образом заполняется весь лист, контур или шаблон. Получается имитация фактурности пушистой или колючей поверхности.</a:t>
            </a:r>
          </a:p>
          <a:p>
            <a:pPr marL="0" marR="0" lvl="0" indent="2381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ru-RU" sz="29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        Рисование пальчиками</a:t>
            </a:r>
            <a:endParaRPr lang="ru-RU" sz="2900" b="1" i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Средства выразительности: </a:t>
            </a:r>
          </a:p>
          <a:p>
            <a:pPr algn="ctr">
              <a:buNone/>
            </a:pPr>
            <a:r>
              <a:rPr lang="ru-RU" sz="1600" b="1" i="1" dirty="0" smtClean="0">
                <a:solidFill>
                  <a:schemeClr val="bg1"/>
                </a:solidFill>
                <a:latin typeface="Comic Sans MS" pitchFamily="66" charset="0"/>
              </a:rPr>
              <a:t>пятно</a:t>
            </a:r>
            <a:r>
              <a:rPr lang="ru-RU" sz="1600" b="1" i="1" dirty="0" smtClean="0">
                <a:solidFill>
                  <a:schemeClr val="bg1"/>
                </a:solidFill>
                <a:latin typeface="Comic Sans MS" pitchFamily="66" charset="0"/>
              </a:rPr>
              <a:t>, точка, короткая линия, цвет.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Материалы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:</a:t>
            </a:r>
          </a:p>
          <a:p>
            <a:pPr algn="ctr">
              <a:buNone/>
            </a:pPr>
            <a:r>
              <a:rPr lang="ru-RU" sz="16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1600" b="1" i="1" dirty="0" smtClean="0">
                <a:solidFill>
                  <a:schemeClr val="bg1"/>
                </a:solidFill>
                <a:latin typeface="Comic Sans MS" pitchFamily="66" charset="0"/>
              </a:rPr>
              <a:t>мисочки с гуашью, плотная бумага любого цвета, небольшие листы, салфетки.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Способ получения изображения: </a:t>
            </a:r>
          </a:p>
          <a:p>
            <a:pPr algn="ctr">
              <a:buNone/>
            </a:pPr>
            <a:r>
              <a:rPr lang="ru-RU" sz="1600" b="1" i="1" dirty="0" smtClean="0">
                <a:solidFill>
                  <a:schemeClr val="bg1"/>
                </a:solidFill>
                <a:latin typeface="Comic Sans MS" pitchFamily="66" charset="0"/>
              </a:rPr>
              <a:t>ребенок </a:t>
            </a:r>
            <a:r>
              <a:rPr lang="ru-RU" sz="1600" b="1" i="1" dirty="0" smtClean="0">
                <a:solidFill>
                  <a:schemeClr val="bg1"/>
                </a:solidFill>
                <a:latin typeface="Comic Sans MS" pitchFamily="66" charset="0"/>
              </a:rPr>
              <a:t>опускает в гуашь пальчик и наносит точки, пятнышки на бумагу. На каждый пальчик набирается краска разного цвета. После работы пальчики вытираются салфеткой, затем гуашь легко смывается.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www.detsad72.ru/images/deyat/img_f08bb3a652a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929198"/>
            <a:ext cx="3500462" cy="1714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928670"/>
          </a:xfrm>
        </p:spPr>
        <p:txBody>
          <a:bodyPr>
            <a:normAutofit/>
          </a:bodyPr>
          <a:lstStyle/>
          <a:p>
            <a:r>
              <a:rPr lang="ru-RU" sz="2900" dirty="0" smtClean="0">
                <a:solidFill>
                  <a:srgbClr val="00FF00"/>
                </a:solidFill>
                <a:latin typeface="Comic Sans MS" pitchFamily="66" charset="0"/>
              </a:rPr>
              <a:t>                 Рисование ладошками</a:t>
            </a:r>
            <a:endParaRPr lang="ru-RU" sz="2900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rgbClr val="00FF00"/>
                </a:solidFill>
                <a:latin typeface="Comic Sans MS" pitchFamily="66" charset="0"/>
              </a:rPr>
              <a:t>Средства выразительности</a:t>
            </a:r>
            <a:r>
              <a:rPr lang="ru-RU" sz="2000" dirty="0" smtClean="0">
                <a:solidFill>
                  <a:srgbClr val="00FF00"/>
                </a:solidFill>
                <a:latin typeface="Comic Sans MS" pitchFamily="66" charset="0"/>
              </a:rPr>
              <a:t>:</a:t>
            </a:r>
          </a:p>
          <a:p>
            <a:pPr algn="ctr">
              <a:buNone/>
            </a:pPr>
            <a:r>
              <a:rPr lang="ru-RU" sz="16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1600" b="1" i="1" dirty="0" smtClean="0">
                <a:solidFill>
                  <a:schemeClr val="bg1"/>
                </a:solidFill>
                <a:latin typeface="Comic Sans MS" pitchFamily="66" charset="0"/>
              </a:rPr>
              <a:t>пятно, цвет, фантастический силуэт. 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00FF00"/>
                </a:solidFill>
                <a:latin typeface="Comic Sans MS" pitchFamily="66" charset="0"/>
              </a:rPr>
              <a:t>Материалы</a:t>
            </a:r>
            <a:r>
              <a:rPr lang="ru-RU" sz="2000" dirty="0" smtClean="0">
                <a:solidFill>
                  <a:srgbClr val="00FF00"/>
                </a:solidFill>
                <a:latin typeface="Comic Sans MS" pitchFamily="66" charset="0"/>
              </a:rPr>
              <a:t>:</a:t>
            </a:r>
          </a:p>
          <a:p>
            <a:pPr algn="ctr">
              <a:buNone/>
            </a:pPr>
            <a:r>
              <a:rPr lang="ru-RU" sz="1600" b="1" i="1" dirty="0" smtClean="0">
                <a:solidFill>
                  <a:schemeClr val="bg1"/>
                </a:solidFill>
                <a:latin typeface="Comic Sans MS" pitchFamily="66" charset="0"/>
              </a:rPr>
              <a:t>широкие </a:t>
            </a:r>
            <a:r>
              <a:rPr lang="ru-RU" sz="1600" b="1" i="1" dirty="0" smtClean="0">
                <a:solidFill>
                  <a:schemeClr val="bg1"/>
                </a:solidFill>
                <a:latin typeface="Comic Sans MS" pitchFamily="66" charset="0"/>
              </a:rPr>
              <a:t>блюдечки с гуашью, кисть, плотная бумага любого цвета, листы большого формата, салфетки.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00FF00"/>
                </a:solidFill>
                <a:latin typeface="Comic Sans MS" pitchFamily="66" charset="0"/>
              </a:rPr>
              <a:t>Способ получения изображения: </a:t>
            </a:r>
            <a:endParaRPr lang="ru-RU" sz="2000" dirty="0" smtClean="0">
              <a:solidFill>
                <a:srgbClr val="00FF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sz="1600" b="1" i="1" dirty="0" smtClean="0">
                <a:solidFill>
                  <a:schemeClr val="bg1"/>
                </a:solidFill>
                <a:latin typeface="Comic Sans MS" pitchFamily="66" charset="0"/>
              </a:rPr>
              <a:t>ребенок </a:t>
            </a:r>
            <a:r>
              <a:rPr lang="ru-RU" sz="1600" b="1" i="1" dirty="0" smtClean="0">
                <a:solidFill>
                  <a:schemeClr val="bg1"/>
                </a:solidFill>
                <a:latin typeface="Comic Sans MS" pitchFamily="66" charset="0"/>
              </a:rPr>
              <a:t>опускает в гуашь ладошку (всю кисть) или окрашивает ее с помощью кисточки (с 5ти лет) и делает отпечаток на бумаге. Рисуют и правой и левой руками, окрашенными разными цветами. После работы руки вытираются салфеткой, затем гуашь легко смывается.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http://www.detsad72.ru/images/deyat/img_0f8c8a8027a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714884"/>
            <a:ext cx="4500594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467600" cy="857232"/>
          </a:xfrm>
        </p:spPr>
        <p:txBody>
          <a:bodyPr>
            <a:normAutofit/>
          </a:bodyPr>
          <a:lstStyle/>
          <a:p>
            <a:pPr algn="ctr"/>
            <a:r>
              <a:rPr lang="ru-RU" sz="2900" dirty="0" smtClean="0">
                <a:solidFill>
                  <a:srgbClr val="00B0F0"/>
                </a:solidFill>
                <a:latin typeface="Comic Sans MS" pitchFamily="66" charset="0"/>
              </a:rPr>
              <a:t>Скатывание бумаги</a:t>
            </a:r>
            <a:endParaRPr lang="ru-RU" sz="29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rgbClr val="00B0F0"/>
                </a:solidFill>
                <a:latin typeface="Comic Sans MS" pitchFamily="66" charset="0"/>
              </a:rPr>
              <a:t>Средства выразительности: </a:t>
            </a:r>
            <a:endParaRPr lang="ru-RU" sz="2000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sz="1700" b="1" i="1" dirty="0" smtClean="0">
                <a:solidFill>
                  <a:schemeClr val="bg1"/>
                </a:solidFill>
                <a:latin typeface="Comic Sans MS" pitchFamily="66" charset="0"/>
              </a:rPr>
              <a:t>фактура</a:t>
            </a:r>
            <a:r>
              <a:rPr lang="ru-RU" sz="1700" b="1" i="1" dirty="0" smtClean="0">
                <a:solidFill>
                  <a:schemeClr val="bg1"/>
                </a:solidFill>
                <a:latin typeface="Comic Sans MS" pitchFamily="66" charset="0"/>
              </a:rPr>
              <a:t>, объем.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00B0F0"/>
                </a:solidFill>
                <a:latin typeface="Comic Sans MS" pitchFamily="66" charset="0"/>
              </a:rPr>
              <a:t>Материалы: </a:t>
            </a:r>
            <a:endParaRPr lang="ru-RU" sz="2000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sz="1700" b="1" i="1" dirty="0" smtClean="0">
                <a:solidFill>
                  <a:schemeClr val="bg1"/>
                </a:solidFill>
                <a:latin typeface="Comic Sans MS" pitchFamily="66" charset="0"/>
              </a:rPr>
              <a:t>салфетки </a:t>
            </a:r>
            <a:r>
              <a:rPr lang="ru-RU" sz="1700" b="1" i="1" dirty="0" smtClean="0">
                <a:solidFill>
                  <a:schemeClr val="bg1"/>
                </a:solidFill>
                <a:latin typeface="Comic Sans MS" pitchFamily="66" charset="0"/>
              </a:rPr>
              <a:t>либо цветная двухсторонняя бумага, клей ПВА, налитый в блюдце, плотная бумага или цветной картон для основы.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00B0F0"/>
                </a:solidFill>
                <a:latin typeface="Comic Sans MS" pitchFamily="66" charset="0"/>
              </a:rPr>
              <a:t>Способ получения изображения: </a:t>
            </a:r>
            <a:endParaRPr lang="ru-RU" sz="2000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sz="1700" b="1" i="1" dirty="0" smtClean="0">
                <a:solidFill>
                  <a:schemeClr val="bg1"/>
                </a:solidFill>
                <a:latin typeface="Comic Sans MS" pitchFamily="66" charset="0"/>
              </a:rPr>
              <a:t>ребенок </a:t>
            </a:r>
            <a:r>
              <a:rPr lang="ru-RU" sz="1700" b="1" i="1" dirty="0" smtClean="0">
                <a:solidFill>
                  <a:schemeClr val="bg1"/>
                </a:solidFill>
                <a:latin typeface="Comic Sans MS" pitchFamily="66" charset="0"/>
              </a:rPr>
              <a:t>мнет в руках бумагу, пока она не станет мягкой. Затем скатывает из нее шарик. Размеры его могут быть различными: от маленького (ягодка) до большого (облачко, ком для снеговика). После этого бумажный комочек опускается в клей и приклеивается на основу.</a:t>
            </a:r>
          </a:p>
          <a:p>
            <a:pPr>
              <a:buNone/>
            </a:pPr>
            <a:r>
              <a:rPr lang="ru-RU" sz="1700" b="1" i="1" dirty="0" smtClean="0">
                <a:solidFill>
                  <a:schemeClr val="bg1"/>
                </a:solidFill>
                <a:latin typeface="Comic Sans MS" pitchFamily="66" charset="0"/>
              </a:rPr>
              <a:t> </a:t>
            </a:r>
          </a:p>
          <a:p>
            <a:endParaRPr lang="ru-RU" dirty="0"/>
          </a:p>
        </p:txBody>
      </p:sp>
      <p:pic>
        <p:nvPicPr>
          <p:cNvPr id="6" name="Рисунок 5" descr="http://www.detsad72.ru/images/deyat/img_a08353b498a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4929198"/>
            <a:ext cx="4572032" cy="192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449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Слайд 1</vt:lpstr>
      <vt:lpstr> </vt:lpstr>
      <vt:lpstr>Слайд 3</vt:lpstr>
      <vt:lpstr>Слайд 4</vt:lpstr>
      <vt:lpstr>Слайд 5</vt:lpstr>
      <vt:lpstr>Тычок жесткой полусухой кистью</vt:lpstr>
      <vt:lpstr>         Рисование пальчиками</vt:lpstr>
      <vt:lpstr>                 Рисование ладошками</vt:lpstr>
      <vt:lpstr>Скатывание бумаги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Sergey</dc:creator>
  <cp:lastModifiedBy>Sergey</cp:lastModifiedBy>
  <cp:revision>14</cp:revision>
  <dcterms:created xsi:type="dcterms:W3CDTF">2014-01-23T15:21:12Z</dcterms:created>
  <dcterms:modified xsi:type="dcterms:W3CDTF">2014-01-23T19:31:23Z</dcterms:modified>
</cp:coreProperties>
</file>