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5" r:id="rId3"/>
    <p:sldId id="27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125672292251263"/>
          <c:y val="8.3703651858428013E-2"/>
          <c:w val="0.46568066219013682"/>
          <c:h val="0.434405016112283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showVal val="1"/>
          </c:dLbls>
          <c:cat>
            <c:strRef>
              <c:f>Лист1!$A$2:$A$11</c:f>
              <c:strCache>
                <c:ptCount val="9"/>
                <c:pt idx="0">
                  <c:v>Знаете ли вы, зачем делают прививки</c:v>
                </c:pt>
                <c:pt idx="1">
                  <c:v>боитесь вы прививок</c:v>
                </c:pt>
                <c:pt idx="2">
                  <c:v>Какие  прививки вы делаете ?</c:v>
                </c:pt>
                <c:pt idx="3">
                  <c:v>Слышили вы о ЕНИ?</c:v>
                </c:pt>
                <c:pt idx="4">
                  <c:v>Где вы слышали оней?</c:v>
                </c:pt>
                <c:pt idx="5">
                  <c:v>Как вы считаете, кому нужны прививки?</c:v>
                </c:pt>
                <c:pt idx="6">
                  <c:v>Информацию о прививках можно получить:</c:v>
                </c:pt>
                <c:pt idx="7">
                  <c:v>Доверяете ли вы информацией , полученной от СМИ?</c:v>
                </c:pt>
                <c:pt idx="8">
                  <c:v>Прививаетесь ли Вы  сами, прививать своего ребенка?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1</c:v>
                </c:pt>
                <c:pt idx="1">
                  <c:v>6.0000000000000164E-2</c:v>
                </c:pt>
                <c:pt idx="2">
                  <c:v>1</c:v>
                </c:pt>
                <c:pt idx="3">
                  <c:v>2.0000000000000052E-2</c:v>
                </c:pt>
                <c:pt idx="4">
                  <c:v>2.0000000000000052E-2</c:v>
                </c:pt>
                <c:pt idx="6" formatCode="General">
                  <c:v>0</c:v>
                </c:pt>
                <c:pt idx="7">
                  <c:v>5.0000000000000114E-2</c:v>
                </c:pt>
                <c:pt idx="8">
                  <c:v>0.74000000000000188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showVal val="1"/>
          </c:dLbls>
          <c:cat>
            <c:strRef>
              <c:f>Лист1!$A$2:$A$11</c:f>
              <c:strCache>
                <c:ptCount val="9"/>
                <c:pt idx="0">
                  <c:v>Знаете ли вы, зачем делают прививки</c:v>
                </c:pt>
                <c:pt idx="1">
                  <c:v>боитесь вы прививок</c:v>
                </c:pt>
                <c:pt idx="2">
                  <c:v>Какие  прививки вы делаете ?</c:v>
                </c:pt>
                <c:pt idx="3">
                  <c:v>Слышили вы о ЕНИ?</c:v>
                </c:pt>
                <c:pt idx="4">
                  <c:v>Где вы слышали оней?</c:v>
                </c:pt>
                <c:pt idx="5">
                  <c:v>Как вы считаете, кому нужны прививки?</c:v>
                </c:pt>
                <c:pt idx="6">
                  <c:v>Информацию о прививках можно получить:</c:v>
                </c:pt>
                <c:pt idx="7">
                  <c:v>Доверяете ли вы информацией , полученной от СМИ?</c:v>
                </c:pt>
                <c:pt idx="8">
                  <c:v>Прививаетесь ли Вы  сами, прививать своего ребенка?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1">
                  <c:v>0.94000000000000061</c:v>
                </c:pt>
                <c:pt idx="3">
                  <c:v>0.98</c:v>
                </c:pt>
                <c:pt idx="4">
                  <c:v>0.98</c:v>
                </c:pt>
                <c:pt idx="7">
                  <c:v>0.95000000000000062</c:v>
                </c:pt>
                <c:pt idx="8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ребенку, чтобы не болеть</c:v>
                </c:pt>
              </c:strCache>
            </c:strRef>
          </c:tx>
          <c:dLbls>
            <c:showVal val="1"/>
          </c:dLbls>
          <c:cat>
            <c:strRef>
              <c:f>Лист1!$A$2:$A$11</c:f>
              <c:strCache>
                <c:ptCount val="9"/>
                <c:pt idx="0">
                  <c:v>Знаете ли вы, зачем делают прививки</c:v>
                </c:pt>
                <c:pt idx="1">
                  <c:v>боитесь вы прививок</c:v>
                </c:pt>
                <c:pt idx="2">
                  <c:v>Какие  прививки вы делаете ?</c:v>
                </c:pt>
                <c:pt idx="3">
                  <c:v>Слышили вы о ЕНИ?</c:v>
                </c:pt>
                <c:pt idx="4">
                  <c:v>Где вы слышали оней?</c:v>
                </c:pt>
                <c:pt idx="5">
                  <c:v>Как вы считаете, кому нужны прививки?</c:v>
                </c:pt>
                <c:pt idx="6">
                  <c:v>Информацию о прививках можно получить:</c:v>
                </c:pt>
                <c:pt idx="7">
                  <c:v>Доверяете ли вы информацией , полученной от СМИ?</c:v>
                </c:pt>
                <c:pt idx="8">
                  <c:v>Прививаетесь ли Вы  сами, прививать своего ребенка?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5" formatCode="0%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 участкового врача</c:v>
                </c:pt>
              </c:strCache>
            </c:strRef>
          </c:tx>
          <c:cat>
            <c:strRef>
              <c:f>Лист1!$A$2:$A$11</c:f>
              <c:strCache>
                <c:ptCount val="9"/>
                <c:pt idx="0">
                  <c:v>Знаете ли вы, зачем делают прививки</c:v>
                </c:pt>
                <c:pt idx="1">
                  <c:v>боитесь вы прививок</c:v>
                </c:pt>
                <c:pt idx="2">
                  <c:v>Какие  прививки вы делаете ?</c:v>
                </c:pt>
                <c:pt idx="3">
                  <c:v>Слышили вы о ЕНИ?</c:v>
                </c:pt>
                <c:pt idx="4">
                  <c:v>Где вы слышали оней?</c:v>
                </c:pt>
                <c:pt idx="5">
                  <c:v>Как вы считаете, кому нужны прививки?</c:v>
                </c:pt>
                <c:pt idx="6">
                  <c:v>Информацию о прививках можно получить:</c:v>
                </c:pt>
                <c:pt idx="7">
                  <c:v>Доверяете ли вы информацией , полученной от СМИ?</c:v>
                </c:pt>
                <c:pt idx="8">
                  <c:v>Прививаетесь ли Вы  сами, прививать своего ребенка?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6" formatCode="0%">
                  <c:v>1</c:v>
                </c:pt>
              </c:numCache>
            </c:numRef>
          </c:val>
        </c:ser>
        <c:axId val="68585344"/>
        <c:axId val="68587904"/>
      </c:barChart>
      <c:catAx>
        <c:axId val="68585344"/>
        <c:scaling>
          <c:orientation val="minMax"/>
        </c:scaling>
        <c:axPos val="b"/>
        <c:tickLblPos val="nextTo"/>
        <c:crossAx val="68587904"/>
        <c:crosses val="autoZero"/>
        <c:auto val="1"/>
        <c:lblAlgn val="ctr"/>
        <c:lblOffset val="100"/>
      </c:catAx>
      <c:valAx>
        <c:axId val="68587904"/>
        <c:scaling>
          <c:orientation val="minMax"/>
        </c:scaling>
        <c:axPos val="l"/>
        <c:majorGridlines/>
        <c:numFmt formatCode="0%" sourceLinked="1"/>
        <c:tickLblPos val="nextTo"/>
        <c:crossAx val="685853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F21F-26F6-4F79-A9E2-4A9961E7CCB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D0FA-E20C-49F3-A239-0ABCE4015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ple\Desktop\SHABLONY-BYKLETY\фоны для презнтации\b3f2f2749b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39" y="0"/>
            <a:ext cx="9226156" cy="68484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33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Европейская неделя иммунизации 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33C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МБДОУ Краснозерском детском саде №6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57166"/>
            <a:ext cx="1714512" cy="162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428736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ShellyAllegroC" pitchFamily="2" charset="0"/>
                <a:ea typeface="Calibri" pitchFamily="34" charset="0"/>
                <a:cs typeface="Times New Roman" pitchFamily="18" charset="0"/>
              </a:rPr>
              <a:t>Цель: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ShellyAllegroC" pitchFamily="2" charset="0"/>
                <a:ea typeface="Calibri" pitchFamily="34" charset="0"/>
                <a:cs typeface="Times New Roman" pitchFamily="18" charset="0"/>
              </a:rPr>
              <a:t>повышение уровня информированности дошкольников и их родителей об инфекциях,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ShellyAllegroC" pitchFamily="2" charset="0"/>
                <a:ea typeface="Calibri" pitchFamily="34" charset="0"/>
                <a:cs typeface="Times New Roman" pitchFamily="18" charset="0"/>
              </a:rPr>
              <a:t>управляемых средствами специфической профилактики,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ShellyAllegroC" pitchFamily="2" charset="0"/>
                <a:ea typeface="Calibri" pitchFamily="34" charset="0"/>
                <a:cs typeface="Times New Roman" pitchFamily="18" charset="0"/>
              </a:rPr>
              <a:t> о преимуществах иммунизации – наиболее доступном 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ShellyAllegroC" pitchFamily="2" charset="0"/>
                <a:ea typeface="Calibri" pitchFamily="34" charset="0"/>
                <a:cs typeface="Times New Roman" pitchFamily="18" charset="0"/>
              </a:rPr>
              <a:t>экономичном способе снижения заболеваемости и смертности от детских инфекций.</a:t>
            </a:r>
            <a:endParaRPr lang="ru-RU" b="1" dirty="0" smtClean="0">
              <a:solidFill>
                <a:srgbClr val="FF0000"/>
              </a:solidFill>
              <a:latin typeface="ShellyAllegroC" pitchFamily="2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857752" y="2714620"/>
          <a:ext cx="378621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29124" y="2071678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анкетирования родителей </a:t>
            </a:r>
            <a:endParaRPr lang="ru-RU" sz="5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 ребенок и прививка</a:t>
            </a:r>
            <a:r>
              <a:rPr lang="ru-RU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286388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ple\Desktop\SHABLONY-BYKLETY\фоны для презнтации\b3f2f2749b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338" y="9525"/>
            <a:ext cx="9720263" cy="6838950"/>
          </a:xfrm>
          <a:prstGeom prst="rect">
            <a:avLst/>
          </a:prstGeom>
          <a:noFill/>
        </p:spPr>
      </p:pic>
      <p:pic>
        <p:nvPicPr>
          <p:cNvPr id="5122" name="Picture 2" descr="G:\DCIM\100KM320\100_7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0"/>
            <a:ext cx="3333209" cy="2500306"/>
          </a:xfrm>
          <a:prstGeom prst="rect">
            <a:avLst/>
          </a:prstGeom>
          <a:noFill/>
        </p:spPr>
      </p:pic>
      <p:pic>
        <p:nvPicPr>
          <p:cNvPr id="5123" name="Picture 3" descr="G:\DCIM\100KM320\100_7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0"/>
            <a:ext cx="3735391" cy="2801991"/>
          </a:xfrm>
          <a:prstGeom prst="rect">
            <a:avLst/>
          </a:prstGeom>
          <a:noFill/>
        </p:spPr>
      </p:pic>
      <p:pic>
        <p:nvPicPr>
          <p:cNvPr id="5124" name="Picture 4" descr="G:\DCIM\100KM320\100_7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71480"/>
            <a:ext cx="3714776" cy="2786528"/>
          </a:xfrm>
          <a:prstGeom prst="rect">
            <a:avLst/>
          </a:prstGeom>
          <a:noFill/>
        </p:spPr>
      </p:pic>
      <p:pic>
        <p:nvPicPr>
          <p:cNvPr id="5125" name="Picture 5" descr="G:\DCIM\100KM320\100_72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5" y="3143248"/>
            <a:ext cx="3354357" cy="2516170"/>
          </a:xfrm>
          <a:prstGeom prst="rect">
            <a:avLst/>
          </a:prstGeom>
          <a:noFill/>
        </p:spPr>
      </p:pic>
      <p:pic>
        <p:nvPicPr>
          <p:cNvPr id="5126" name="Picture 6" descr="G:\DCIM\100KM320\100_7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214686"/>
            <a:ext cx="3306763" cy="248046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71802" y="4198616"/>
            <a:ext cx="30718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Развлечение</a:t>
            </a:r>
            <a:r>
              <a:rPr kumimoji="0" lang="ru-RU" sz="24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детском саду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прививки не боюсь !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ple\Desktop\SHABLONY-BYKLETY\фоны для презнтации\b3f2f2749b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720263" cy="6838950"/>
          </a:xfrm>
          <a:prstGeom prst="rect">
            <a:avLst/>
          </a:prstGeom>
          <a:noFill/>
        </p:spPr>
      </p:pic>
      <p:pic>
        <p:nvPicPr>
          <p:cNvPr id="4099" name="Picture 3" descr="G:\DCIM\100KM320\100_7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52"/>
            <a:ext cx="3663953" cy="274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G:\DCIM\100KM320\100_7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142852"/>
            <a:ext cx="3643338" cy="273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357555" y="782706"/>
            <a:ext cx="2143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Физкультурное занятие с детьми старшего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дошкольного возраста на тему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"В гостях у Айболита в Стране здоровья</a:t>
            </a:r>
            <a:r>
              <a:rPr kumimoji="0" lang="ru-RU" sz="1400" b="1" i="0" u="none" strike="noStrike" normalizeH="0" baseline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1400" b="1" i="0" u="none" strike="noStrike" normalizeH="0" baseline="0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Picture 2" descr="G:\DCIM\100KM320\100_7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000372"/>
            <a:ext cx="2500298" cy="333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G:\DCIM\100KM320\100_7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071810"/>
            <a:ext cx="3452958" cy="2590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430740" y="6357958"/>
            <a:ext cx="4784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Сюжетно- ролевая игра «Больница»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89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Apple</dc:creator>
  <cp:lastModifiedBy>Admin</cp:lastModifiedBy>
  <cp:revision>20</cp:revision>
  <dcterms:created xsi:type="dcterms:W3CDTF">2012-05-10T09:16:03Z</dcterms:created>
  <dcterms:modified xsi:type="dcterms:W3CDTF">2012-05-14T15:51:04Z</dcterms:modified>
</cp:coreProperties>
</file>