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97" r:id="rId10"/>
    <p:sldId id="277" r:id="rId11"/>
    <p:sldId id="276" r:id="rId12"/>
    <p:sldId id="278" r:id="rId13"/>
    <p:sldId id="279" r:id="rId14"/>
    <p:sldId id="280" r:id="rId15"/>
    <p:sldId id="281" r:id="rId16"/>
    <p:sldId id="282" r:id="rId17"/>
    <p:sldId id="298" r:id="rId18"/>
    <p:sldId id="288" r:id="rId19"/>
    <p:sldId id="289" r:id="rId20"/>
    <p:sldId id="290" r:id="rId21"/>
    <p:sldId id="299" r:id="rId22"/>
    <p:sldId id="284" r:id="rId23"/>
    <p:sldId id="283" r:id="rId24"/>
    <p:sldId id="285" r:id="rId25"/>
    <p:sldId id="286" r:id="rId26"/>
    <p:sldId id="287" r:id="rId27"/>
    <p:sldId id="300" r:id="rId28"/>
    <p:sldId id="267" r:id="rId29"/>
    <p:sldId id="266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92" r:id="rId39"/>
    <p:sldId id="291" r:id="rId40"/>
    <p:sldId id="296" r:id="rId41"/>
    <p:sldId id="265" r:id="rId42"/>
    <p:sldId id="25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u.123rf.com/photo_5116078_colorful-hand-prints-wallpaper-or-background-from-hand-painting-on-white-background.html" TargetMode="External"/><Relationship Id="rId2" Type="http://schemas.openxmlformats.org/officeDocument/2006/relationships/hyperlink" Target="http://school27.tomsk.ru/spevaem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ve4fun.ru/joke/2887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</a:t>
            </a:r>
            <a:b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Выполнение незавершённой композиции</a:t>
            </a:r>
            <a:b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«Ваза с цветами»</a:t>
            </a:r>
            <a:endParaRPr lang="ru-RU" sz="5400" b="1" dirty="0">
              <a:ln w="12700">
                <a:solidFill>
                  <a:srgbClr val="0070C0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714512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endParaRPr lang="ru-RU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Меладзе Ольга Владимировна</a:t>
            </a:r>
          </a:p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высшей категории</a:t>
            </a:r>
          </a:p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детский сад №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131 г.о. Самара</a:t>
            </a:r>
            <a:endParaRPr lang="ru-RU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Роза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1266" name="Picture 2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 rot="16200000">
            <a:off x="2228483" y="2057741"/>
            <a:ext cx="411553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Шар сплющить в лепёшку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0242" name="Picture 2" descr="F:\воспитатель года 2013\мастер класс\поэтапное выполнение\P1030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388286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Лепёшку свернуть в кулёчек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2290" name="Picture 2" descr="F:\воспитатель года 2013\мастер класс\поэтапное выполнение\P1030887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214414" y="2786058"/>
            <a:ext cx="520876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86847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Одну за другой наклеить несколько лепёшек, захлёстывая край предыдущей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3314" name="Picture 2" descr="F:\воспитатель года 2013\мастер класс\поэтапное выполнение\P1030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4000528" cy="369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Последний ряд вылепить из зелёных лепёшек, надрезанных стекой с одной стороны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4338" name="Picture 2" descr="F:\воспитатель года 2013\мастер класс\поэтапное выполнение\P1030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00372"/>
            <a:ext cx="428628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Используя приём прищипывания, сформировать листочки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5362" name="Picture 2" descr="F:\воспитатель года 2013\мастер класс\поэтапное выполнение\P1030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4167217" cy="44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Приклеить детали, сформировав бутон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6386" name="Picture 2" descr="F:\воспитатель года 2013\мастер класс\поэтапное выполнение\P1030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4357718" cy="399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В октябре свои поэмы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 Читает нам осенний сад,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 И ветку жёлтой хризантемы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 Зовёт на танго листопад.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Хризантема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2530" name="Picture 2" descr="F:\воспитатель года 2013\мастер класс\поэтапное выполнение\P1030917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571472" y="3000372"/>
            <a:ext cx="650085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Надрезать стекой края лепёшки, сформировав листочки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3554" name="Picture 2" descr="F:\воспитатель года 2013\мастер класс\поэтапное выполнение\P1030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400052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Золотые ручки\Кружок\SAM_019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3764" y="1928802"/>
            <a:ext cx="1582219" cy="1857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F:\Золотые ручки\Кружок\P10303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3730" y="1928802"/>
            <a:ext cx="1735942" cy="1928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F:\Золотые ручки\Кружок\P10303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8926" y="4286256"/>
            <a:ext cx="2374119" cy="21431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7" descr="F:\Золотые ручки\Кружок\SAM_019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4214818"/>
            <a:ext cx="1714512" cy="2110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F:\Золотые ручки\Кружок\P10305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72132" y="4214818"/>
            <a:ext cx="1774427" cy="2115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42845" y="21429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Техника тестопластики решает проблему сохранения и поддержки индивидуальности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ребёнка, развития способностей и творческого потенциала каждого воспитанника.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F:\Золотые ручки\Кружок\P10303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928802"/>
            <a:ext cx="3143272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Выдавливать из чесночницы тесто на основание небольшими порциями до получения желаемого результата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4578" name="Picture 2" descr="F:\воспитатель года 2013\мастер класс\поэтапное выполнение\P1030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5"/>
            <a:ext cx="3571900" cy="240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 descr="F:\воспитатель года 2013\мастер класс\поэтапное выполнение\P1030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071942"/>
            <a:ext cx="3286148" cy="236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Кто там смотрит из межи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Посреди колосьев ржи?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Это цветики-малютки,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Голубые... 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Незабудка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8434" name="Picture 2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 flipH="1">
            <a:off x="2071670" y="1928802"/>
            <a:ext cx="4357718" cy="397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Из круглой лепёшки с помощью карандаша сформировать листок незабудки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7410" name="Picture 2" descr="F:\воспитатель года 2013\мастер класс\поэтапное выполнение\P1030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4286280" cy="402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Из небольших шариков вылепить маленькие лепёшки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9458" name="Picture 2" descr="F:\воспитатель года 2013\мастер класс\поэтапное выполнение\P1030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5500726" cy="302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58272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С помощью карандаша сформировать </a:t>
            </a:r>
            <a:b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цветочки-чашечки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0482" name="Picture 2" descr="F:\воспитатель года 2013\мастер класс\поэтапное выполнение\P1030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618704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Разместить цветы на листе в виде соцветия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1506" name="Picture 2" descr="F:\воспитатель года 2013\мастер класс\поэтапное выполнение\P103090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214414" y="2500306"/>
            <a:ext cx="4000528" cy="3583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На шесте - флаги, 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Под шестом - шпаги. 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endParaRPr lang="ru-RU" b="1" i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Гладиолус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F:\воспитатель года 2013\мастер класс\поэтапное выполнение\P10309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571736" y="1643050"/>
            <a:ext cx="3500462" cy="431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Раскатать шар между ладонями</a:t>
            </a:r>
            <a:endParaRPr lang="ru-RU" sz="3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F:\воспитатель года 2013\мастер класс\поэтапное выполнение\P103085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1718" y="1928802"/>
            <a:ext cx="4500563" cy="450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 rot="20655189">
            <a:off x="6489107" y="2487006"/>
            <a:ext cx="2388085" cy="919621"/>
          </a:xfrm>
          <a:prstGeom prst="roundRect">
            <a:avLst>
              <a:gd name="adj" fmla="val 141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восприятие художественной литературы и фольклора</a:t>
            </a:r>
            <a:endParaRPr lang="ru-RU" sz="1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07521" y="2857496"/>
            <a:ext cx="2928958" cy="1143008"/>
          </a:xfrm>
          <a:prstGeom prst="roundRect">
            <a:avLst>
              <a:gd name="adj" fmla="val 141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Техника тестопластики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995944">
            <a:off x="4639588" y="1504166"/>
            <a:ext cx="2143140" cy="785818"/>
          </a:xfrm>
          <a:prstGeom prst="roundRect">
            <a:avLst>
              <a:gd name="adj" fmla="val 141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игровая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20747823">
            <a:off x="2207848" y="1456566"/>
            <a:ext cx="2071702" cy="785818"/>
          </a:xfrm>
          <a:prstGeom prst="roundRect">
            <a:avLst>
              <a:gd name="adj" fmla="val 141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коммуникативная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969391">
            <a:off x="337221" y="2484758"/>
            <a:ext cx="2357454" cy="785818"/>
          </a:xfrm>
          <a:prstGeom prst="roundRect">
            <a:avLst>
              <a:gd name="adj" fmla="val 141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самообслуживание и элементарный бытовой труд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5" descr="E:\рабочий стол\сканы\экспо-волга\IMG_0923.JPG"/>
          <p:cNvPicPr>
            <a:picLocks noChangeAspect="1" noChangeArrowheads="1"/>
          </p:cNvPicPr>
          <p:nvPr/>
        </p:nvPicPr>
        <p:blipFill>
          <a:blip r:embed="rId2" cstate="screen"/>
          <a:srcRect l="-17433" b="-21146"/>
          <a:stretch>
            <a:fillRect/>
          </a:stretch>
        </p:blipFill>
        <p:spPr bwMode="auto">
          <a:xfrm rot="960690">
            <a:off x="-156884" y="3098313"/>
            <a:ext cx="2000200" cy="1358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Золотые ручки\Кружок\P10205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1000108"/>
            <a:ext cx="114188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сад 131\Старшая группа\P1030923.JPG"/>
          <p:cNvPicPr>
            <a:picLocks noChangeAspect="1" noChangeArrowheads="1"/>
          </p:cNvPicPr>
          <p:nvPr/>
        </p:nvPicPr>
        <p:blipFill>
          <a:blip r:embed="rId4" cstate="screen"/>
          <a:srcRect r="-7525"/>
          <a:stretch>
            <a:fillRect/>
          </a:stretch>
        </p:blipFill>
        <p:spPr bwMode="auto">
          <a:xfrm rot="20632874">
            <a:off x="7366443" y="3347715"/>
            <a:ext cx="1643074" cy="120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625446" y="4714884"/>
            <a:ext cx="1893107" cy="857256"/>
          </a:xfrm>
          <a:prstGeom prst="roundRect">
            <a:avLst>
              <a:gd name="adj" fmla="val 141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изобразительная</a:t>
            </a:r>
            <a:endParaRPr lang="ru-RU" sz="1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19967606">
            <a:off x="5601473" y="4207991"/>
            <a:ext cx="1741293" cy="862222"/>
          </a:xfrm>
          <a:prstGeom prst="roundRect">
            <a:avLst>
              <a:gd name="adj" fmla="val 141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 -исследовательская</a:t>
            </a:r>
            <a:endParaRPr lang="ru-RU" sz="1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1567484">
            <a:off x="1740386" y="4145065"/>
            <a:ext cx="1831196" cy="867004"/>
          </a:xfrm>
          <a:prstGeom prst="roundRect">
            <a:avLst>
              <a:gd name="adj" fmla="val 141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конструирование</a:t>
            </a:r>
            <a:endParaRPr lang="ru-RU" sz="1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0" descr="D:\Золотые ручки\Кружок\P10205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1406">
            <a:off x="1524397" y="4856856"/>
            <a:ext cx="1518284" cy="110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2" descr="D:\сад 131\фестиваль\SAM_063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9947830">
            <a:off x="6245715" y="4900800"/>
            <a:ext cx="1380141" cy="108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Двойная стрелка влево/вправо 20"/>
          <p:cNvSpPr/>
          <p:nvPr/>
        </p:nvSpPr>
        <p:spPr>
          <a:xfrm rot="1799100">
            <a:off x="2571736" y="3222148"/>
            <a:ext cx="794097" cy="4137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9264712">
            <a:off x="5836843" y="3222148"/>
            <a:ext cx="794097" cy="4137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Золотые ручки\Кружок\работы в старшей группе\P103063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15140" y="1000108"/>
            <a:ext cx="1214446" cy="76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Золотые ручки\Кружок\работы в старшей группе\P103063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15140" y="1714488"/>
            <a:ext cx="1214446" cy="61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85720" y="21429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Техника тестопластики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интегрирует  все виды детской деятельности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 descr="F:\Золотые ручки\Кружок\рыбки\Новый рисунок (6)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21901" y="5500702"/>
            <a:ext cx="1500197" cy="101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Двойная стрелка влево/вправо 30"/>
          <p:cNvSpPr/>
          <p:nvPr/>
        </p:nvSpPr>
        <p:spPr>
          <a:xfrm rot="19208279">
            <a:off x="2693411" y="3885500"/>
            <a:ext cx="794097" cy="4137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лево/вправо 31"/>
          <p:cNvSpPr/>
          <p:nvPr/>
        </p:nvSpPr>
        <p:spPr>
          <a:xfrm rot="5400000">
            <a:off x="4174952" y="4099814"/>
            <a:ext cx="794097" cy="4137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 rot="3095946">
            <a:off x="5583820" y="3947549"/>
            <a:ext cx="794097" cy="4137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 rot="3382889">
            <a:off x="3122039" y="2385302"/>
            <a:ext cx="794097" cy="4137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 rot="6888136">
            <a:off x="5029345" y="2383461"/>
            <a:ext cx="794097" cy="4137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шара раскатать столбик</a:t>
            </a:r>
            <a:endParaRPr lang="ru-RU" sz="4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F:\воспитатель года 2013\мастер класс\поэтапное выполнение\P1030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496"/>
            <a:ext cx="559947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Сплющить столбик пальцами так, чтобы из теста получилась полоска</a:t>
            </a:r>
            <a:endParaRPr lang="ru-RU" sz="3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F:\воспитатель года 2013\мастер класс\поэтапное выполнение\P1030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6058"/>
            <a:ext cx="650085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Закрепить  полоску на нижнем конце зубочистки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F:\воспитатель года 2013\мастер класс\поэтапное выполнение\P1030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542928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Закрутить полоску на зубочистке снизу вверх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F:\воспитатель года 2013\мастер класс\поэтапное выполнение\P1030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4714908" cy="384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Надрезать стекой верхний край получившегося кулёчка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7170" name="Picture 2" descr="F:\воспитатель года 2013\мастер класс\поэтапное выполнение\P1030868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571604" y="2428868"/>
            <a:ext cx="4572032" cy="354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С помощью приёма прищипывания сформировать лепестки и аккуратно вытащить зубочистку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8194" name="Picture 2" descr="F:\воспитатель года 2013\мастер класс\поэтапное выполнение\P1030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496"/>
            <a:ext cx="4929222" cy="309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Слепив несколько цветков, сгруппировать их в соцветие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9218" name="Picture 2" descr="F:\воспитатель года 2013\мастер класс\поэтапное выполнение\P103087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500166" y="1928802"/>
            <a:ext cx="4000528" cy="424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Украсить листьями из полоски зелёного теста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" name="Picture 2" descr="F:\воспитатель года 2013\мастер класс\поэтапное выполнение\P1030932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571736" y="1643050"/>
            <a:ext cx="3500462" cy="431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Травка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6626" name="Picture 2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571604" y="2428868"/>
            <a:ext cx="4286280" cy="397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Полоску теста глубоко надрезать стекой и придать форму каждому лепестку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5602" name="Picture 2" descr="F:\воспитатель года 2013\мастер класс\поэтапное выполнение\P1030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364333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F:\воспитатель года 2013\мастер класс\поэтапное выполнение\P1030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357190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286388"/>
            <a:ext cx="7772400" cy="135732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ru-RU" sz="27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Работа с солёным тестом повышает сенсорную чувствительность, т.е. способствует тонкому</a:t>
            </a:r>
            <a:br>
              <a:rPr lang="ru-RU" sz="27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восприятию формы, фактуры, цвета </a:t>
            </a:r>
            <a:r>
              <a:rPr lang="ru-RU" dirty="0" smtClean="0">
                <a:ln>
                  <a:solidFill>
                    <a:srgbClr val="002060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rgbClr val="002060"/>
                  </a:solidFill>
                </a:ln>
              </a:rPr>
            </a:b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Золотые ручки\Кружок\работы в старшей группе\P1030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1608" y="1964521"/>
            <a:ext cx="428078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DCIM\103_PANA\P1030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429420" cy="6429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51996" t="51471" r="40914" b="40126"/>
          <a:stretch>
            <a:fillRect/>
          </a:stretch>
        </p:blipFill>
        <p:spPr bwMode="auto">
          <a:xfrm rot="16200000">
            <a:off x="4089793" y="2518164"/>
            <a:ext cx="964414" cy="857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51996" t="51471" r="40914" b="40126"/>
          <a:stretch>
            <a:fillRect/>
          </a:stretch>
        </p:blipFill>
        <p:spPr bwMode="auto">
          <a:xfrm rot="17921488">
            <a:off x="4304300" y="3070958"/>
            <a:ext cx="1056818" cy="939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51372" t="50863" r="40042" b="39586"/>
          <a:stretch>
            <a:fillRect/>
          </a:stretch>
        </p:blipFill>
        <p:spPr bwMode="auto">
          <a:xfrm rot="13174319">
            <a:off x="2741861" y="2959497"/>
            <a:ext cx="1125520" cy="939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51977" t="50016" r="40347" b="39425"/>
          <a:stretch>
            <a:fillRect/>
          </a:stretch>
        </p:blipFill>
        <p:spPr bwMode="auto">
          <a:xfrm rot="13553807">
            <a:off x="2056641" y="2958338"/>
            <a:ext cx="912309" cy="941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51996" t="51471" r="40914" b="40126"/>
          <a:stretch>
            <a:fillRect/>
          </a:stretch>
        </p:blipFill>
        <p:spPr bwMode="auto">
          <a:xfrm rot="15776728">
            <a:off x="3497765" y="2952746"/>
            <a:ext cx="1071570" cy="952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42934" t="47294" r="48004" b="41176"/>
          <a:stretch>
            <a:fillRect/>
          </a:stretch>
        </p:blipFill>
        <p:spPr bwMode="auto">
          <a:xfrm rot="16740358">
            <a:off x="4838769" y="3740163"/>
            <a:ext cx="1059580" cy="1011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51611" t="41597" r="43630" b="50950"/>
          <a:stretch>
            <a:fillRect/>
          </a:stretch>
        </p:blipFill>
        <p:spPr bwMode="auto">
          <a:xfrm rot="19319408">
            <a:off x="1226055" y="3791626"/>
            <a:ext cx="1473994" cy="86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59086" t="32977" r="29217" b="49580"/>
          <a:stretch>
            <a:fillRect/>
          </a:stretch>
        </p:blipFill>
        <p:spPr bwMode="auto">
          <a:xfrm>
            <a:off x="4214810" y="285728"/>
            <a:ext cx="2500330" cy="2796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7" descr="F:\воспитатель года 2013\мастер класс\поэтапное выполнение\P1030935.JPG"/>
          <p:cNvPicPr>
            <a:picLocks noChangeAspect="1" noChangeArrowheads="1"/>
          </p:cNvPicPr>
          <p:nvPr/>
        </p:nvPicPr>
        <p:blipFill>
          <a:blip r:embed="rId4"/>
          <a:srcRect l="45174" t="14286" r="50000" b="77311"/>
          <a:stretch>
            <a:fillRect/>
          </a:stretch>
        </p:blipFill>
        <p:spPr bwMode="auto">
          <a:xfrm rot="1468090">
            <a:off x="2460499" y="1914022"/>
            <a:ext cx="1714512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6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51885" t="42265" r="43458" b="51050"/>
          <a:stretch>
            <a:fillRect/>
          </a:stretch>
        </p:blipFill>
        <p:spPr bwMode="auto">
          <a:xfrm flipH="1">
            <a:off x="3643306" y="1785926"/>
            <a:ext cx="1444696" cy="849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F:\воспитатель года 2013\мастер класс\поэтапное выполнение\P1030935.JPG"/>
          <p:cNvPicPr>
            <a:picLocks noChangeAspect="1" noChangeArrowheads="1"/>
          </p:cNvPicPr>
          <p:nvPr/>
        </p:nvPicPr>
        <p:blipFill>
          <a:blip r:embed="rId4"/>
          <a:srcRect l="27153" t="14286" r="64181" b="73109"/>
          <a:stretch>
            <a:fillRect/>
          </a:stretch>
        </p:blipFill>
        <p:spPr bwMode="auto">
          <a:xfrm>
            <a:off x="2500298" y="1000107"/>
            <a:ext cx="1178728" cy="1285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8" descr="F:\воспитатель года 2013\мастер класс\поэтапное выполнение\P1030935.JPG"/>
          <p:cNvPicPr>
            <a:picLocks noChangeAspect="1" noChangeArrowheads="1"/>
          </p:cNvPicPr>
          <p:nvPr/>
        </p:nvPicPr>
        <p:blipFill>
          <a:blip r:embed="rId4"/>
          <a:srcRect l="27153" t="14286" r="64181" b="73109"/>
          <a:stretch>
            <a:fillRect/>
          </a:stretch>
        </p:blipFill>
        <p:spPr bwMode="auto">
          <a:xfrm rot="19366649" flipH="1">
            <a:off x="3626420" y="797021"/>
            <a:ext cx="1178728" cy="1285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F:\воспитатель года 2013\мастер класс\поэтапное выполнение\P1030935.JPG"/>
          <p:cNvPicPr>
            <a:picLocks noChangeAspect="1" noChangeArrowheads="1"/>
          </p:cNvPicPr>
          <p:nvPr/>
        </p:nvPicPr>
        <p:blipFill>
          <a:blip r:embed="rId4"/>
          <a:srcRect l="31814" t="28947" r="48605" b="50000"/>
          <a:stretch>
            <a:fillRect/>
          </a:stretch>
        </p:blipFill>
        <p:spPr bwMode="auto">
          <a:xfrm rot="20424543" flipH="1">
            <a:off x="188042" y="712456"/>
            <a:ext cx="2308507" cy="3234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F:\воспитатель года 2013\мастер класс\поэтапное выполнение\P1030935.JPG"/>
          <p:cNvPicPr>
            <a:picLocks noChangeAspect="1" noChangeArrowheads="1"/>
          </p:cNvPicPr>
          <p:nvPr/>
        </p:nvPicPr>
        <p:blipFill>
          <a:blip r:embed="rId4"/>
          <a:srcRect l="45313" t="15467" r="50000" b="77599"/>
          <a:stretch>
            <a:fillRect/>
          </a:stretch>
        </p:blipFill>
        <p:spPr bwMode="auto">
          <a:xfrm rot="20679008">
            <a:off x="1487269" y="2330716"/>
            <a:ext cx="1457018" cy="1002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8" descr="F:\воспитатель года 2013\мастер класс\поэтапное выполнение\P1030935.JPG"/>
          <p:cNvPicPr>
            <a:picLocks noChangeAspect="1" noChangeArrowheads="1"/>
          </p:cNvPicPr>
          <p:nvPr/>
        </p:nvPicPr>
        <p:blipFill>
          <a:blip r:embed="rId4"/>
          <a:srcRect l="27153" t="14286" r="64181" b="73109"/>
          <a:stretch>
            <a:fillRect/>
          </a:stretch>
        </p:blipFill>
        <p:spPr bwMode="auto">
          <a:xfrm>
            <a:off x="1643042" y="1428736"/>
            <a:ext cx="1178728" cy="1285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6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51885" t="42265" r="43458" b="51050"/>
          <a:stretch>
            <a:fillRect/>
          </a:stretch>
        </p:blipFill>
        <p:spPr bwMode="auto">
          <a:xfrm rot="2486145">
            <a:off x="4672392" y="2556131"/>
            <a:ext cx="1444696" cy="849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F:\воспитатель года 2013\мастер класс\поэтапное выполнение\P1030933.JPG"/>
          <p:cNvPicPr>
            <a:picLocks noChangeAspect="1" noChangeArrowheads="1"/>
          </p:cNvPicPr>
          <p:nvPr/>
        </p:nvPicPr>
        <p:blipFill>
          <a:blip r:embed="rId3"/>
          <a:srcRect l="44118" t="47269" r="48004" b="41176"/>
          <a:stretch>
            <a:fillRect/>
          </a:stretch>
        </p:blipFill>
        <p:spPr bwMode="auto">
          <a:xfrm rot="16907656">
            <a:off x="5447992" y="2674240"/>
            <a:ext cx="1153873" cy="1269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Благодарю </a:t>
            </a:r>
            <a:b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 </a:t>
            </a:r>
            <a:b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сотрудничество!</a:t>
            </a:r>
            <a:endParaRPr lang="ru-RU" sz="6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71612"/>
            <a:ext cx="7358114" cy="2857520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Использованы ресурсы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b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Автор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шаблона Коровина Ирина Николаевна</a:t>
            </a:r>
            <a:b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8229600" cy="200026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Палитра и кисти </a:t>
            </a:r>
            <a:r>
              <a:rPr lang="ru-RU" sz="2400" u="sng" dirty="0" smtClean="0">
                <a:hlinkClick r:id="rId2"/>
              </a:rPr>
              <a:t>http://school27.tomsk.ru/spevaemost</a:t>
            </a:r>
            <a:endParaRPr lang="ru-RU" sz="2400" dirty="0" smtClean="0"/>
          </a:p>
          <a:p>
            <a:r>
              <a:rPr lang="ru-RU" sz="2400" dirty="0" smtClean="0"/>
              <a:t>Ладошки </a:t>
            </a:r>
            <a:r>
              <a:rPr lang="ru-RU" sz="2400" u="sng" dirty="0" smtClean="0">
                <a:hlinkClick r:id="rId3"/>
              </a:rPr>
              <a:t>http://ru.123rf.com/photo_5116078_colorful-hand-prints-wallpaper-or-background-from-hand-painting-on-white-background.html</a:t>
            </a:r>
            <a:endParaRPr lang="ru-RU" sz="2400" dirty="0" smtClean="0"/>
          </a:p>
          <a:p>
            <a:r>
              <a:rPr lang="ru-RU" sz="2400" dirty="0" smtClean="0"/>
              <a:t>Тюбики с краской </a:t>
            </a:r>
            <a:r>
              <a:rPr lang="ru-RU" sz="2400" u="sng" dirty="0" smtClean="0">
                <a:hlinkClick r:id="rId4"/>
              </a:rPr>
              <a:t>http://live4fun.ru/joke/288774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496"/>
            <a:ext cx="97870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            </a:t>
            </a:r>
            <a:r>
              <a:rPr lang="en-US" sz="2400" u="sng" dirty="0" smtClean="0">
                <a:solidFill>
                  <a:srgbClr val="002060"/>
                </a:solidFill>
              </a:rPr>
              <a:t>http</a:t>
            </a:r>
            <a:r>
              <a:rPr lang="en-US" sz="2400" u="sng" dirty="0" smtClean="0">
                <a:solidFill>
                  <a:srgbClr val="002060"/>
                </a:solidFill>
              </a:rPr>
              <a:t>://pedsovet.su/load/321-1-0-35594</a:t>
            </a:r>
            <a:endParaRPr lang="ru-RU" sz="2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85728"/>
            <a:ext cx="8929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Тестопластика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азвивает воображение,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пространственное мышление</a:t>
            </a:r>
            <a:endParaRPr kumimoji="0" lang="ru-RU" sz="2800" b="1" i="0" u="none" strike="noStrike" normalizeH="0" baseline="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5" name="Picture 3" descr="F:\Золотые ручки\Кружок\P1030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85926"/>
            <a:ext cx="4223346" cy="3225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F:\Золотые ручки\Кружок\P1030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4237640" cy="2928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143512"/>
            <a:ext cx="7486680" cy="1500198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ru-RU" sz="31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Работа с солёным тестом формирует умение планировать работу по реализации замысла, предвидеть результат и достигать его.</a:t>
            </a:r>
          </a:p>
          <a:p>
            <a:endParaRPr lang="ru-RU" dirty="0"/>
          </a:p>
        </p:txBody>
      </p:sp>
      <p:pic>
        <p:nvPicPr>
          <p:cNvPr id="19458" name="Picture 2" descr="F:\Золотые ручки\Кружок\P1030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739" y="2071678"/>
            <a:ext cx="4128521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Метод </a:t>
            </a:r>
            <a:b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незавершённой композиции</a:t>
            </a:r>
            <a:endParaRPr lang="ru-RU" sz="3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 descr="F:\Золотые ручки\Кружок\P10303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243752" cy="4114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CIM\103_PANA\P1030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4286280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Горделивая сестрица,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Всех цветов она царица.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Страшен ей приход мороза.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А зовут царицу... 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271</Words>
  <Application>Microsoft Office PowerPoint</Application>
  <PresentationFormat>Экран (4:3)</PresentationFormat>
  <Paragraphs>63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Мастер-класс  Выполнение незавершённой композиции «Ваза с цветами»</vt:lpstr>
      <vt:lpstr>Слайд 2</vt:lpstr>
      <vt:lpstr>Слайд 3</vt:lpstr>
      <vt:lpstr>Работа с солёным тестом повышает сенсорную чувствительность, т.е. способствует тонкому  восприятию формы, фактуры, цвета  </vt:lpstr>
      <vt:lpstr>Слайд 5</vt:lpstr>
      <vt:lpstr>Слайд 6</vt:lpstr>
      <vt:lpstr>Метод  незавершённой композиции</vt:lpstr>
      <vt:lpstr>Слайд 8</vt:lpstr>
      <vt:lpstr>   Горделивая сестрица, Всех цветов она царица. Страшен ей приход мороза. А зовут царицу... </vt:lpstr>
      <vt:lpstr>Роза</vt:lpstr>
      <vt:lpstr>Шар сплющить в лепёшку</vt:lpstr>
      <vt:lpstr>Лепёшку свернуть в кулёчек</vt:lpstr>
      <vt:lpstr>Одну за другой наклеить несколько лепёшек, захлёстывая край предыдущей</vt:lpstr>
      <vt:lpstr>Последний ряд вылепить из зелёных лепёшек, надрезанных стекой с одной стороны</vt:lpstr>
      <vt:lpstr>Используя приём прищипывания, сформировать листочки</vt:lpstr>
      <vt:lpstr>Приклеить детали, сформировав бутон</vt:lpstr>
      <vt:lpstr>    В октябре свои поэмы   Читает нам осенний сад,   И ветку жёлтой хризантемы   Зовёт на танго листопад.</vt:lpstr>
      <vt:lpstr>Хризантема</vt:lpstr>
      <vt:lpstr>Надрезать стекой края лепёшки, сформировав листочки</vt:lpstr>
      <vt:lpstr>Выдавливать из чесночницы тесто на основание небольшими порциями до получения желаемого результата</vt:lpstr>
      <vt:lpstr>   Кто там смотрит из межи Посреди колосьев ржи? Это цветики-малютки, Голубые... </vt:lpstr>
      <vt:lpstr>Незабудка</vt:lpstr>
      <vt:lpstr> Из круглой лепёшки с помощью карандаша сформировать листок незабудки</vt:lpstr>
      <vt:lpstr>Из небольших шариков вылепить маленькие лепёшки</vt:lpstr>
      <vt:lpstr>С помощью карандаша сформировать  цветочки-чашечки</vt:lpstr>
      <vt:lpstr>Разместить цветы на листе в виде соцветия</vt:lpstr>
      <vt:lpstr>  На шесте - флаги,  Под шестом - шпаги.  </vt:lpstr>
      <vt:lpstr>Гладиолус</vt:lpstr>
      <vt:lpstr>Раскатать шар между ладонями</vt:lpstr>
      <vt:lpstr>Из шара раскатать столбик</vt:lpstr>
      <vt:lpstr>Сплющить столбик пальцами так, чтобы из теста получилась полоска</vt:lpstr>
      <vt:lpstr>Закрепить  полоску на нижнем конце зубочистки</vt:lpstr>
      <vt:lpstr>Закрутить полоску на зубочистке снизу вверх</vt:lpstr>
      <vt:lpstr>Надрезать стекой верхний край получившегося кулёчка</vt:lpstr>
      <vt:lpstr>С помощью приёма прищипывания сформировать лепестки и аккуратно вытащить зубочистку</vt:lpstr>
      <vt:lpstr>Слепив несколько цветков, сгруппировать их в соцветие</vt:lpstr>
      <vt:lpstr>Украсить листьями из полоски зелёного теста</vt:lpstr>
      <vt:lpstr>Травка</vt:lpstr>
      <vt:lpstr>Полоску теста глубоко надрезать стекой и придать форму каждому лепестку</vt:lpstr>
      <vt:lpstr>Слайд 40</vt:lpstr>
      <vt:lpstr>  Благодарю  за  сотрудничество!</vt:lpstr>
      <vt:lpstr>Использованы ресурсы:      Автор шаблона Коровина Ирина Николаевна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Оленька</cp:lastModifiedBy>
  <cp:revision>69</cp:revision>
  <dcterms:created xsi:type="dcterms:W3CDTF">2013-03-16T18:01:09Z</dcterms:created>
  <dcterms:modified xsi:type="dcterms:W3CDTF">2014-02-13T07:33:09Z</dcterms:modified>
</cp:coreProperties>
</file>