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notesSlides/notesSlide6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70" r:id="rId2"/>
    <p:sldId id="285" r:id="rId3"/>
    <p:sldId id="286" r:id="rId4"/>
    <p:sldId id="282" r:id="rId5"/>
    <p:sldId id="276" r:id="rId6"/>
    <p:sldId id="278" r:id="rId7"/>
    <p:sldId id="284" r:id="rId8"/>
    <p:sldId id="289" r:id="rId9"/>
    <p:sldId id="279" r:id="rId10"/>
    <p:sldId id="280" r:id="rId11"/>
    <p:sldId id="281" r:id="rId12"/>
    <p:sldId id="290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38" d="100"/>
          <a:sy n="38" d="100"/>
        </p:scale>
        <p:origin x="-1410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34D7487-AC7E-4C60-A83D-EF36941D6D6D}" type="datetimeFigureOut">
              <a:rPr lang="ru-RU" smtClean="0"/>
              <a:pPr/>
              <a:t>29.01.2014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B938CE8-4002-4D7E-8FC3-0B5DFBF44F32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938CE8-4002-4D7E-8FC3-0B5DFBF44F32}" type="slidenum">
              <a:rPr lang="ru-RU" smtClean="0"/>
              <a:pPr/>
              <a:t>6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938CE8-4002-4D7E-8FC3-0B5DFBF44F32}" type="slidenum">
              <a:rPr lang="ru-RU" smtClean="0"/>
              <a:pPr/>
              <a:t>7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938CE8-4002-4D7E-8FC3-0B5DFBF44F32}" type="slidenum">
              <a:rPr lang="ru-RU" smtClean="0"/>
              <a:pPr/>
              <a:t>8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938CE8-4002-4D7E-8FC3-0B5DFBF44F32}" type="slidenum">
              <a:rPr lang="ru-RU" smtClean="0"/>
              <a:pPr/>
              <a:t>9</a:t>
            </a:fld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938CE8-4002-4D7E-8FC3-0B5DFBF44F32}" type="slidenum">
              <a:rPr lang="ru-RU" smtClean="0"/>
              <a:pPr/>
              <a:t>10</a:t>
            </a:fld>
            <a:endParaRPr 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938CE8-4002-4D7E-8FC3-0B5DFBF44F32}" type="slidenum">
              <a:rPr lang="ru-RU" smtClean="0"/>
              <a:pPr/>
              <a:t>11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CB5EF6-ACBB-4EE7-8C8D-851DF3E439A8}" type="datetimeFigureOut">
              <a:rPr lang="ru-RU" smtClean="0"/>
              <a:pPr/>
              <a:t>29.01.2014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977DEE-FC26-4985-BEF9-6BE8DB51964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CB5EF6-ACBB-4EE7-8C8D-851DF3E439A8}" type="datetimeFigureOut">
              <a:rPr lang="ru-RU" smtClean="0"/>
              <a:pPr/>
              <a:t>29.01.2014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977DEE-FC26-4985-BEF9-6BE8DB51964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CB5EF6-ACBB-4EE7-8C8D-851DF3E439A8}" type="datetimeFigureOut">
              <a:rPr lang="ru-RU" smtClean="0"/>
              <a:pPr/>
              <a:t>29.01.2014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977DEE-FC26-4985-BEF9-6BE8DB51964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CB5EF6-ACBB-4EE7-8C8D-851DF3E439A8}" type="datetimeFigureOut">
              <a:rPr lang="ru-RU" smtClean="0"/>
              <a:pPr/>
              <a:t>29.01.2014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977DEE-FC26-4985-BEF9-6BE8DB51964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CB5EF6-ACBB-4EE7-8C8D-851DF3E439A8}" type="datetimeFigureOut">
              <a:rPr lang="ru-RU" smtClean="0"/>
              <a:pPr/>
              <a:t>29.01.2014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977DEE-FC26-4985-BEF9-6BE8DB51964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CB5EF6-ACBB-4EE7-8C8D-851DF3E439A8}" type="datetimeFigureOut">
              <a:rPr lang="ru-RU" smtClean="0"/>
              <a:pPr/>
              <a:t>29.01.2014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977DEE-FC26-4985-BEF9-6BE8DB51964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CB5EF6-ACBB-4EE7-8C8D-851DF3E439A8}" type="datetimeFigureOut">
              <a:rPr lang="ru-RU" smtClean="0"/>
              <a:pPr/>
              <a:t>29.01.2014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977DEE-FC26-4985-BEF9-6BE8DB51964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CB5EF6-ACBB-4EE7-8C8D-851DF3E439A8}" type="datetimeFigureOut">
              <a:rPr lang="ru-RU" smtClean="0"/>
              <a:pPr/>
              <a:t>29.01.2014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977DEE-FC26-4985-BEF9-6BE8DB51964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CB5EF6-ACBB-4EE7-8C8D-851DF3E439A8}" type="datetimeFigureOut">
              <a:rPr lang="ru-RU" smtClean="0"/>
              <a:pPr/>
              <a:t>29.01.2014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977DEE-FC26-4985-BEF9-6BE8DB51964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CB5EF6-ACBB-4EE7-8C8D-851DF3E439A8}" type="datetimeFigureOut">
              <a:rPr lang="ru-RU" smtClean="0"/>
              <a:pPr/>
              <a:t>29.01.2014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977DEE-FC26-4985-BEF9-6BE8DB51964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CB5EF6-ACBB-4EE7-8C8D-851DF3E439A8}" type="datetimeFigureOut">
              <a:rPr lang="ru-RU" smtClean="0"/>
              <a:pPr/>
              <a:t>29.01.2014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977DEE-FC26-4985-BEF9-6BE8DB51964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CB5EF6-ACBB-4EE7-8C8D-851DF3E439A8}" type="datetimeFigureOut">
              <a:rPr lang="ru-RU" smtClean="0"/>
              <a:pPr/>
              <a:t>29.01.2014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977DEE-FC26-4985-BEF9-6BE8DB519641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molodaya-babushka.ru/wp-content/uploads/2013/02/kvilling42.jpg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jpeg"/><Relationship Id="rId5" Type="http://schemas.openxmlformats.org/officeDocument/2006/relationships/hyperlink" Target="http://molodaya-babushka.ru/wp-content/uploads/2013/02/kvilling21.jpg" TargetMode="External"/><Relationship Id="rId4" Type="http://schemas.openxmlformats.org/officeDocument/2006/relationships/image" Target="../media/image3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image" Target="../media/image1.jpeg"/><Relationship Id="rId7" Type="http://schemas.openxmlformats.org/officeDocument/2006/relationships/image" Target="../media/image9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Татьяна\Desktop\кв1.jpg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0" y="-39482"/>
            <a:ext cx="9144000" cy="6897482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82594"/>
          </a:xfrm>
        </p:spPr>
        <p:txBody>
          <a:bodyPr>
            <a:normAutofit fontScale="90000"/>
          </a:bodyPr>
          <a:lstStyle/>
          <a:p>
            <a:pPr>
              <a:lnSpc>
                <a:spcPct val="150000"/>
              </a:lnSpc>
            </a:pPr>
            <a:r>
              <a:rPr lang="ru-RU" sz="1400" dirty="0" smtClean="0">
                <a:latin typeface="Arial Black" pitchFamily="34" charset="0"/>
                <a:cs typeface="Times New Roman" pitchFamily="18" charset="0"/>
              </a:rPr>
              <a:t>МУНИЦИПАЛЬНОЕ БЮДЖЕТНОЕ ДОШКОЛЬНОЕ ОБРАЗОВАТЕЛЬНОЕ УЧРЕЖДЕНИЕ ДЕТСКИЙ САД № 6</a:t>
            </a:r>
            <a:endParaRPr lang="ru-RU" sz="1400" dirty="0">
              <a:latin typeface="Arial Black" pitchFamily="34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71473" y="1643050"/>
            <a:ext cx="8143932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  <a:latin typeface="Arial Black" pitchFamily="34" charset="0"/>
              </a:rPr>
              <a:t>РАЗВИТИЕ ТВОРЧЕСКИХ </a:t>
            </a:r>
          </a:p>
          <a:p>
            <a:pPr algn="ctr"/>
            <a:r>
              <a:rPr lang="ru-RU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  <a:latin typeface="Arial Black" pitchFamily="34" charset="0"/>
              </a:rPr>
              <a:t>СПОСОБНОСТЕЙ ДОШКОЛЬНИКОВ</a:t>
            </a:r>
          </a:p>
          <a:p>
            <a:pPr algn="ctr"/>
            <a:r>
              <a:rPr lang="ru-RU" sz="2400" b="1" cap="all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reflection blurRad="12700" stA="50000" endPos="50000" dist="5000" dir="5400000" sy="-100000" rotWithShape="0"/>
                </a:effectLst>
                <a:latin typeface="Arial Black" pitchFamily="34" charset="0"/>
              </a:rPr>
              <a:t>В Процессе  ПРОДУКТИВНОЙ </a:t>
            </a:r>
          </a:p>
          <a:p>
            <a:pPr algn="ctr"/>
            <a:r>
              <a:rPr lang="ru-RU" sz="2400" b="1" cap="all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reflection blurRad="12700" stA="50000" endPos="50000" dist="5000" dir="5400000" sy="-100000" rotWithShape="0"/>
                </a:effectLst>
                <a:latin typeface="Arial Black" pitchFamily="34" charset="0"/>
              </a:rPr>
              <a:t>ДЕЯТЕЛЬНОСТИ (</a:t>
            </a:r>
            <a:r>
              <a:rPr lang="ru-RU" sz="2400" b="1" i="1" cap="all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reflection blurRad="12700" stA="50000" endPos="50000" dist="5000" dir="5400000" sy="-100000" rotWithShape="0"/>
                </a:effectLst>
                <a:latin typeface="Arial Black" pitchFamily="34" charset="0"/>
              </a:rPr>
              <a:t>КВИЛЛИНГ</a:t>
            </a:r>
            <a:r>
              <a:rPr lang="ru-RU" sz="2400" b="1" cap="all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reflection blurRad="12700" stA="50000" endPos="50000" dist="5000" dir="5400000" sy="-100000" rotWithShape="0"/>
                </a:effectLst>
                <a:latin typeface="Arial Black" pitchFamily="34" charset="0"/>
              </a:rPr>
              <a:t>)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571736" y="5143512"/>
            <a:ext cx="6274859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latin typeface="Arial Black" pitchFamily="34" charset="0"/>
              </a:rPr>
              <a:t>Подготовила</a:t>
            </a:r>
            <a:r>
              <a:rPr lang="en-US" dirty="0" smtClean="0">
                <a:latin typeface="Arial Black" pitchFamily="34" charset="0"/>
              </a:rPr>
              <a:t>: </a:t>
            </a:r>
            <a:r>
              <a:rPr lang="ru-RU" dirty="0" smtClean="0">
                <a:latin typeface="Arial Black" pitchFamily="34" charset="0"/>
              </a:rPr>
              <a:t>воспитатель МБДОУ </a:t>
            </a:r>
            <a:r>
              <a:rPr lang="ru-RU" dirty="0" err="1" smtClean="0">
                <a:latin typeface="Arial Black" pitchFamily="34" charset="0"/>
              </a:rPr>
              <a:t>д</a:t>
            </a:r>
            <a:r>
              <a:rPr lang="ru-RU" dirty="0" smtClean="0">
                <a:latin typeface="Arial Black" pitchFamily="34" charset="0"/>
              </a:rPr>
              <a:t>/с № 6</a:t>
            </a:r>
          </a:p>
          <a:p>
            <a:pPr algn="r"/>
            <a:r>
              <a:rPr lang="ru-RU" dirty="0" err="1" smtClean="0">
                <a:latin typeface="Arial Black" pitchFamily="34" charset="0"/>
              </a:rPr>
              <a:t>Даничкина</a:t>
            </a:r>
            <a:r>
              <a:rPr lang="ru-RU" dirty="0" smtClean="0">
                <a:latin typeface="Arial Black" pitchFamily="34" charset="0"/>
              </a:rPr>
              <a:t> Т. В.</a:t>
            </a:r>
          </a:p>
          <a:p>
            <a:pPr algn="r"/>
            <a:endParaRPr lang="ru-RU" dirty="0" smtClean="0">
              <a:latin typeface="Arial Black" pitchFamily="34" charset="0"/>
            </a:endParaRPr>
          </a:p>
          <a:p>
            <a:pPr algn="ctr"/>
            <a:r>
              <a:rPr lang="ru-RU" sz="1600" dirty="0" smtClean="0">
                <a:latin typeface="Arial Black" pitchFamily="34" charset="0"/>
              </a:rPr>
              <a:t>ЗАТО г. Североморск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Татьяна\Desktop\кв1.jpg"/>
          <p:cNvPicPr>
            <a:picLocks noChangeAspect="1" noChangeArrowheads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0" y="-39482"/>
            <a:ext cx="9144000" cy="6897482"/>
          </a:xfrm>
          <a:prstGeom prst="rect">
            <a:avLst/>
          </a:prstGeom>
          <a:noFill/>
        </p:spPr>
      </p:pic>
      <p:pic>
        <p:nvPicPr>
          <p:cNvPr id="2050" name="Picture 2" descr="C:\Users\Татьяна\Desktop\кв11.jpg"/>
          <p:cNvPicPr>
            <a:picLocks noGrp="1" noChangeAspect="1" noChangeArrowheads="1"/>
          </p:cNvPicPr>
          <p:nvPr>
            <p:ph idx="1"/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1500166" y="500042"/>
            <a:ext cx="3999522" cy="3786213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chemeClr val="tx2">
                <a:lumMod val="60000"/>
                <a:lumOff val="40000"/>
              </a:schemeClr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2051" name="Picture 3" descr="C:\Users\Татьяна\Desktop\кв5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857752" y="2857496"/>
            <a:ext cx="4011014" cy="3714775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chemeClr val="tx2">
                <a:lumMod val="60000"/>
                <a:lumOff val="40000"/>
              </a:schemeClr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Татьяна\Desktop\кв1.jpg"/>
          <p:cNvPicPr>
            <a:picLocks noChangeAspect="1" noChangeArrowheads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0" y="-39482"/>
            <a:ext cx="9144000" cy="6897482"/>
          </a:xfrm>
          <a:prstGeom prst="rect">
            <a:avLst/>
          </a:prstGeom>
          <a:noFill/>
        </p:spPr>
      </p:pic>
      <p:pic>
        <p:nvPicPr>
          <p:cNvPr id="3074" name="Picture 2" descr="C:\Users\Татьяна\Desktop\кв7.jpg"/>
          <p:cNvPicPr>
            <a:picLocks noGrp="1" noChangeAspect="1" noChangeArrowheads="1"/>
          </p:cNvPicPr>
          <p:nvPr>
            <p:ph idx="1"/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500034" y="428604"/>
            <a:ext cx="4133422" cy="3786214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chemeClr val="tx2">
                <a:lumMod val="60000"/>
                <a:lumOff val="40000"/>
              </a:schemeClr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3077" name="Picture 5" descr="C:\Users\Татьяна\Desktop\кв10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786314" y="2786058"/>
            <a:ext cx="4071966" cy="3778403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chemeClr val="tx2">
                <a:lumMod val="60000"/>
                <a:lumOff val="40000"/>
              </a:schemeClr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C:\Users\Татьяна\Desktop\кв1.jpg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0" y="0"/>
            <a:ext cx="9144000" cy="6897482"/>
          </a:xfrm>
          <a:prstGeom prst="rect">
            <a:avLst/>
          </a:prstGeom>
          <a:noFill/>
        </p:spPr>
      </p:pic>
      <p:pic>
        <p:nvPicPr>
          <p:cNvPr id="4" name="Picture 6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872317">
            <a:off x="1136933" y="1248374"/>
            <a:ext cx="2284413" cy="2170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6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918893">
            <a:off x="6477816" y="934142"/>
            <a:ext cx="2284412" cy="2170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6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39048">
            <a:off x="1130814" y="3451070"/>
            <a:ext cx="2284412" cy="2168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872317">
            <a:off x="6584880" y="3475846"/>
            <a:ext cx="2284413" cy="2170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27" name="Picture 3" descr="D:\Картинки\Анимирован\малыши танцуют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0364" y="3429000"/>
            <a:ext cx="4024313" cy="278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6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872317">
            <a:off x="3836018" y="938841"/>
            <a:ext cx="2284413" cy="2170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Прямоугольник 10"/>
          <p:cNvSpPr/>
          <p:nvPr/>
        </p:nvSpPr>
        <p:spPr>
          <a:xfrm>
            <a:off x="1571604" y="1428736"/>
            <a:ext cx="7858179" cy="1292661"/>
          </a:xfrm>
          <a:prstGeom prst="rect">
            <a:avLst/>
          </a:prstGeom>
          <a:noFill/>
        </p:spPr>
        <p:txBody>
          <a:bodyPr spcFirstLastPara="1">
            <a:prstTxWarp prst="textArchUp">
              <a:avLst/>
            </a:prstTxWarp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4800" b="1" dirty="0">
                <a:ln w="11430">
                  <a:solidFill>
                    <a:srgbClr val="000066"/>
                  </a:solidFill>
                </a:ln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СПАСИБО  ЗА  ВНИМАНИЕ</a:t>
            </a:r>
          </a:p>
        </p:txBody>
      </p:sp>
    </p:spTree>
    <p:extLst>
      <p:ext uri="{BB962C8B-B14F-4D97-AF65-F5344CB8AC3E}">
        <p14:creationId xmlns="" xmlns:p14="http://schemas.microsoft.com/office/powerpoint/2010/main" val="8927049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66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66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66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36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Татьяна\Desktop\кв1.jpg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0" y="-39482"/>
            <a:ext cx="9144000" cy="689748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0" y="274638"/>
            <a:ext cx="8229600" cy="1143000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АКТУАЛЬНОСТЬ</a:t>
            </a:r>
            <a:endParaRPr lang="ru-RU" b="1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Содержимое 7"/>
          <p:cNvSpPr>
            <a:spLocks noGrp="1"/>
          </p:cNvSpPr>
          <p:nvPr>
            <p:ph sz="half" idx="4294967295"/>
          </p:nvPr>
        </p:nvSpPr>
        <p:spPr>
          <a:xfrm>
            <a:off x="4357686" y="1428736"/>
            <a:ext cx="4329112" cy="4525963"/>
          </a:xfrm>
        </p:spPr>
        <p:txBody>
          <a:bodyPr>
            <a:normAutofit/>
          </a:bodyPr>
          <a:lstStyle/>
          <a:p>
            <a:pPr algn="just"/>
            <a:r>
              <a:rPr lang="ru-RU" sz="2400" dirty="0" smtClean="0"/>
              <a:t>Развитию </a:t>
            </a:r>
            <a:r>
              <a:rPr lang="ru-RU" sz="2400" dirty="0" smtClean="0"/>
              <a:t>творческих способностей дошкольников  придаётся особое значение в условиях стандартизации дошкольного образования. Одним из эффективных средств развития индивидуальности ребенка, его творческого потенциала  - является продуктивная художественно – творческая </a:t>
            </a:r>
            <a:r>
              <a:rPr lang="ru-RU" sz="2400" dirty="0" smtClean="0"/>
              <a:t>деятельность.</a:t>
            </a:r>
            <a:endParaRPr lang="ru-RU" sz="24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571472" y="1643050"/>
            <a:ext cx="184730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endParaRPr lang="ru-RU" sz="2400" b="1" cap="all" spc="0" dirty="0">
              <a:ln w="0"/>
              <a:solidFill>
                <a:srgbClr val="002060"/>
              </a:solidFill>
              <a:effectLst>
                <a:reflection blurRad="12700" stA="50000" endPos="50000" dist="5000" dir="5400000" sy="-100000" rotWithShape="0"/>
              </a:effectLst>
              <a:latin typeface="Arial Black" pitchFamily="34" charset="0"/>
            </a:endParaRPr>
          </a:p>
        </p:txBody>
      </p:sp>
      <p:pic>
        <p:nvPicPr>
          <p:cNvPr id="7" name="Рисунок 6" descr="E:\DCIM\100CANON\IMG_4796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57224" y="2071678"/>
            <a:ext cx="3514738" cy="3429024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chemeClr val="accent1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Татьяна\Desktop\кв1.jpg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0" y="-39482"/>
            <a:ext cx="5143504" cy="6897482"/>
          </a:xfrm>
          <a:prstGeom prst="rect">
            <a:avLst/>
          </a:prstGeom>
          <a:noFill/>
        </p:spPr>
      </p:pic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428596" y="214290"/>
            <a:ext cx="8229600" cy="1654164"/>
          </a:xfrm>
        </p:spPr>
        <p:txBody>
          <a:bodyPr>
            <a:noAutofit/>
          </a:bodyPr>
          <a:lstStyle/>
          <a:p>
            <a:pPr algn="just"/>
            <a:r>
              <a:rPr lang="en-US" sz="3600" b="1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sz="3600" b="1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3600" b="1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sz="3600" b="1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3600" b="1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ЦЕЛЬ</a:t>
            </a:r>
            <a:r>
              <a:rPr lang="en-US" sz="3600" b="1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  <a:r>
              <a:rPr lang="ru-RU" sz="3600" b="1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>Развитие творческих способностей дошкольников посредством   нового вида продуктивной художественно – творческой деятельности – </a:t>
            </a:r>
            <a:r>
              <a:rPr lang="ru-RU" sz="2400" dirty="0" err="1" smtClean="0"/>
              <a:t>квиллинга</a:t>
            </a:r>
            <a:r>
              <a:rPr lang="ru-RU" sz="2400" dirty="0" smtClean="0"/>
              <a:t>.</a:t>
            </a:r>
            <a:br>
              <a:rPr lang="ru-RU" sz="2400" dirty="0" smtClean="0"/>
            </a:br>
            <a:endParaRPr lang="ru-RU" sz="2400" dirty="0"/>
          </a:p>
        </p:txBody>
      </p:sp>
      <p:sp>
        <p:nvSpPr>
          <p:cNvPr id="7" name="Содержимое 6"/>
          <p:cNvSpPr>
            <a:spLocks noGrp="1"/>
          </p:cNvSpPr>
          <p:nvPr>
            <p:ph idx="1"/>
          </p:nvPr>
        </p:nvSpPr>
        <p:spPr>
          <a:xfrm>
            <a:off x="428596" y="2357430"/>
            <a:ext cx="8229600" cy="4197361"/>
          </a:xfrm>
        </p:spPr>
        <p:txBody>
          <a:bodyPr>
            <a:normAutofit fontScale="77500" lnSpcReduction="20000"/>
          </a:bodyPr>
          <a:lstStyle/>
          <a:p>
            <a:pPr algn="ctr">
              <a:buNone/>
            </a:pPr>
            <a:r>
              <a:rPr lang="ru-RU" sz="4600" b="1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ЗАДАЧИ:</a:t>
            </a:r>
            <a:endParaRPr lang="ru-RU" sz="4600" dirty="0" smtClean="0"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0" algn="just"/>
            <a:r>
              <a:rPr lang="ru-RU" dirty="0" smtClean="0"/>
              <a:t>познакомить с новой техникой обработки бумаги – </a:t>
            </a:r>
            <a:r>
              <a:rPr lang="ru-RU" dirty="0" err="1" smtClean="0"/>
              <a:t>квиллингом</a:t>
            </a:r>
            <a:r>
              <a:rPr lang="ru-RU" dirty="0" smtClean="0"/>
              <a:t>; </a:t>
            </a:r>
          </a:p>
          <a:p>
            <a:pPr lvl="0" algn="just"/>
            <a:r>
              <a:rPr lang="ru-RU" dirty="0" smtClean="0"/>
              <a:t>научить изготавливать основные формы (плотную спираль, свободную спираль, каплю, стрелу) и из них составлять различные композиции (от простых до сложных); </a:t>
            </a:r>
          </a:p>
          <a:p>
            <a:pPr lvl="0" algn="just"/>
            <a:r>
              <a:rPr lang="ru-RU" dirty="0" smtClean="0"/>
              <a:t>повысить уровень развития мелкой моторики; процессов мышления, внимания, памяти;</a:t>
            </a:r>
          </a:p>
          <a:p>
            <a:pPr lvl="0" algn="just"/>
            <a:r>
              <a:rPr lang="ru-RU" dirty="0" smtClean="0"/>
              <a:t>воспитывать такие качества личности, как усидчивость, волю, умение планировать свою деятельность, аккуратность в работе. </a:t>
            </a:r>
          </a:p>
          <a:p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571472" y="1643050"/>
            <a:ext cx="184730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endParaRPr lang="ru-RU" sz="2400" b="1" cap="all" spc="0" dirty="0">
              <a:ln w="0"/>
              <a:solidFill>
                <a:srgbClr val="002060"/>
              </a:solidFill>
              <a:effectLst>
                <a:reflection blurRad="12700" stA="50000" endPos="50000" dist="5000" dir="5400000" sy="-100000" rotWithShape="0"/>
              </a:effectLst>
              <a:latin typeface="Arial Black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14283" y="1357298"/>
            <a:ext cx="857256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endParaRPr lang="ru-RU" sz="2400" dirty="0" smtClean="0"/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Татьяна\Desktop\кв1.jpg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0" y="0"/>
            <a:ext cx="4786314" cy="6897482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82594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КВИЛЛИНГ</a:t>
            </a:r>
            <a:endParaRPr lang="ru-RU" b="1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14282" y="1071546"/>
            <a:ext cx="8715436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400" dirty="0" smtClean="0">
                <a:ea typeface="Arial Unicode MS" pitchFamily="34" charset="-128"/>
                <a:cs typeface="Arial Unicode MS" pitchFamily="34" charset="-128"/>
              </a:rPr>
              <a:t>   На английском языке это рукоделие называется </a:t>
            </a:r>
            <a:r>
              <a:rPr lang="ru-RU" sz="2400" i="1" dirty="0" smtClean="0">
                <a:ea typeface="Arial Unicode MS" pitchFamily="34" charset="-128"/>
                <a:cs typeface="Arial Unicode MS" pitchFamily="34" charset="-128"/>
              </a:rPr>
              <a:t>«</a:t>
            </a:r>
            <a:r>
              <a:rPr lang="ru-RU" sz="2400" i="1" dirty="0" err="1" smtClean="0">
                <a:ea typeface="Arial Unicode MS" pitchFamily="34" charset="-128"/>
                <a:cs typeface="Arial Unicode MS" pitchFamily="34" charset="-128"/>
              </a:rPr>
              <a:t>quilling</a:t>
            </a:r>
            <a:r>
              <a:rPr lang="ru-RU" sz="2400" i="1" dirty="0" smtClean="0">
                <a:ea typeface="Arial Unicode MS" pitchFamily="34" charset="-128"/>
                <a:cs typeface="Arial Unicode MS" pitchFamily="34" charset="-128"/>
              </a:rPr>
              <a:t>»</a:t>
            </a:r>
            <a:r>
              <a:rPr lang="ru-RU" sz="2400" dirty="0" smtClean="0">
                <a:ea typeface="Arial Unicode MS" pitchFamily="34" charset="-128"/>
                <a:cs typeface="Arial Unicode MS" pitchFamily="34" charset="-128"/>
              </a:rPr>
              <a:t> — от слова </a:t>
            </a:r>
            <a:r>
              <a:rPr lang="ru-RU" sz="2400" i="1" dirty="0" smtClean="0">
                <a:ea typeface="Arial Unicode MS" pitchFamily="34" charset="-128"/>
                <a:cs typeface="Arial Unicode MS" pitchFamily="34" charset="-128"/>
              </a:rPr>
              <a:t>«</a:t>
            </a:r>
            <a:r>
              <a:rPr lang="ru-RU" sz="2400" i="1" dirty="0" err="1" smtClean="0">
                <a:ea typeface="Arial Unicode MS" pitchFamily="34" charset="-128"/>
                <a:cs typeface="Arial Unicode MS" pitchFamily="34" charset="-128"/>
              </a:rPr>
              <a:t>quill</a:t>
            </a:r>
            <a:r>
              <a:rPr lang="ru-RU" sz="2400" i="1" dirty="0" smtClean="0">
                <a:ea typeface="Arial Unicode MS" pitchFamily="34" charset="-128"/>
                <a:cs typeface="Arial Unicode MS" pitchFamily="34" charset="-128"/>
              </a:rPr>
              <a:t>»</a:t>
            </a:r>
            <a:r>
              <a:rPr lang="ru-RU" sz="2400" dirty="0" smtClean="0">
                <a:ea typeface="Arial Unicode MS" pitchFamily="34" charset="-128"/>
                <a:cs typeface="Arial Unicode MS" pitchFamily="34" charset="-128"/>
              </a:rPr>
              <a:t> или </a:t>
            </a:r>
            <a:r>
              <a:rPr lang="ru-RU" sz="2400" i="1" dirty="0" smtClean="0">
                <a:ea typeface="Arial Unicode MS" pitchFamily="34" charset="-128"/>
                <a:cs typeface="Arial Unicode MS" pitchFamily="34" charset="-128"/>
              </a:rPr>
              <a:t>«птичье перо».</a:t>
            </a:r>
            <a:r>
              <a:rPr lang="ru-RU" sz="2400" dirty="0" smtClean="0">
                <a:ea typeface="Arial Unicode MS" pitchFamily="34" charset="-128"/>
                <a:cs typeface="Arial Unicode MS" pitchFamily="34" charset="-128"/>
              </a:rPr>
              <a:t> В отличие от оригами, родиной которого является Япония, </a:t>
            </a:r>
            <a:r>
              <a:rPr lang="ru-RU" sz="2400" i="1" dirty="0" smtClean="0">
                <a:ea typeface="Arial Unicode MS" pitchFamily="34" charset="-128"/>
                <a:cs typeface="Arial Unicode MS" pitchFamily="34" charset="-128"/>
              </a:rPr>
              <a:t>искусство </a:t>
            </a:r>
            <a:r>
              <a:rPr lang="ru-RU" sz="2400" i="1" dirty="0" err="1" smtClean="0">
                <a:ea typeface="Arial Unicode MS" pitchFamily="34" charset="-128"/>
                <a:cs typeface="Arial Unicode MS" pitchFamily="34" charset="-128"/>
              </a:rPr>
              <a:t>бумагокручения</a:t>
            </a:r>
            <a:r>
              <a:rPr lang="ru-RU" sz="2400" dirty="0" smtClean="0">
                <a:ea typeface="Arial Unicode MS" pitchFamily="34" charset="-128"/>
                <a:cs typeface="Arial Unicode MS" pitchFamily="34" charset="-128"/>
              </a:rPr>
              <a:t> возникло в Европе в конце 14 — начале 15 века. </a:t>
            </a:r>
            <a:r>
              <a:rPr lang="ru-RU" sz="2400" dirty="0" smtClean="0"/>
              <a:t>Притягательная сила этого искусства заключается в способности пробуждать детское воображение, развивать память, пространственное мышление, мелкую моторику рук. Эта работа требует координации, аккуратности, усидчивости и навыков работы с бумагой.</a:t>
            </a:r>
          </a:p>
          <a:p>
            <a:endParaRPr lang="ru-RU" sz="2400" b="1" dirty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pic>
        <p:nvPicPr>
          <p:cNvPr id="12" name="Рисунок 11" descr="техника квиллинга">
            <a:hlinkClick r:id="rId3"/>
          </p:cNvPr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500694" y="4143380"/>
            <a:ext cx="3214690" cy="2157411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chemeClr val="accent1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13" name="Содержимое 5" descr="что такое квиллинг">
            <a:hlinkClick r:id="rId5"/>
          </p:cNvPr>
          <p:cNvPicPr>
            <a:picLocks noGrp="1"/>
          </p:cNvPicPr>
          <p:nvPr>
            <p:ph idx="1"/>
          </p:nvPr>
        </p:nvPicPr>
        <p:blipFill>
          <a:blip r:embed="rId6"/>
          <a:srcRect/>
          <a:stretch>
            <a:fillRect/>
          </a:stretch>
        </p:blipFill>
        <p:spPr bwMode="auto">
          <a:xfrm>
            <a:off x="2000232" y="4572008"/>
            <a:ext cx="3071834" cy="205740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chemeClr val="accent1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Татьяна\Desktop\кв1.jpg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0" y="-39482"/>
            <a:ext cx="9144000" cy="6897482"/>
          </a:xfrm>
          <a:prstGeom prst="rect">
            <a:avLst/>
          </a:prstGeom>
          <a:noFill/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МАТЕРИАЛЫ ДЛЯ КВИЛЛИНГА</a:t>
            </a:r>
            <a:endParaRPr lang="ru-RU" b="1" dirty="0"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Содержимое 6"/>
          <p:cNvSpPr>
            <a:spLocks noGrp="1"/>
          </p:cNvSpPr>
          <p:nvPr>
            <p:ph sz="half" idx="2"/>
          </p:nvPr>
        </p:nvSpPr>
        <p:spPr/>
        <p:txBody>
          <a:bodyPr>
            <a:normAutofit fontScale="85000" lnSpcReduction="20000"/>
          </a:bodyPr>
          <a:lstStyle/>
          <a:p>
            <a:pPr algn="just"/>
            <a:r>
              <a:rPr lang="ru-RU" dirty="0" smtClean="0"/>
              <a:t>цветная двусторонняя бумага или готовые нарезанные полоски </a:t>
            </a:r>
            <a:r>
              <a:rPr lang="en-US" dirty="0" smtClean="0"/>
              <a:t>;</a:t>
            </a:r>
            <a:endParaRPr lang="ru-RU" dirty="0" smtClean="0"/>
          </a:p>
          <a:p>
            <a:pPr algn="just"/>
            <a:r>
              <a:rPr lang="ru-RU" dirty="0" smtClean="0"/>
              <a:t>зубочистки </a:t>
            </a:r>
            <a:r>
              <a:rPr lang="ru-RU" dirty="0" smtClean="0"/>
              <a:t>или тонкие ватные палочки;</a:t>
            </a:r>
          </a:p>
          <a:p>
            <a:pPr algn="just"/>
            <a:r>
              <a:rPr lang="ru-RU" dirty="0" smtClean="0"/>
              <a:t>ножницы</a:t>
            </a:r>
            <a:r>
              <a:rPr lang="ru-RU" dirty="0" smtClean="0"/>
              <a:t>;</a:t>
            </a:r>
          </a:p>
          <a:p>
            <a:pPr algn="just"/>
            <a:r>
              <a:rPr lang="ru-RU" dirty="0" smtClean="0"/>
              <a:t>клей </a:t>
            </a:r>
            <a:r>
              <a:rPr lang="ru-RU" dirty="0" smtClean="0"/>
              <a:t>ПВА;</a:t>
            </a:r>
          </a:p>
          <a:p>
            <a:pPr algn="just"/>
            <a:r>
              <a:rPr lang="ru-RU" dirty="0" smtClean="0"/>
              <a:t>картон </a:t>
            </a:r>
            <a:r>
              <a:rPr lang="ru-RU" dirty="0" smtClean="0"/>
              <a:t>белый или цветной;</a:t>
            </a:r>
          </a:p>
          <a:p>
            <a:pPr algn="just"/>
            <a:r>
              <a:rPr lang="ru-RU" dirty="0" smtClean="0"/>
              <a:t>трафарет </a:t>
            </a:r>
            <a:r>
              <a:rPr lang="ru-RU" dirty="0" smtClean="0"/>
              <a:t>с окружностями разного диаметра можно купить в канцелярском магазине. </a:t>
            </a:r>
          </a:p>
          <a:p>
            <a:endParaRPr lang="ru-RU" dirty="0"/>
          </a:p>
        </p:txBody>
      </p:sp>
      <p:pic>
        <p:nvPicPr>
          <p:cNvPr id="8" name="Содержимое 7" descr="E:\DCIM\100CANON\IMG_4806.JPG"/>
          <p:cNvPicPr>
            <a:picLocks noGrp="1"/>
          </p:cNvPicPr>
          <p:nvPr>
            <p:ph sz="half"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" y="1643050"/>
            <a:ext cx="4038600" cy="4429155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chemeClr val="accent1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Татьяна\Desktop\кв1.jpg"/>
          <p:cNvPicPr>
            <a:picLocks noChangeAspect="1" noChangeArrowheads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0" y="-39482"/>
            <a:ext cx="9144000" cy="6897482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ЗАДАЧИ</a:t>
            </a:r>
            <a:endParaRPr lang="ru-RU" dirty="0"/>
          </a:p>
        </p:txBody>
      </p:sp>
      <p:graphicFrame>
        <p:nvGraphicFramePr>
          <p:cNvPr id="7" name="Содержимое 6"/>
          <p:cNvGraphicFramePr>
            <a:graphicFrameLocks noGrp="1"/>
          </p:cNvGraphicFramePr>
          <p:nvPr>
            <p:ph idx="1"/>
          </p:nvPr>
        </p:nvGraphicFramePr>
        <p:xfrm>
          <a:off x="457200" y="214290"/>
          <a:ext cx="8229600" cy="639321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71594"/>
                <a:gridCol w="6758006"/>
              </a:tblGrid>
              <a:tr h="1059242">
                <a:tc>
                  <a:txBody>
                    <a:bodyPr/>
                    <a:lstStyle/>
                    <a:p>
                      <a:endParaRPr lang="ru-RU" dirty="0">
                        <a:solidFill>
                          <a:schemeClr val="accent1">
                            <a:lumMod val="40000"/>
                            <a:lumOff val="6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1078122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Тугая спираль</a:t>
                      </a:r>
                    </a:p>
                    <a:p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Скрутите ленту и приклейте кончик, не снимая спирали с иглы, чтобы лента не раскрутилась.</a:t>
                      </a:r>
                      <a:endParaRPr lang="ru-RU" sz="1800" dirty="0">
                        <a:latin typeface="+mn-lt"/>
                      </a:endParaRPr>
                    </a:p>
                  </a:txBody>
                  <a:tcPr/>
                </a:tc>
              </a:tr>
              <a:tr h="1078122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Капля</a:t>
                      </a:r>
                    </a:p>
                    <a:p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Сделайте свободную спираль и сожмите ее с одной стороны, чтобы она приобрела форму капли.</a:t>
                      </a:r>
                      <a:endParaRPr lang="ru-RU" sz="1800" dirty="0">
                        <a:latin typeface="+mn-lt"/>
                      </a:endParaRPr>
                    </a:p>
                  </a:txBody>
                  <a:tcPr/>
                </a:tc>
              </a:tr>
              <a:tr h="1059242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Свободная спираль</a:t>
                      </a:r>
                    </a:p>
                    <a:p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Скрутите ленту, снимите спираль с иглы и, прежде чем приклеить конец, дайте ей раскрутиться.</a:t>
                      </a:r>
                      <a:endParaRPr lang="ru-RU" sz="1800" dirty="0">
                        <a:latin typeface="+mn-lt"/>
                      </a:endParaRPr>
                    </a:p>
                  </a:txBody>
                  <a:tcPr/>
                </a:tc>
              </a:tr>
              <a:tr h="1059242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Стрелка</a:t>
                      </a:r>
                    </a:p>
                    <a:p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Сделайте </a:t>
                      </a:r>
                      <a:r>
                        <a:rPr lang="ru-RU" sz="1800" u="none" strike="noStrike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свободную </a:t>
                      </a:r>
                      <a:r>
                        <a:rPr lang="ru-RU" sz="1800" u="none" strike="noStrike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спираль,</a:t>
                      </a:r>
                      <a:r>
                        <a:rPr lang="ru-RU" sz="180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сожмите </a:t>
                      </a: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ее в виде треугольника. Два угла прижмите друг к другу - получится стрелка</a:t>
                      </a:r>
                      <a:endParaRPr lang="ru-RU" sz="1800" dirty="0">
                        <a:latin typeface="+mn-lt"/>
                      </a:endParaRPr>
                    </a:p>
                  </a:txBody>
                  <a:tcPr/>
                </a:tc>
              </a:tr>
              <a:tr h="1059242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Глаз</a:t>
                      </a:r>
                    </a:p>
                    <a:p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Сделайте </a:t>
                      </a:r>
                      <a:r>
                        <a:rPr lang="ru-RU" sz="1800" u="none" strike="noStrike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свободную </a:t>
                      </a:r>
                      <a:r>
                        <a:rPr lang="ru-RU" sz="1800" u="none" strike="noStrike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спираль</a:t>
                      </a:r>
                      <a:r>
                        <a:rPr lang="ru-RU" sz="180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и </a:t>
                      </a: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сожмите противоположные стороны, придав ей форму глаза</a:t>
                      </a:r>
                      <a:endParaRPr lang="ru-RU" sz="1800" dirty="0">
                        <a:latin typeface="+mn-lt"/>
                      </a:endParaRP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8" name="Рисунок 7" descr="http://allforchildren.ru/article/illustr/qw1-1.jpg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00034" y="1285860"/>
            <a:ext cx="1357322" cy="1000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8" descr="http://allforchildren.ru/article/illustr/qw1-2.jpg"/>
          <p:cNvPicPr/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00034" y="2357430"/>
            <a:ext cx="1428760" cy="11430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Рисунок 9" descr="http://allforchildren.ru/article/illustr/qw1-3.jpg"/>
          <p:cNvPicPr/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00034" y="3571876"/>
            <a:ext cx="1428760" cy="11430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Рисунок 10" descr="http://allforchildren.ru/article/illustr/qw1-7.jpg"/>
          <p:cNvPicPr/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00034" y="5715016"/>
            <a:ext cx="1357322" cy="9286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Рисунок 11" descr="http://allforchildren.ru/article/illustr/qw1-5.jpg"/>
          <p:cNvPicPr/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428596" y="4643446"/>
            <a:ext cx="1428760" cy="10715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TextBox 12"/>
          <p:cNvSpPr txBox="1"/>
          <p:nvPr/>
        </p:nvSpPr>
        <p:spPr>
          <a:xfrm>
            <a:off x="2143108" y="428604"/>
            <a:ext cx="6059992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ЭЛЕМЕНТЫ КВИЛЛИНГА</a:t>
            </a:r>
            <a:endParaRPr lang="ru-RU" sz="4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Татьяна\Desktop\кв1.jpg"/>
          <p:cNvPicPr>
            <a:picLocks noChangeAspect="1" noChangeArrowheads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0" y="-39482"/>
            <a:ext cx="9144000" cy="6897482"/>
          </a:xfrm>
          <a:prstGeom prst="rect">
            <a:avLst/>
          </a:prstGeom>
          <a:noFill/>
        </p:spPr>
      </p:pic>
      <p:pic>
        <p:nvPicPr>
          <p:cNvPr id="9" name="Содержимое 3" descr="E:\DCIM\100CANON\IMG_4776.JPG"/>
          <p:cNvPicPr>
            <a:picLocks noGrp="1"/>
          </p:cNvPicPr>
          <p:nvPr>
            <p:ph sz="half" idx="1"/>
          </p:nvPr>
        </p:nvPicPr>
        <p:blipFill>
          <a:blip r:embed="rId4" cstate="print"/>
          <a:stretch>
            <a:fillRect/>
          </a:stretch>
        </p:blipFill>
        <p:spPr bwMode="auto">
          <a:xfrm>
            <a:off x="3500430" y="214290"/>
            <a:ext cx="2571768" cy="3000396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chemeClr val="accent1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10" name="Содержимое 9" descr="E:\DCIM\100CANON\IMG_4789.JPG"/>
          <p:cNvPicPr>
            <a:picLocks noGrp="1"/>
          </p:cNvPicPr>
          <p:nvPr>
            <p:ph sz="half" idx="2"/>
          </p:nvPr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71472" y="3071810"/>
            <a:ext cx="2643206" cy="3500462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chemeClr val="accent1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11" name="Рисунок 10" descr="E:\DCIM\100CANON\IMG_4795.JPG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072198" y="3143248"/>
            <a:ext cx="2571752" cy="342900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chemeClr val="accent1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Татьяна\Desktop\кв1.jpg"/>
          <p:cNvPicPr>
            <a:picLocks noChangeAspect="1" noChangeArrowheads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0" y="-39482"/>
            <a:ext cx="9144000" cy="6897482"/>
          </a:xfrm>
          <a:prstGeom prst="rect">
            <a:avLst/>
          </a:prstGeom>
          <a:noFill/>
        </p:spPr>
      </p:pic>
      <p:pic>
        <p:nvPicPr>
          <p:cNvPr id="5" name="Содержимое 4" descr="E:\DCIM\100CANON\IMG_4804.JPG"/>
          <p:cNvPicPr>
            <a:picLocks noGrp="1"/>
          </p:cNvPicPr>
          <p:nvPr>
            <p:ph idx="1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643042" y="1785926"/>
            <a:ext cx="3357586" cy="464347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chemeClr val="accent1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7" name="Рисунок 6" descr="E:\DCIM\100CANON\IMG_4798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357818" y="571480"/>
            <a:ext cx="3429024" cy="464347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chemeClr val="accent1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Татьяна\Desktop\кв1.jpg"/>
          <p:cNvPicPr>
            <a:picLocks noChangeAspect="1" noChangeArrowheads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0" y="-39482"/>
            <a:ext cx="9144000" cy="6897482"/>
          </a:xfrm>
          <a:prstGeom prst="rect">
            <a:avLst/>
          </a:prstGeom>
          <a:noFill/>
        </p:spPr>
      </p:pic>
      <p:pic>
        <p:nvPicPr>
          <p:cNvPr id="1026" name="Picture 2" descr="C:\Users\Татьяна\Desktop\кв12.jpg"/>
          <p:cNvPicPr>
            <a:picLocks noGrp="1" noChangeAspect="1" noChangeArrowheads="1"/>
          </p:cNvPicPr>
          <p:nvPr>
            <p:ph idx="1"/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1785918" y="285728"/>
            <a:ext cx="3821750" cy="3622358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chemeClr val="tx2">
                <a:lumMod val="60000"/>
                <a:lumOff val="40000"/>
              </a:schemeClr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1027" name="Picture 3" descr="C:\Users\Татьяна\Desktop\кв9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000628" y="3000372"/>
            <a:ext cx="3857652" cy="357190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chemeClr val="tx2">
                <a:lumMod val="60000"/>
                <a:lumOff val="40000"/>
              </a:schemeClr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486</TotalTime>
  <Words>263</Words>
  <Application>Microsoft Office PowerPoint</Application>
  <PresentationFormat>Экран (4:3)</PresentationFormat>
  <Paragraphs>45</Paragraphs>
  <Slides>12</Slides>
  <Notes>6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МУНИЦИПАЛЬНОЕ БЮДЖЕТНОЕ ДОШКОЛЬНОЕ ОБРАЗОВАТЕЛЬНОЕ УЧРЕЖДЕНИЕ ДЕТСКИЙ САД № 6</vt:lpstr>
      <vt:lpstr>АКТУАЛЬНОСТЬ</vt:lpstr>
      <vt:lpstr>  ЦЕЛЬ:  Развитие творческих способностей дошкольников посредством   нового вида продуктивной художественно – творческой деятельности – квиллинга. </vt:lpstr>
      <vt:lpstr>КВИЛЛИНГ</vt:lpstr>
      <vt:lpstr>МАТЕРИАЛЫ ДЛЯ КВИЛЛИНГА</vt:lpstr>
      <vt:lpstr>ЗАДАЧИ</vt:lpstr>
      <vt:lpstr>Слайд 7</vt:lpstr>
      <vt:lpstr>Слайд 8</vt:lpstr>
      <vt:lpstr>Слайд 9</vt:lpstr>
      <vt:lpstr>Слайд 10</vt:lpstr>
      <vt:lpstr>Слайд 11</vt:lpstr>
      <vt:lpstr>Слайд 12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Татьяна</dc:creator>
  <cp:lastModifiedBy>Татьяна</cp:lastModifiedBy>
  <cp:revision>53</cp:revision>
  <dcterms:created xsi:type="dcterms:W3CDTF">2014-01-22T09:27:40Z</dcterms:created>
  <dcterms:modified xsi:type="dcterms:W3CDTF">2014-01-29T16:41:59Z</dcterms:modified>
</cp:coreProperties>
</file>