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86" d="100"/>
          <a:sy n="86" d="100"/>
        </p:scale>
        <p:origin x="-15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47EB-304E-4565-9F77-F965512E7315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112F-EBFB-4C94-AC15-8CDE7FFE2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source=wiz&amp;fp=5&amp;uinfo=ww-1759-wh-827-fw-1534-fh-598-pd-1&amp;p=5&amp;text=%D0%BF%D0%BB%D0%BE%D1%81%D0%BA%D0%BE%D1%81%D1%82%D0%BE%D0%BF%D0%B8%D0%B5%20%D1%83%20%D0%B4%D0%B5%D1%82%D0%B5%D0%B9&amp;noreask=1&amp;pos=174&amp;rpt=simage&amp;lr=2&amp;img_url=http://cdn-nus-2.pinme.ru/pin-upload-static/photos/ed39b33b4ef52de0dd2d5bfc6f33bf99_b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7%D0%B0%D0%BA%D0%B0%D0%BB%D0%B8%D0%B2%D0%B0%D0%BD%D0%B8%D0%B5%20%20%20%D0%BD%D0%BE%D0%B3%20%D0%B4%D0%B5%D1%82%D0%B5%D0%B9%20%D0%B2%20%D0%B4%D0%B5%D1%82%D1%81%D0%BA%D0%BE%D0%BC%20%D1%81%D0%B0%D0%B4%D1%83&amp;fp=0&amp;pos=4&amp;uinfo=ww-1508-wh-709-fw-1283-fh-503-pd-1.0499999523162841&amp;rpt=simage&amp;img_url=http://www.maaam.ru/upload/blogs/16d8c9db33aa0df197a96e71a51729ad.jp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0%B7%D0%B0%D0%BA%D0%B0%D0%BB%D0%B8%D0%B2%D0%B0%D0%BD%D0%B8%D0%B5%20%20%20%D0%BD%D0%BE%D0%B3%20%D0%B4%D0%B5%D1%82%D0%B5%D0%B9%20%D0%B2%20%D0%B4%D0%B5%D1%82%D1%81%D0%BA%D0%BE%D0%BC%20%D1%81%D0%B0%D0%B4%D1%83&amp;fp=6&amp;pos=194&amp;uinfo=ww-1508-wh-709-fw-1283-fh-503-pd-1.0499999523162841&amp;rpt=simage&amp;img_url=http://kurs.znate.ru/pars_docs/refs/110/109092/109092_html_74c50e5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759-wh-827-fw-1534-fh-598-pd-1&amp;p=4&amp;text=%D0%BF%D0%BB%D0%BE%D1%81%D0%BA%D0%BE%D1%81%D1%82%D0%BE%D0%BF%D0%B8%D0%B5%20%D1%83%20%D0%B4%D0%B5%D1%82%D0%B5%D0%B9&amp;noreask=1&amp;pos=124&amp;rpt=simage&amp;lr=2&amp;img_url=http://www.baby.ru/storage/2/c/9/1/28273423.1090098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759-wh-827-fw-1534-fh-598-pd-1&amp;p=3&amp;text=%D0%BA%D0%B0%D1%80%D1%82%D0%B8%D0%BD%D0%BA%D0%B8%20%D0%BF%D0%BB%D0%BE%D1%81%D0%BA%D0%BE%D1%81%D1%82%D0%BE%D0%BF%D0%B8%D0%B5%20%D1%83%20%D0%B4%D0%B5%D1%82%D0%B5%D0%B9&amp;noreask=1&amp;pos=98&amp;rpt=simage&amp;lr=2&amp;img_url=http://imgn.dt00.net/2223/222366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7&amp;uinfo=ww-1759-wh-827-fw-1534-fh-598-pd-1&amp;p=7&amp;text=%D0%BA%D0%B0%D1%80%D1%82%D0%B8%D0%BD%D0%BA%D0%B8%20%D0%BF%D0%BB%D0%BE%D1%81%D0%BA%D0%BE%D1%81%D1%82%D0%BE%D0%BF%D0%B8%D0%B5%20%D1%83%20%D0%B4%D0%B5%D1%82%D0%B5%D0%B9&amp;noreask=1&amp;pos=232&amp;rpt=simage&amp;lr=2&amp;img_url=http://www.massage-kovrik.ru/workdir/files/Image/foto5(1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images.yandex.ru/yandsearch?source=wiz&amp;fp=7&amp;uinfo=ww-1759-wh-827-fw-1534-fh-598-pd-1&amp;p=7&amp;text=%D0%BA%D0%B0%D1%80%D1%82%D0%B8%D0%BD%D0%BA%D0%B8%20%D0%BF%D0%BB%D0%BE%D1%81%D0%BA%D0%BE%D1%81%D1%82%D0%BE%D0%BF%D0%B8%D0%B5%20%D1%83%20%D0%B4%D0%B5%D1%82%D0%B5%D0%B9&amp;noreask=1&amp;pos=223&amp;rpt=simage&amp;lr=2&amp;img_url=http://cs307903.vk.me/v307903810/38c5/mRB5GPvKlPk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ru/yandsearch?source=wiz&amp;fp=12&amp;uinfo=ww-1759-wh-827-fw-1534-fh-598-pd-1&amp;p=12&amp;text=%D0%BA%D0%B0%D1%80%D1%82%D0%B8%D0%BD%D0%BA%D0%B8%20%D0%BF%D0%BB%D0%BE%D1%81%D0%BA%D0%BE%D1%81%D1%82%D0%BE%D0%BF%D0%B8%D0%B5%20%D1%83%20%D0%B4%D0%B5%D1%82%D0%B5%D0%B9&amp;noreask=1&amp;pos=361&amp;rpt=simage&amp;lr=2&amp;img_url=http://forumnov.com/uploads/post-33-1144318015.jpg" TargetMode="External"/><Relationship Id="rId7" Type="http://schemas.openxmlformats.org/officeDocument/2006/relationships/hyperlink" Target="http://images.yandex.ru/yandsearch?source=wiz&amp;fp=27&amp;uinfo=ww-1759-wh-827-fw-1534-fh-598-pd-1&amp;p=27&amp;text=%D0%BA%D0%B0%D1%80%D1%82%D0%B8%D0%BD%D0%BA%D0%B8%20%D0%BF%D0%BB%D0%BE%D1%81%D0%BA%D0%BE%D1%81%D1%82%D0%BE%D0%BF%D0%B8%D0%B5%20%D1%83%20%D0%B4%D0%B5%D1%82%D0%B5%D0%B9&amp;noreask=1&amp;pos=816&amp;rpt=simage&amp;lr=2&amp;img_url=http://mdou221.edu.yar.ru/data/images/208_w800_h6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source=wiz&amp;fp=12&amp;uinfo=ww-1759-wh-827-fw-1534-fh-598-pd-1&amp;p=12&amp;text=%D0%BA%D0%B0%D1%80%D1%82%D0%B8%D0%BD%D0%BA%D0%B8%20%D0%BF%D0%BB%D0%BE%D1%81%D0%BA%D0%BE%D1%81%D1%82%D0%BE%D0%BF%D0%B8%D0%B5%20%D1%83%20%D0%B4%D0%B5%D1%82%D0%B5%D0%B9&amp;noreask=1&amp;pos=360&amp;rpt=simage&amp;lr=2&amp;img_url=http://strekoza-shop.ru/_sh/00/77m_1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пк\Pictures\slaj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429024" cy="2330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cdn1.novolitika.info/wp-content/uploads/2013/09/Uprazhneniya-doshkolnikam-dlya-ukrepleniya-spiny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344318"/>
            <a:ext cx="2470752" cy="198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65232" y="4786322"/>
            <a:ext cx="194822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Разработала:</a:t>
            </a:r>
          </a:p>
          <a:p>
            <a:pPr algn="ctr"/>
            <a:r>
              <a:rPr lang="ru-RU" sz="2400" b="1" dirty="0" smtClean="0"/>
              <a:t>Зайцева О.С.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1428736"/>
            <a:ext cx="364333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образовательное учреждение средняя общеобразовательная школа № </a:t>
            </a:r>
            <a:r>
              <a:rPr lang="ru-RU" b="1" smtClean="0"/>
              <a:t>297 </a:t>
            </a:r>
          </a:p>
          <a:p>
            <a:pPr algn="ctr"/>
            <a:r>
              <a:rPr lang="ru-RU" b="1" smtClean="0"/>
              <a:t>Пушкинского </a:t>
            </a:r>
            <a:r>
              <a:rPr lang="ru-RU" b="1" dirty="0" smtClean="0"/>
              <a:t>района</a:t>
            </a:r>
          </a:p>
          <a:p>
            <a:pPr algn="ctr"/>
            <a:r>
              <a:rPr lang="ru-RU" b="1" dirty="0" smtClean="0"/>
              <a:t>Санкт-Петербург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3429000"/>
            <a:ext cx="7925601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ПРОФИЛАКТИКА ПЛОСКОСТОПИЯ  У ДЕТЕЙ ДОШКОЛЬНОГО ВОЗРАСТА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1643050"/>
            <a:ext cx="5000660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Формируя навык ходьбы у детей, преподаватель обучает их правильной постановке шагающей ноги (пяткой с последующим перекатом на всю стопу, а не плашмя, всей стопой), не допуская шарканья и шлепанья стоп, не разводя носки.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Для исправления такого недостатка, как шарканье стоп, рекомендуется вводить задания с переступанием линий, кубиков и т.п., приучающие ребенка выше поднимать ноги при ходьбе.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пк\Pictures\Wd_q3glpY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1943099" cy="2590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1357299"/>
            <a:ext cx="4714908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Закаливание является одной из форм физического воспитания детей. При планировании системы закаливания в детском саду с целью профилактики и коррекции плоскостопия следует предусмотреть применение закаливающих процедур для стоп. </a:t>
            </a:r>
            <a:endParaRPr lang="ru-RU" sz="2000" b="1" dirty="0"/>
          </a:p>
        </p:txBody>
      </p:sp>
      <p:pic>
        <p:nvPicPr>
          <p:cNvPr id="10242" name="Picture 2" descr="http://kakzdravie.com/wp-content/uploads/2013/03/zakalivani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14752"/>
            <a:ext cx="3380217" cy="2533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3571900" cy="5262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Одним из традиционных методов закаливания человека, известных с древности и широко практикуемых во многих странах, является босо хождение. При этом имеет место, комбинированное воздействие на </a:t>
            </a:r>
            <a:r>
              <a:rPr lang="ru-RU" sz="1600" b="1" dirty="0" err="1" smtClean="0"/>
              <a:t>термо</a:t>
            </a:r>
            <a:r>
              <a:rPr lang="ru-RU" sz="1600" b="1" dirty="0" smtClean="0"/>
              <a:t> – и  </a:t>
            </a:r>
            <a:r>
              <a:rPr lang="ru-RU" sz="1600" b="1" dirty="0" err="1" smtClean="0"/>
              <a:t>механорецепторы</a:t>
            </a:r>
            <a:r>
              <a:rPr lang="ru-RU" sz="1600" b="1" dirty="0" smtClean="0"/>
              <a:t> наиболее активной рефлексогенной зоны - подошвенной стоп.</a:t>
            </a:r>
            <a:br>
              <a:rPr lang="ru-RU" sz="1600" b="1" dirty="0" smtClean="0"/>
            </a:br>
            <a:r>
              <a:rPr lang="ru-RU" sz="1600" b="1" dirty="0" smtClean="0"/>
              <a:t>При выборе грунта для хождения босиком следует учитывать, что различные его виды (но температурному и механическому раздражению) действуют на организм по-разному. Мягкая трава, теплый песок, дорожная пыль, комнатный ковер действуют успокаивающе, в то время как горячий песок или асфальт, острые камни, хвойные иголки или шишки возбуждают нервную систему. 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071678"/>
            <a:ext cx="3071834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После каждого хождения босиком необходимо тщательно мыть ноги водой комнатной температуры с мылом и проводить 2-3-минутный массаж (разминание пальцев и подошв).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1571612"/>
            <a:ext cx="492922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Регулярное </a:t>
            </a:r>
            <a:r>
              <a:rPr lang="ru-RU" b="1" dirty="0" smtClean="0"/>
              <a:t>обмывание</a:t>
            </a:r>
            <a:r>
              <a:rPr lang="ru-RU" dirty="0" smtClean="0"/>
              <a:t> </a:t>
            </a:r>
            <a:r>
              <a:rPr lang="ru-RU" b="1" dirty="0" smtClean="0"/>
              <a:t>стоп</a:t>
            </a:r>
            <a:r>
              <a:rPr lang="ru-RU" dirty="0" smtClean="0"/>
              <a:t> </a:t>
            </a:r>
            <a:r>
              <a:rPr lang="ru-RU" b="1" dirty="0" smtClean="0"/>
              <a:t>прохладной</a:t>
            </a:r>
            <a:r>
              <a:rPr lang="ru-RU" dirty="0" smtClean="0"/>
              <a:t> </a:t>
            </a:r>
            <a:r>
              <a:rPr lang="ru-RU" b="1" dirty="0" smtClean="0"/>
              <a:t>водой</a:t>
            </a:r>
            <a:r>
              <a:rPr lang="ru-RU" dirty="0" smtClean="0"/>
              <a:t> </a:t>
            </a:r>
            <a:r>
              <a:rPr lang="ru-RU" b="1" dirty="0" smtClean="0"/>
              <a:t>с</a:t>
            </a:r>
            <a:r>
              <a:rPr lang="ru-RU" dirty="0" smtClean="0"/>
              <a:t> </a:t>
            </a:r>
            <a:r>
              <a:rPr lang="ru-RU" b="1" dirty="0" smtClean="0"/>
              <a:t>последующим</a:t>
            </a:r>
            <a:r>
              <a:rPr lang="ru-RU" dirty="0" smtClean="0"/>
              <a:t> </a:t>
            </a:r>
            <a:r>
              <a:rPr lang="ru-RU" b="1" dirty="0" smtClean="0"/>
              <a:t>их</a:t>
            </a:r>
            <a:r>
              <a:rPr lang="ru-RU" dirty="0" smtClean="0"/>
              <a:t> </a:t>
            </a:r>
            <a:r>
              <a:rPr lang="ru-RU" b="1" dirty="0" smtClean="0"/>
              <a:t>растиранием</a:t>
            </a:r>
            <a:r>
              <a:rPr lang="ru-RU" dirty="0" smtClean="0"/>
              <a:t> также способствует профилактике и коррекции плоскостопия .</a:t>
            </a:r>
            <a:endParaRPr lang="ru-RU" dirty="0"/>
          </a:p>
        </p:txBody>
      </p:sp>
      <p:pic>
        <p:nvPicPr>
          <p:cNvPr id="8194" name="Picture 2" descr="http://kurs.znate.ru/pars_docs/refs/110/109092/109092_html_74c50e5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071810"/>
            <a:ext cx="3593321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571604" y="1318680"/>
            <a:ext cx="5857916" cy="39703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КОМПЛЕКСЫ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УПРАЖНЕНИЙ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ДЛЯ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ПРОФИЛАКТИКИ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КОРРЕКЦИИ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ПЛОСКОСТОПИЯ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ВОЗРАСТА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714357"/>
            <a:ext cx="27146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 № 1 </a:t>
            </a:r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«КОТЯТА»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928802"/>
            <a:ext cx="3500462" cy="13542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1.</a:t>
            </a:r>
            <a:r>
              <a:rPr lang="ru-RU" sz="1600" dirty="0" smtClean="0"/>
              <a:t> </a:t>
            </a:r>
            <a:r>
              <a:rPr lang="ru-RU" sz="1600" b="1" i="1" dirty="0" smtClean="0"/>
              <a:t>"Котята</a:t>
            </a:r>
            <a:r>
              <a:rPr lang="ru-RU" sz="1600" dirty="0" smtClean="0"/>
              <a:t> </a:t>
            </a:r>
            <a:r>
              <a:rPr lang="ru-RU" sz="1600" b="1" i="1" dirty="0" smtClean="0"/>
              <a:t>идут</a:t>
            </a:r>
            <a:r>
              <a:rPr lang="ru-RU" sz="1600" dirty="0" smtClean="0"/>
              <a:t> </a:t>
            </a:r>
            <a:r>
              <a:rPr lang="ru-RU" sz="1600" b="1" i="1" dirty="0" smtClean="0"/>
              <a:t>мимо</a:t>
            </a:r>
            <a:r>
              <a:rPr lang="ru-RU" sz="1600" dirty="0" smtClean="0"/>
              <a:t> </a:t>
            </a:r>
            <a:r>
              <a:rPr lang="ru-RU" sz="1600" b="1" i="1" dirty="0" smtClean="0"/>
              <a:t>спящего</a:t>
            </a:r>
            <a:r>
              <a:rPr lang="ru-RU" sz="1600" dirty="0" smtClean="0"/>
              <a:t> </a:t>
            </a:r>
            <a:r>
              <a:rPr lang="ru-RU" sz="1600" b="1" i="1" dirty="0" smtClean="0"/>
              <a:t>пса"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И.п. стоя на носках, руки внизу</a:t>
            </a:r>
            <a:br>
              <a:rPr lang="ru-RU" sz="1600" dirty="0" smtClean="0"/>
            </a:br>
            <a:r>
              <a:rPr lang="ru-RU" sz="1600" dirty="0" smtClean="0"/>
              <a:t>Ходьба на носках.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57818" y="1904081"/>
            <a:ext cx="2928958" cy="20159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Котята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греют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солнышке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лапки"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И.п. - сидя, руки в упоре сзади, носки натянуть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1 - согнуть вперед правую стопу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2-и.п.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3-4 - то же левой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786190"/>
            <a:ext cx="3429024" cy="13542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3.</a:t>
            </a:r>
            <a:r>
              <a:rPr lang="ru-RU" sz="1600" dirty="0" smtClean="0"/>
              <a:t> </a:t>
            </a:r>
            <a:r>
              <a:rPr lang="ru-RU" sz="1600" b="1" i="1" dirty="0" smtClean="0"/>
              <a:t>«Лапки</a:t>
            </a:r>
            <a:r>
              <a:rPr lang="ru-RU" sz="1600" dirty="0" smtClean="0"/>
              <a:t> </a:t>
            </a:r>
            <a:r>
              <a:rPr lang="ru-RU" sz="1600" b="1" i="1" dirty="0" smtClean="0"/>
              <a:t>замерзли"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И.п. - то же</a:t>
            </a:r>
            <a:br>
              <a:rPr lang="ru-RU" sz="1600" dirty="0" smtClean="0"/>
            </a:br>
            <a:r>
              <a:rPr lang="ru-RU" sz="1600" dirty="0" smtClean="0"/>
              <a:t>Поочередно потирать правой стопой левую голень и наоборот.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143381"/>
            <a:ext cx="2928958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4.</a:t>
            </a:r>
            <a:r>
              <a:rPr lang="ru-RU" sz="1600" dirty="0" smtClean="0"/>
              <a:t> </a:t>
            </a:r>
            <a:r>
              <a:rPr lang="ru-RU" sz="1600" b="1" i="1" dirty="0" smtClean="0"/>
              <a:t>"Лапки</a:t>
            </a:r>
            <a:r>
              <a:rPr lang="ru-RU" sz="1600" dirty="0" smtClean="0"/>
              <a:t> </a:t>
            </a:r>
            <a:r>
              <a:rPr lang="ru-RU" sz="1600" b="1" i="1" dirty="0" smtClean="0"/>
              <a:t>танцуют"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И.п. то же</a:t>
            </a:r>
            <a:br>
              <a:rPr lang="ru-RU" sz="1600" dirty="0" smtClean="0"/>
            </a:br>
            <a:r>
              <a:rPr lang="ru-RU" sz="1600" dirty="0" smtClean="0"/>
              <a:t>1 - носки в стороны, пятки вместе</a:t>
            </a:r>
            <a:br>
              <a:rPr lang="ru-RU" sz="1600" dirty="0" smtClean="0"/>
            </a:br>
            <a:r>
              <a:rPr lang="ru-RU" sz="1600" dirty="0" smtClean="0"/>
              <a:t>2-и.п.</a:t>
            </a:r>
            <a:br>
              <a:rPr lang="ru-RU" sz="1600" dirty="0" smtClean="0"/>
            </a:br>
            <a:r>
              <a:rPr lang="ru-RU" sz="1600" dirty="0" smtClean="0"/>
              <a:t>3 - пятки в стороны, носки вместе</a:t>
            </a:r>
            <a:br>
              <a:rPr lang="ru-RU" sz="1600" dirty="0" smtClean="0"/>
            </a:br>
            <a:r>
              <a:rPr lang="ru-RU" sz="1600" dirty="0" smtClean="0"/>
              <a:t>4 - и.п.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85794"/>
            <a:ext cx="321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 № 2 </a:t>
            </a:r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"УТЯТА"</a:t>
            </a:r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4"/>
            <a:ext cx="4143404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"Утята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шагают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реке"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И.п. - сидя, согнув ноги, руки в упоре сзади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Ходьба на месте, не отрывая носки от пола.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1641303"/>
            <a:ext cx="35719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2. </a:t>
            </a:r>
            <a:r>
              <a:rPr kumimoji="0" lang="ru-RU" sz="1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"Утка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ходит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i="1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вразвалочку-спотыкалочку</a:t>
            </a:r>
            <a:r>
              <a:rPr kumimoji="0" lang="ru-RU" sz="1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"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</a:b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И.п. то же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1-2 - поднимая внутренние своды опереться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на наружные края стоп 3-4 - и.н.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429000"/>
            <a:ext cx="2500330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"Утята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встретили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тропинке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гусеницу"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И.п. - то же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Ползающие движения стоп вперед и назад с помощью пальцев.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72066" y="3521462"/>
            <a:ext cx="3429024" cy="2231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5. </a:t>
            </a:r>
            <a:r>
              <a:rPr kumimoji="0" lang="ru-RU" sz="1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"Утята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учатся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плавать"</a:t>
            </a: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И.п. - сидя, руки в упоре сзади, носки натянуть</a:t>
            </a:r>
            <a:b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</a:b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1 - согнуть правую стопу вперед</a:t>
            </a:r>
            <a:b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</a:b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2 - разгибая правую стопу, согнуть вперед левую стопу</a:t>
            </a:r>
            <a:b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</a:b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33575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 № 3 "ВЕСЕЛЫЙ ЗООСАД</a:t>
            </a:r>
            <a:r>
              <a:rPr lang="ru-RU" sz="2800" u="sng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5"/>
            <a:ext cx="4572032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"Танцующий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верблюд"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И.п. - стоя ноги врозь, стопы параллельно, руки внизу Ходьба на месте, поочередно поднимая пятки, не отрывая носки от пола.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857364"/>
            <a:ext cx="2786066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"Забавный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медвежонок"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 п. - стоя на наружных краях стоп, руки на пояс Ходьба на наружных краях стоп, поворачивая носки во­внутрь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"по-медвежьи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").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357562"/>
            <a:ext cx="3857652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"Смеющийся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сурок"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И.п. ~ стоя ноги вместе, руки согнуты перед грудью локтями вниз, кисти направлены пальцами вниз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1-2 -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полуприсед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носках, улыбнуться 3-4 - и.п.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286255"/>
            <a:ext cx="2786082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"Тигренок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потягивается"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И.п. - сидя на пятках, руки в упоре впереди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1-2 - выпрямляя ноги, упор стоя согнувшись на носках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3-4 - и.п.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 № 4</a:t>
            </a:r>
          </a:p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 гимнастической палкой) </a:t>
            </a:r>
            <a:b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385765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И.п. - сидя, согнув ноги врозь, стопы параллельно, руки в упоре сзади, палка на полу под серединой стоп.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Катать палку вперед-назад двумя стопами вместе и по­очередно.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143116"/>
            <a:ext cx="3357586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 И.п. - то же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1-2 - сгибая пальцы ног, обхватить ими палку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3-6 - держать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7-8 - и.п.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857628"/>
            <a:ext cx="3714776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И.п. -то же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1-2 - поднять пятки, опираясь пальцами ног об пол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3-4 - и.п.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071942"/>
            <a:ext cx="3643338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И.п. - сидя по-турецки, палка вертикально на полу между стоп, придерживая хватом двумя руками за верхний конец Движениями стоп вперед-назад вращать палку вокруг вер­тикальной оси.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433771"/>
            <a:ext cx="35719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КОМПЛЕКС №5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(с мячом)</a:t>
            </a:r>
            <a:b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71612"/>
            <a:ext cx="3714776" cy="13542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И.п. - сидя, согнув ноги, руки в упоре сзади, мяч под стопами Катать мяч вперед-назад двумя стопами вместе и поочередно.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86124"/>
            <a:ext cx="371477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И.п. - то же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Катать мяч вправо-влево двумя стопами вместе и поочередно.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571612"/>
            <a:ext cx="35719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И.п. – тоже.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Круговые движения двумя стопами вместе и поочередно, вращая мяч вправо и влево.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286124"/>
            <a:ext cx="3643338" cy="13542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И.п. - лежа на спине, руки внизу, мяч 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лодыжками 1-2 ноги вперед, поднимая мяч и удерживая его стопами 3-4 – и .п.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857752" y="4860724"/>
            <a:ext cx="3643338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Примечание: рекомендуется использовать резиновые мячи диаметром 8-12 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Pictures\jMX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14678" y="1857364"/>
            <a:ext cx="5429288" cy="3786214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Плоскостопие– это уплощение свода стопы, которое может быть вызвано различными факторами: наследственностью, неправильным внутриутробным развитием, осложнением после различного вида травм, нарушением кальциево-фосфорного обмена, а также избытком или, наоборот, недостатком нагрузки на стопы.</a:t>
            </a:r>
            <a:endParaRPr lang="ru-RU" b="1" u="sng" dirty="0"/>
          </a:p>
        </p:txBody>
      </p:sp>
      <p:pic>
        <p:nvPicPr>
          <p:cNvPr id="2056" name="Picture 8" descr="C:\Users\пк\Pictures\mul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2190752" cy="273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928802"/>
            <a:ext cx="6000792" cy="194661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8" name="Picture 8" descr="http://ds2061.mskzapad.ru/images/users-files/Shitova/Ploskostopie/stelki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00174"/>
            <a:ext cx="5929354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Pictures\jMX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28794" y="1214422"/>
            <a:ext cx="5929354" cy="4429156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Факторы, влияющие на развитие плоскостопия:</a:t>
            </a:r>
            <a:endParaRPr lang="ru-RU" b="1" u="sng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наследственность (если у кого-то из родных есть/было это заболевание, нужно быть особенно осторожным: ребенка следует регулярно показывать врачу-ортопеду); </a:t>
            </a: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ношение «неправильной» обуви (на плоской подошве совсем без каблука, слишком узкой или широкой); </a:t>
            </a: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чрезмерные нагрузки на ноги (например, при поднятии тяжестей или при повышенной массе тела);</a:t>
            </a: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чрезмерная гибкость (</a:t>
            </a:r>
            <a:r>
              <a:rPr lang="ru-RU" sz="1600" b="1" i="1" dirty="0" err="1" smtClean="0"/>
              <a:t>гипермобильность</a:t>
            </a:r>
            <a:r>
              <a:rPr lang="ru-RU" sz="1600" b="1" i="1" dirty="0" smtClean="0"/>
              <a:t>) суставов, </a:t>
            </a: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рахит; </a:t>
            </a: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паралич мышц стопы и голени (из-за перенесенного полиомиелита или ДЦП); </a:t>
            </a: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травмы стоп;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285852" y="1285860"/>
            <a:ext cx="6572296" cy="4429156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ru-RU" sz="1600" b="1" i="1" dirty="0" smtClean="0"/>
              <a:t>Как лечить плоскостопие?</a:t>
            </a:r>
            <a:endParaRPr lang="ru-RU" sz="1600" b="1" dirty="0" smtClean="0"/>
          </a:p>
          <a:p>
            <a:pPr>
              <a:buFont typeface="Wingdings" pitchFamily="2" charset="2"/>
              <a:buChar char="q"/>
            </a:pPr>
            <a:r>
              <a:rPr lang="ru-RU" sz="1600" b="1" i="1" dirty="0" smtClean="0"/>
              <a:t>Вовремя определить и остановить развитие плоскостопия поможет диагностика, выполненная грамотным и опытным специалистом. Прежде всего врач-педиатр  (специалисту по лечению стоп) проведет визуальную диагностику осанки и походки, клинически оценит строение и функцию стопы. Подобная диагностика включает в себя клинические и функциональные тесты, позволяющие оценить состояние опорно-двигательного аппарата как в положении стоя, так и в движении. Однако полное излечение от плоскостопия возможно только у детей.</a:t>
            </a:r>
            <a:endParaRPr lang="ru-RU" sz="1600" b="1" dirty="0" smtClean="0"/>
          </a:p>
          <a:p>
            <a:pPr>
              <a:buFont typeface="Wingdings" pitchFamily="2" charset="2"/>
              <a:buChar char="q"/>
            </a:pPr>
            <a:r>
              <a:rPr lang="ru-RU" sz="1600" b="1" i="1" dirty="0" smtClean="0"/>
              <a:t>Коррекция плоскостопия обычно осуществляется при помощи индивидуальных ортопедических стелек. Ортопедическая обувь также помогает в лечении и профилактике плоскостопия.</a:t>
            </a:r>
            <a:endParaRPr lang="ru-RU" sz="1600" b="1" dirty="0" smtClean="0"/>
          </a:p>
          <a:p>
            <a:pPr>
              <a:buFont typeface="Wingdings" pitchFamily="2" charset="2"/>
              <a:buChar char="q"/>
            </a:pPr>
            <a:r>
              <a:rPr lang="ru-RU" sz="1600" b="1" i="1" dirty="0" smtClean="0"/>
              <a:t>Лечебная физкультура.</a:t>
            </a:r>
            <a:endParaRPr lang="ru-RU" sz="1600" b="1" dirty="0" smtClean="0"/>
          </a:p>
          <a:p>
            <a:pPr>
              <a:buFont typeface="Wingdings" pitchFamily="2" charset="2"/>
              <a:buChar char="q"/>
            </a:pPr>
            <a:r>
              <a:rPr lang="ru-RU" sz="1600" b="1" i="1" dirty="0" smtClean="0"/>
              <a:t>Массаж мышц голени и стоп.</a:t>
            </a:r>
            <a:endParaRPr lang="ru-RU" sz="1600" b="1" dirty="0" smtClean="0"/>
          </a:p>
          <a:p>
            <a:pPr>
              <a:buFont typeface="Wingdings" pitchFamily="2" charset="2"/>
              <a:buChar char="q"/>
            </a:pPr>
            <a:r>
              <a:rPr lang="ru-RU" sz="1600" b="1" i="1" dirty="0" err="1" smtClean="0"/>
              <a:t>Физиолечение</a:t>
            </a:r>
            <a:r>
              <a:rPr lang="ru-RU" sz="1600" b="1" i="1" dirty="0" smtClean="0"/>
              <a:t>.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http://img.4mama.com.ua/pictures/content/0/596_sli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307183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29058" y="1571612"/>
            <a:ext cx="4429156" cy="34290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Профилактические мероприятия по профилактике плоскостопия у дошкольников</a:t>
            </a:r>
            <a:endParaRPr lang="ru-RU" sz="24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6" name="Picture 4" descr="http://www.massage-kovrik.ru/images/foto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3919531" cy="2618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1285860"/>
            <a:ext cx="550072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Ходьба по массажным коврикам</a:t>
            </a:r>
            <a:endParaRPr lang="ru-RU" sz="2800" dirty="0"/>
          </a:p>
        </p:txBody>
      </p:sp>
      <p:pic>
        <p:nvPicPr>
          <p:cNvPr id="8198" name="Picture 6" descr="http://yoshkar-ola.rublepost.ru/images/2012/10/23/52588/Massajnyie-kovriki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571744"/>
            <a:ext cx="35004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0" name="Picture 4" descr="http://forumnov.com/uploads/post-33-11443180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372476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ttp://strekoza-shop.ru/_fr/0/358709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429000"/>
            <a:ext cx="2690805" cy="201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 descr="http://mdou221.edu.yar.ru/data/images/208_w800_h6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285992"/>
            <a:ext cx="464347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Pictures\jMX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1500174"/>
            <a:ext cx="3857652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При обучении детей ходьбе наиболее эффективен показ движений. Показывая ходьбу, педагог должен сам идти естественным и легким шагом, не подчеркивая энергичный мах руками, не делая широких шагов.</a:t>
            </a:r>
          </a:p>
          <a:p>
            <a:r>
              <a:rPr lang="ru-RU" sz="2000" b="1" dirty="0" smtClean="0"/>
              <a:t> Словесные указания должны быть точными, понятными детям. </a:t>
            </a:r>
            <a:endParaRPr lang="ru-RU" sz="2000" b="1" dirty="0"/>
          </a:p>
        </p:txBody>
      </p:sp>
      <p:pic>
        <p:nvPicPr>
          <p:cNvPr id="2051" name="Picture 3" descr="C:\Users\пк\Desktop\0_a62ec_5c1656d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71810"/>
            <a:ext cx="3178496" cy="3357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717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33</cp:revision>
  <dcterms:created xsi:type="dcterms:W3CDTF">2014-01-13T14:59:15Z</dcterms:created>
  <dcterms:modified xsi:type="dcterms:W3CDTF">2014-08-24T14:00:04Z</dcterms:modified>
</cp:coreProperties>
</file>