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70" r:id="rId5"/>
    <p:sldId id="259" r:id="rId6"/>
    <p:sldId id="260" r:id="rId7"/>
    <p:sldId id="262" r:id="rId8"/>
    <p:sldId id="263" r:id="rId9"/>
    <p:sldId id="265" r:id="rId10"/>
    <p:sldId id="266" r:id="rId11"/>
    <p:sldId id="268" r:id="rId12"/>
    <p:sldId id="269"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014" autoAdjust="0"/>
  </p:normalViewPr>
  <p:slideViewPr>
    <p:cSldViewPr>
      <p:cViewPr varScale="1">
        <p:scale>
          <a:sx n="64" d="100"/>
          <a:sy n="64" d="100"/>
        </p:scale>
        <p:origin x="-1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4B90E-3FA6-45C7-9342-8DA5BC5A58F3}" type="datetimeFigureOut">
              <a:rPr lang="ru-RU" smtClean="0"/>
              <a:t>22.04.2012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B2B54-9845-4092-94A5-B70F31FEF9FD}"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13A31FD0-9A52-4134-8203-4324B6F77E0C}" type="datetimeFigureOut">
              <a:rPr lang="ru-RU" smtClean="0"/>
              <a:t>22.04.2012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9C3069A3-69A6-47EE-853D-7701C9453AB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3069A3-69A6-47EE-853D-7701C9453A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3069A3-69A6-47EE-853D-7701C9453A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3069A3-69A6-47EE-853D-7701C9453AB1}"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C3069A3-69A6-47EE-853D-7701C9453AB1}"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C3069A3-69A6-47EE-853D-7701C9453AB1}"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C3069A3-69A6-47EE-853D-7701C9453AB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C3069A3-69A6-47EE-853D-7701C9453AB1}"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3A31FD0-9A52-4134-8203-4324B6F77E0C}" type="datetimeFigureOut">
              <a:rPr lang="ru-RU" smtClean="0"/>
              <a:t>22.04.2012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C3069A3-69A6-47EE-853D-7701C9453A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13A31FD0-9A52-4134-8203-4324B6F77E0C}" type="datetimeFigureOut">
              <a:rPr lang="ru-RU" smtClean="0"/>
              <a:t>22.04.2012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C3069A3-69A6-47EE-853D-7701C9453AB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13A31FD0-9A52-4134-8203-4324B6F77E0C}" type="datetimeFigureOut">
              <a:rPr lang="ru-RU" smtClean="0"/>
              <a:t>22.04.2012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9C3069A3-69A6-47EE-853D-7701C9453AB1}"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A31FD0-9A52-4134-8203-4324B6F77E0C}" type="datetimeFigureOut">
              <a:rPr lang="ru-RU" smtClean="0"/>
              <a:t>22.04.2012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3069A3-69A6-47EE-853D-7701C9453AB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440159"/>
          </a:xfrm>
        </p:spPr>
        <p:txBody>
          <a:bodyPr>
            <a:normAutofit/>
          </a:bodyPr>
          <a:lstStyle/>
          <a:p>
            <a:r>
              <a:rPr lang="ru-RU" sz="2400" dirty="0" smtClean="0">
                <a:solidFill>
                  <a:schemeClr val="accent1">
                    <a:lumMod val="50000"/>
                  </a:schemeClr>
                </a:solidFill>
              </a:rPr>
              <a:t>Консультация для педагогов</a:t>
            </a:r>
            <a:br>
              <a:rPr lang="ru-RU" sz="2400" dirty="0" smtClean="0">
                <a:solidFill>
                  <a:schemeClr val="accent1">
                    <a:lumMod val="50000"/>
                  </a:schemeClr>
                </a:solidFill>
              </a:rPr>
            </a:br>
            <a:r>
              <a:rPr lang="ru-RU" sz="2400" dirty="0" smtClean="0">
                <a:solidFill>
                  <a:schemeClr val="accent1">
                    <a:lumMod val="50000"/>
                  </a:schemeClr>
                </a:solidFill>
              </a:rPr>
              <a:t>Мальчики и девочки дошкольного возраста.</a:t>
            </a:r>
            <a:endParaRPr lang="ru-RU" sz="2400" dirty="0">
              <a:solidFill>
                <a:schemeClr val="accent1">
                  <a:lumMod val="50000"/>
                </a:schemeClr>
              </a:solidFill>
            </a:endParaRPr>
          </a:p>
        </p:txBody>
      </p:sp>
      <p:sp>
        <p:nvSpPr>
          <p:cNvPr id="3" name="Подзаголовок 2"/>
          <p:cNvSpPr>
            <a:spLocks noGrp="1"/>
          </p:cNvSpPr>
          <p:nvPr>
            <p:ph type="subTitle" idx="1"/>
          </p:nvPr>
        </p:nvSpPr>
        <p:spPr>
          <a:xfrm>
            <a:off x="1371600" y="3212976"/>
            <a:ext cx="6400800" cy="2425824"/>
          </a:xfrm>
        </p:spPr>
        <p:txBody>
          <a:bodyPr/>
          <a:lstStyle/>
          <a:p>
            <a:endParaRPr lang="ru-RU" dirty="0"/>
          </a:p>
        </p:txBody>
      </p:sp>
      <p:pic>
        <p:nvPicPr>
          <p:cNvPr id="1026" name="Picture 2" descr="C:\Users\GIGABAYTE\Pictures\0009089558_fid.jpg"/>
          <p:cNvPicPr>
            <a:picLocks noChangeAspect="1" noChangeArrowheads="1"/>
          </p:cNvPicPr>
          <p:nvPr/>
        </p:nvPicPr>
        <p:blipFill>
          <a:blip r:embed="rId2" cstate="print"/>
          <a:srcRect/>
          <a:stretch>
            <a:fillRect/>
          </a:stretch>
        </p:blipFill>
        <p:spPr bwMode="auto">
          <a:xfrm>
            <a:off x="1331640" y="1916832"/>
            <a:ext cx="6408712" cy="3729608"/>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39552" y="260648"/>
            <a:ext cx="8229600" cy="3816424"/>
          </a:xfrm>
        </p:spPr>
        <p:txBody>
          <a:bodyPr>
            <a:normAutofit/>
          </a:bodyPr>
          <a:lstStyle/>
          <a:p>
            <a:pPr algn="ctr"/>
            <a:r>
              <a:rPr lang="ru-RU" sz="2000" dirty="0" smtClean="0"/>
              <a:t>Половая принадлежность</a:t>
            </a:r>
            <a:br>
              <a:rPr lang="ru-RU" sz="2000" dirty="0" smtClean="0"/>
            </a:br>
            <a:r>
              <a:rPr lang="ru-RU" sz="1600" dirty="0" smtClean="0"/>
              <a:t>Женщина</a:t>
            </a:r>
            <a:r>
              <a:rPr lang="ru-RU" sz="1600" b="0" dirty="0" smtClean="0"/>
              <a:t/>
            </a:r>
            <a:br>
              <a:rPr lang="ru-RU" sz="1600" b="0" dirty="0" smtClean="0"/>
            </a:br>
            <a:r>
              <a:rPr lang="ru-RU" sz="1600" b="0" dirty="0" smtClean="0"/>
              <a:t>Хранительница очага, продолжательница рода</a:t>
            </a:r>
            <a:br>
              <a:rPr lang="ru-RU" sz="1600" b="0" dirty="0" smtClean="0"/>
            </a:br>
            <a:r>
              <a:rPr lang="ru-RU" sz="1600" b="0" dirty="0" smtClean="0"/>
              <a:t>Важна красота, уют</a:t>
            </a:r>
            <a:br>
              <a:rPr lang="ru-RU" sz="1600" b="0" dirty="0" smtClean="0"/>
            </a:br>
            <a:r>
              <a:rPr lang="ru-RU" sz="1600" b="0" dirty="0" smtClean="0"/>
              <a:t>Девочки любят играть «в уголочке»</a:t>
            </a:r>
            <a:br>
              <a:rPr lang="ru-RU" sz="1600" b="0" dirty="0" smtClean="0"/>
            </a:br>
            <a:r>
              <a:rPr lang="ru-RU" sz="1600" b="0" dirty="0" smtClean="0"/>
              <a:t>Диапазонное зрение(видят перед собой)</a:t>
            </a:r>
            <a:br>
              <a:rPr lang="ru-RU" sz="1600" b="0" dirty="0" smtClean="0"/>
            </a:br>
            <a:r>
              <a:rPr lang="ru-RU" sz="1600" b="0" dirty="0" smtClean="0"/>
              <a:t>Важна оценка результата деятельности</a:t>
            </a:r>
            <a:br>
              <a:rPr lang="ru-RU" sz="1600" b="0" dirty="0" smtClean="0"/>
            </a:br>
            <a:r>
              <a:rPr lang="ru-RU" sz="1600" b="0" dirty="0" smtClean="0"/>
              <a:t/>
            </a:r>
            <a:br>
              <a:rPr lang="ru-RU" sz="1600" b="0" dirty="0" smtClean="0"/>
            </a:br>
            <a:r>
              <a:rPr lang="ru-RU" sz="1600" dirty="0" smtClean="0"/>
              <a:t>Мужчина</a:t>
            </a:r>
            <a:br>
              <a:rPr lang="ru-RU" sz="1600" dirty="0" smtClean="0"/>
            </a:br>
            <a:r>
              <a:rPr lang="ru-RU" sz="1600" dirty="0" smtClean="0"/>
              <a:t>Добытчик, защитник</a:t>
            </a:r>
            <a:br>
              <a:rPr lang="ru-RU" sz="1600" dirty="0" smtClean="0"/>
            </a:br>
            <a:r>
              <a:rPr lang="ru-RU" sz="1600" dirty="0" smtClean="0"/>
              <a:t>Важна смелость, скорость</a:t>
            </a:r>
            <a:br>
              <a:rPr lang="ru-RU" sz="1600" dirty="0" smtClean="0"/>
            </a:br>
            <a:r>
              <a:rPr lang="ru-RU" sz="1600" dirty="0" smtClean="0"/>
              <a:t>Осваивает все пространство</a:t>
            </a:r>
            <a:br>
              <a:rPr lang="ru-RU" sz="1600" dirty="0" smtClean="0"/>
            </a:br>
            <a:r>
              <a:rPr lang="ru-RU" sz="1600" dirty="0" smtClean="0"/>
              <a:t>Тоннельное зрение (видят хорошо и далеко)</a:t>
            </a:r>
            <a:br>
              <a:rPr lang="ru-RU" sz="1600" dirty="0" smtClean="0"/>
            </a:br>
            <a:r>
              <a:rPr lang="ru-RU" sz="1600" dirty="0" smtClean="0"/>
              <a:t>Оцениваем процесс результата (как он это сделал)</a:t>
            </a:r>
            <a:endParaRPr lang="ru-RU" sz="2000" dirty="0"/>
          </a:p>
        </p:txBody>
      </p:sp>
      <p:pic>
        <p:nvPicPr>
          <p:cNvPr id="4098" name="Picture 2" descr="C:\Users\GIGABAYTE\Pictures\72189792_Donald_Zolan41.jpg"/>
          <p:cNvPicPr>
            <a:picLocks noGrp="1" noChangeAspect="1" noChangeArrowheads="1"/>
          </p:cNvPicPr>
          <p:nvPr>
            <p:ph idx="1"/>
          </p:nvPr>
        </p:nvPicPr>
        <p:blipFill>
          <a:blip r:embed="rId2" cstate="print"/>
          <a:srcRect/>
          <a:stretch>
            <a:fillRect/>
          </a:stretch>
        </p:blipFill>
        <p:spPr bwMode="auto">
          <a:xfrm>
            <a:off x="5796136" y="4221088"/>
            <a:ext cx="3168353" cy="244894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1600" dirty="0" smtClean="0"/>
              <a:t>Никогда </a:t>
            </a:r>
            <a:r>
              <a:rPr lang="ru-RU" sz="1600" dirty="0" smtClean="0"/>
              <a:t>не забывайте, что перед вами не просто ребенок, а мальчик или девочка, с присущими им особенностями восприятия, мышления, эмоций. Воспитывать, обучать и даже любить их надо по-разному. Но обязательно очень любить.</a:t>
            </a:r>
          </a:p>
          <a:p>
            <a:pPr lvl="0"/>
            <a:r>
              <a:rPr lang="ru-RU" sz="1600" dirty="0" smtClean="0"/>
              <a:t>Не сравнивайте мальчиков и девочек, не ставьте одних в пример другим: они разные даже по биологическому возрасту – девочки обычно старше ровесников-мальчиков.</a:t>
            </a:r>
          </a:p>
          <a:p>
            <a:pPr lvl="0"/>
            <a:r>
              <a:rPr lang="ru-RU" sz="1600" dirty="0" smtClean="0"/>
              <a:t>Мальчики и девочки по-разному видят, слышат, осязают, по-разному воспринимают пространство и ориентируются в нем, а главное – по-разному осмысливают все, с чем сталкиваются в этом мире.</a:t>
            </a:r>
          </a:p>
          <a:p>
            <a:pPr lvl="0"/>
            <a:r>
              <a:rPr lang="ru-RU" sz="1600" dirty="0" smtClean="0"/>
              <a:t>Помните, что, когда женщина воспитывает и обучает мальчиков (а мужчина – девочек), ей мало пригодится собственный детский опыт и сравнивать себя в детстве с ними – неверно и бесполезно.</a:t>
            </a:r>
          </a:p>
          <a:p>
            <a:pPr lvl="0"/>
            <a:r>
              <a:rPr lang="ru-RU" sz="1600" dirty="0" smtClean="0"/>
              <a:t>Не усердствуйте, требуя от мальчиков аккуратности и тщательности выполнения вашего задания</a:t>
            </a:r>
            <a:r>
              <a:rPr lang="ru-RU" sz="1600" dirty="0" smtClean="0"/>
              <a:t>.</a:t>
            </a:r>
            <a:endParaRPr lang="ru-RU" sz="1600" dirty="0" smtClean="0"/>
          </a:p>
        </p:txBody>
      </p:sp>
      <p:sp>
        <p:nvSpPr>
          <p:cNvPr id="3" name="Заголовок 2"/>
          <p:cNvSpPr>
            <a:spLocks noGrp="1"/>
          </p:cNvSpPr>
          <p:nvPr>
            <p:ph type="title"/>
          </p:nvPr>
        </p:nvSpPr>
        <p:spPr>
          <a:xfrm>
            <a:off x="457200" y="332656"/>
            <a:ext cx="8229600" cy="1084982"/>
          </a:xfrm>
        </p:spPr>
        <p:txBody>
          <a:bodyPr>
            <a:normAutofit fontScale="90000"/>
          </a:bodyPr>
          <a:lstStyle/>
          <a:p>
            <a:pPr algn="ctr"/>
            <a:r>
              <a:rPr lang="ru-RU" sz="2200" i="1" dirty="0" smtClean="0"/>
              <a:t>Рекомендации</a:t>
            </a:r>
            <a:r>
              <a:rPr lang="ru-RU" i="1" dirty="0" smtClean="0"/>
              <a:t> </a:t>
            </a:r>
            <a:r>
              <a:rPr lang="ru-RU" sz="2200" i="1" dirty="0" smtClean="0"/>
              <a:t>«Особенности воспитания мальчиков и девочек».</a:t>
            </a:r>
            <a:r>
              <a:rPr lang="ru-RU" i="1" dirty="0" smtClean="0"/>
              <a:t/>
            </a:r>
            <a:br>
              <a:rPr lang="ru-RU" i="1"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lvl="0"/>
            <a:r>
              <a:rPr lang="ru-RU" sz="1700" dirty="0" smtClean="0"/>
              <a:t>Помните, что мы часто недооцениваем эмоциональную чувствительность и тревожность мальчиков.</a:t>
            </a:r>
          </a:p>
          <a:p>
            <a:pPr lvl="0"/>
            <a:r>
              <a:rPr lang="ru-RU" sz="1700" dirty="0" smtClean="0"/>
              <a:t>Если вам надо отругать девочку, не спешите высказывать свое отношение к ней – бурная эмоциональная реакция помешает ей понять, за что ее ругают. Сначала разберите, в чем ее ошибка.</a:t>
            </a:r>
          </a:p>
          <a:p>
            <a:pPr lvl="0"/>
            <a:r>
              <a:rPr lang="ru-RU" sz="1700" dirty="0" smtClean="0"/>
              <a:t>Ругая мальчика, изложите кратко и точно, чем вы недовольны, так как он не может долго удерживать эмоциональное напряжение. Его мозг как бы отключит слуховой канал, и ребенок перестанет вас слушать и слышать.</a:t>
            </a:r>
          </a:p>
          <a:p>
            <a:r>
              <a:rPr lang="ru-RU" sz="1700" dirty="0" smtClean="0"/>
              <a:t>Давая задания мальчикам, старайтесь включать в них момент поиска, требующий сообразительности. Не надо заранее рассказывать и показывать, что и как делать. Следует подтолкнуть ребенка к тому, чтобы он сам открыл принцип решения, пусть даже наделав ошибок</a:t>
            </a:r>
            <a:endParaRPr lang="ru-RU" sz="1700" dirty="0"/>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lvl="0">
              <a:buNone/>
            </a:pPr>
            <a:endParaRPr lang="ru-RU" sz="2400" dirty="0" smtClean="0"/>
          </a:p>
          <a:p>
            <a:pPr lvl="0"/>
            <a:r>
              <a:rPr lang="ru-RU" sz="1900" dirty="0" smtClean="0"/>
              <a:t>С девочками, если им трудно, надо вместе, до начала работы, разобрать принцип выполнения задания, что и как надо сделать. Вместе с тем, девочек надо постепенно учить действовать самостоятельно, а не только по заранее известным схемам, подталкивать к поиску собственных решений незнакомых, нетиповых заданий.</a:t>
            </a:r>
          </a:p>
          <a:p>
            <a:pPr lvl="0"/>
            <a:r>
              <a:rPr lang="ru-RU" sz="1900" dirty="0" smtClean="0"/>
              <a:t>Не забывайте не только рассказывать, но и показывать. Особенно это важно для мальчиков.</a:t>
            </a:r>
          </a:p>
          <a:p>
            <a:pPr lvl="0"/>
            <a:r>
              <a:rPr lang="ru-RU" sz="1900" dirty="0" smtClean="0"/>
              <a:t>Никогда не ругайте ребенка обидными словами за неспособность что-то понять или сделать. Это сейчас он знает и умеет хуже вас. Придет время, и, по крайней мере, в каких-то областях, он будет знать и уметь больше вас. </a:t>
            </a:r>
          </a:p>
          <a:p>
            <a:endParaRPr lang="ru-RU" dirty="0" smtClean="0"/>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36712"/>
            <a:ext cx="8229600" cy="5170579"/>
          </a:xfrm>
        </p:spPr>
        <p:txBody>
          <a:bodyPr>
            <a:normAutofit lnSpcReduction="10000"/>
          </a:bodyPr>
          <a:lstStyle/>
          <a:p>
            <a:pPr algn="ctr">
              <a:buNone/>
            </a:pPr>
            <a:r>
              <a:rPr lang="ru-RU" sz="1800" dirty="0" smtClean="0"/>
              <a:t>Внутриутробное развитие</a:t>
            </a:r>
          </a:p>
          <a:p>
            <a:r>
              <a:rPr lang="ru-RU" sz="1600" dirty="0" smtClean="0"/>
              <a:t>Пол будущего ребенка определяется уже в момент зачатия. Половые различия закладываются на 6-ой неделе, а на 8-10 ой неделе формируются внутренние половые органы и начинают продуцироваться зародышевые половые гормоны. Именно под влиянием гормонов формируется не только анатомические особенности, но и особенности мозга мужчины и женщины. Очень опасны вредные воздействия между 6ой и 32 неделями беременности (введения гормональных препаратов, стрессовые состояния, асфиксия плода, при маточно-плацентарных кровотечениях и т.д.) Все это может нарушить процесс правильной половой дифференциации мозга будущего ребенка.</a:t>
            </a:r>
          </a:p>
          <a:p>
            <a:r>
              <a:rPr lang="ru-RU" sz="1600" dirty="0" smtClean="0"/>
              <a:t> В 60 е годы прошлого века, медиками для предотвращения выкидыша часто использовался гормон прогестерон. Замечено, что девочки, родившиеся у матерей, получавших данный гормон, отличались высоким интеллектом, по физическому развитию походили на мальчиков, играли в войну, дрались, были независимы и самоуверенны. Такие девочки часто становились руководящими работниками, у них слабо выражался материнский инстинкт, они были агрессивны и неуживчивы в семье.</a:t>
            </a:r>
          </a:p>
          <a:p>
            <a:r>
              <a:rPr lang="ru-RU" sz="1600" dirty="0" smtClean="0"/>
              <a:t>Известно также, что мальчики, родившиеся в блокадном Ленинграде, отличались мягким, покладистым характером, играли в куклы. Скорее всего женские черты в их поведении были связаны со стрессами, перенесенными матерями во время беременности.</a:t>
            </a:r>
          </a:p>
          <a:p>
            <a:endParaRPr lang="ru-RU" sz="1600" dirty="0" smtClean="0"/>
          </a:p>
          <a:p>
            <a:endParaRPr lang="ru-RU" sz="1600" dirty="0" smtClean="0"/>
          </a:p>
          <a:p>
            <a:endParaRPr lang="ru-RU" sz="1600" dirty="0"/>
          </a:p>
        </p:txBody>
      </p:sp>
      <p:sp>
        <p:nvSpPr>
          <p:cNvPr id="3" name="Заголовок 2"/>
          <p:cNvSpPr>
            <a:spLocks noGrp="1"/>
          </p:cNvSpPr>
          <p:nvPr>
            <p:ph type="title"/>
          </p:nvPr>
        </p:nvSpPr>
        <p:spPr>
          <a:xfrm>
            <a:off x="457200" y="274638"/>
            <a:ext cx="8229600" cy="418058"/>
          </a:xfrm>
        </p:spPr>
        <p:txBody>
          <a:bodyPr>
            <a:normAutofit/>
          </a:bodyPr>
          <a:lstStyle/>
          <a:p>
            <a:r>
              <a:rPr lang="ru-RU" sz="2000" dirty="0" smtClean="0"/>
              <a:t>Анатомо-физиологические особенности мальчиков и девочек.</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5746643"/>
          </a:xfrm>
        </p:spPr>
        <p:txBody>
          <a:bodyPr>
            <a:normAutofit/>
          </a:bodyPr>
          <a:lstStyle/>
          <a:p>
            <a:endParaRPr lang="ru-RU" sz="1600" dirty="0" smtClean="0"/>
          </a:p>
          <a:p>
            <a:endParaRPr lang="ru-RU" sz="1600" dirty="0" smtClean="0"/>
          </a:p>
          <a:p>
            <a:r>
              <a:rPr lang="ru-RU" sz="1600" dirty="0" smtClean="0"/>
              <a:t>На 100 девочек рождается 103-107 мальчиков, у женщин вынашивающих мальчиков выкидыши случаются чаще, при рождении мальчиков чаще наблюдаются осложнения</a:t>
            </a:r>
          </a:p>
          <a:p>
            <a:r>
              <a:rPr lang="ru-RU" sz="1600" dirty="0" smtClean="0"/>
              <a:t>Девочки рождаются на 3-4 недели более зрелыми, хотя при рождении, как правило , у девочек по сравнению с мальчиками, меньше масса тела, рост, удельный вес мускулатуры, уже через четыре недели они начинают опережать мальчиков в общем развитии.</a:t>
            </a:r>
          </a:p>
          <a:p>
            <a:r>
              <a:rPr lang="ru-RU" sz="1600" dirty="0" smtClean="0"/>
              <a:t>У мальчиков отмечается больше случаев задержки умственного развития, гемофилии, заикания, неврозов.</a:t>
            </a:r>
          </a:p>
          <a:p>
            <a:r>
              <a:rPr lang="ru-RU" sz="1600" dirty="0" smtClean="0"/>
              <a:t>Мальчики на 2-3 месяца позже начинают ходить, на 4-6 месяцев позже говорить </a:t>
            </a:r>
          </a:p>
          <a:p>
            <a:r>
              <a:rPr lang="ru-RU" sz="1600" dirty="0" smtClean="0"/>
              <a:t>Исследование Т.В.Тюриной показало, что сроки развития и мальчиков и девочек определяется его соматотипом. Дети мышечного типа в отличии от астенического типа развиваются быстрее.</a:t>
            </a:r>
          </a:p>
          <a:p>
            <a:r>
              <a:rPr lang="ru-RU" sz="1600" dirty="0" smtClean="0"/>
              <a:t>Созревание скелета у девочек происходит раньше, чем у мальчиков</a:t>
            </a:r>
          </a:p>
          <a:p>
            <a:r>
              <a:rPr lang="ru-RU" sz="1600" dirty="0" smtClean="0"/>
              <a:t>Мальчики в первые шесть месяцев после рождения растут быстрее девочек, и это преобладание в длине тела сохраняется до 4х лет.</a:t>
            </a:r>
          </a:p>
          <a:p>
            <a:endParaRPr lang="ru-RU" sz="1600" dirty="0"/>
          </a:p>
        </p:txBody>
      </p:sp>
      <p:sp>
        <p:nvSpPr>
          <p:cNvPr id="3" name="Заголовок 2"/>
          <p:cNvSpPr>
            <a:spLocks noGrp="1"/>
          </p:cNvSpPr>
          <p:nvPr>
            <p:ph type="title"/>
          </p:nvPr>
        </p:nvSpPr>
        <p:spPr>
          <a:xfrm>
            <a:off x="457200" y="274638"/>
            <a:ext cx="8229600" cy="274042"/>
          </a:xfrm>
        </p:spPr>
        <p:txBody>
          <a:bodyPr>
            <a:noAutofit/>
          </a:bodyPr>
          <a:lstStyle/>
          <a:p>
            <a:pPr algn="ctr"/>
            <a:r>
              <a:rPr lang="ru-RU" sz="1800" b="0" dirty="0" smtClean="0"/>
              <a:t>Разные «стартовые возможности»</a:t>
            </a:r>
            <a:endParaRPr lang="ru-RU" sz="18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sz="2000" dirty="0" smtClean="0"/>
              <a:t>Психологические особенности мальчиков и девочек</a:t>
            </a:r>
            <a:endParaRPr lang="ru-RU" sz="2000" dirty="0"/>
          </a:p>
        </p:txBody>
      </p:sp>
      <p:pic>
        <p:nvPicPr>
          <p:cNvPr id="4" name="Picture 2" descr="C:\Users\GIGABAYTE\Pictures\7608239-cute-young-boy-holding-soccer-ball.jpg"/>
          <p:cNvPicPr>
            <a:picLocks noGrp="1" noChangeAspect="1" noChangeArrowheads="1"/>
          </p:cNvPicPr>
          <p:nvPr>
            <p:ph idx="1"/>
          </p:nvPr>
        </p:nvPicPr>
        <p:blipFill>
          <a:blip r:embed="rId2" cstate="print"/>
          <a:srcRect/>
          <a:stretch>
            <a:fillRect/>
          </a:stretch>
        </p:blipFill>
        <p:spPr bwMode="auto">
          <a:xfrm>
            <a:off x="971600" y="2636912"/>
            <a:ext cx="3810000" cy="3168352"/>
          </a:xfrm>
          <a:prstGeom prst="rect">
            <a:avLst/>
          </a:prstGeom>
          <a:noFill/>
        </p:spPr>
      </p:pic>
      <p:pic>
        <p:nvPicPr>
          <p:cNvPr id="5" name="Picture 2" descr="C:\Users\GIGABAYTE\Pictures\0_1e2f2_41aba45c_XL.jpg"/>
          <p:cNvPicPr>
            <a:picLocks noChangeAspect="1" noChangeArrowheads="1"/>
          </p:cNvPicPr>
          <p:nvPr/>
        </p:nvPicPr>
        <p:blipFill>
          <a:blip r:embed="rId3" cstate="print"/>
          <a:srcRect/>
          <a:stretch>
            <a:fillRect/>
          </a:stretch>
        </p:blipFill>
        <p:spPr bwMode="auto">
          <a:xfrm>
            <a:off x="5148063" y="2636912"/>
            <a:ext cx="3672409" cy="315781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620688"/>
            <a:ext cx="8229600" cy="5314595"/>
          </a:xfrm>
        </p:spPr>
        <p:txBody>
          <a:bodyPr>
            <a:normAutofit/>
          </a:bodyPr>
          <a:lstStyle/>
          <a:p>
            <a:r>
              <a:rPr lang="ru-RU" sz="1600" dirty="0" smtClean="0"/>
              <a:t>По данным некоторых исследований даже в утробе матери плод, в зависимости от половой принадлежности ведет себя по-разному.</a:t>
            </a:r>
          </a:p>
          <a:p>
            <a:r>
              <a:rPr lang="ru-RU" sz="1600" dirty="0" smtClean="0"/>
              <a:t>На 1ом месяце жизни процессы восприятия и анализа информации мальчиком и девочкой различаются. </a:t>
            </a:r>
          </a:p>
          <a:p>
            <a:r>
              <a:rPr lang="ru-RU" sz="1600" dirty="0" smtClean="0"/>
              <a:t>После 3х месяцев мальчики и девочки по-разному реагируют на поощрение при выработке простых навыков: мальчики лучше обучаются при визуальном поощрении, активнее реагируют на яркие краски, движущиеся и новые предметы.</a:t>
            </a:r>
          </a:p>
          <a:p>
            <a:r>
              <a:rPr lang="ru-RU" sz="1600" dirty="0" smtClean="0"/>
              <a:t>Девочки лучше обучаются при слуховом поощрении, например при ласковом </a:t>
            </a:r>
            <a:r>
              <a:rPr lang="ru-RU" sz="1600" dirty="0" err="1" smtClean="0"/>
              <a:t>приговаривании</a:t>
            </a:r>
            <a:r>
              <a:rPr lang="ru-RU" sz="1600" dirty="0" smtClean="0"/>
              <a:t>.</a:t>
            </a:r>
          </a:p>
          <a:p>
            <a:r>
              <a:rPr lang="ru-RU" sz="1600" dirty="0" smtClean="0"/>
              <a:t>Примерно с 13 месяцев заметны различия в игровом поведении</a:t>
            </a:r>
          </a:p>
          <a:p>
            <a:r>
              <a:rPr lang="ru-RU" sz="1600" dirty="0" smtClean="0"/>
              <a:t>Девочки неохотно уходят с рук матери, тяготеют к пассивным играм</a:t>
            </a:r>
          </a:p>
          <a:p>
            <a:r>
              <a:rPr lang="ru-RU" sz="1600" dirty="0" smtClean="0"/>
              <a:t>Мальчики более активны, отделенный барьером стульев от матери, он с 1 года 2 месяцев гневно разрушает преграду, а девочка с плачем будет ждать , когда это сделает мать.</a:t>
            </a:r>
          </a:p>
          <a:p>
            <a:r>
              <a:rPr lang="ru-RU" sz="1600" dirty="0" smtClean="0"/>
              <a:t>Крик мальчика настойчивее, агрессивнее.</a:t>
            </a:r>
            <a:endParaRPr lang="ru-RU" sz="1600" dirty="0"/>
          </a:p>
        </p:txBody>
      </p:sp>
      <p:sp>
        <p:nvSpPr>
          <p:cNvPr id="3" name="Заголовок 2"/>
          <p:cNvSpPr>
            <a:spLocks noGrp="1"/>
          </p:cNvSpPr>
          <p:nvPr>
            <p:ph type="title"/>
          </p:nvPr>
        </p:nvSpPr>
        <p:spPr>
          <a:xfrm>
            <a:off x="467544" y="0"/>
            <a:ext cx="8229600" cy="462682"/>
          </a:xfrm>
        </p:spPr>
        <p:txBody>
          <a:bodyPr>
            <a:normAutofit/>
          </a:bodyPr>
          <a:lstStyle/>
          <a:p>
            <a:pPr algn="ctr"/>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692696"/>
            <a:ext cx="8445624" cy="5760640"/>
          </a:xfrm>
        </p:spPr>
        <p:txBody>
          <a:bodyPr>
            <a:normAutofit lnSpcReduction="10000"/>
          </a:bodyPr>
          <a:lstStyle/>
          <a:p>
            <a:r>
              <a:rPr lang="ru-RU" sz="1600" dirty="0" smtClean="0"/>
              <a:t>Интересы мальчиков – это техника, подвижные в том числе военные игры, в которых присутствуют элементы соревнования и соперничества, победы и поражения.</a:t>
            </a:r>
          </a:p>
          <a:p>
            <a:r>
              <a:rPr lang="ru-RU" sz="1600" dirty="0" smtClean="0"/>
              <a:t>Мальчики ориентируются на ход игры</a:t>
            </a:r>
          </a:p>
          <a:p>
            <a:r>
              <a:rPr lang="ru-RU" sz="1600" dirty="0" smtClean="0"/>
              <a:t>Мальчикам для полноценного психического развития требуется большее пространство, чем девочкам. Если пространства мало в горизонтальной плоскости, то они осваивают вертикальную плоскость: лазают по лесницам, забираются на шкаф. Если попросить детей нарисовать план окрестностей своего дома, мальчики отражают большее пространство, больше улиц, дворов, домов.</a:t>
            </a:r>
          </a:p>
          <a:p>
            <a:r>
              <a:rPr lang="ru-RU" sz="1600" dirty="0" smtClean="0"/>
              <a:t>Мальчики чаще задают вопросы типа «Отчего?» «Почему?». Это означает, что они склонны анализировать явления окружающей действительности, механизмы действия тех или иных устройств, а то и привносить в них свои изменения.</a:t>
            </a:r>
          </a:p>
          <a:p>
            <a:r>
              <a:rPr lang="ru-RU" sz="1600" dirty="0" smtClean="0"/>
              <a:t>Мальчики в играх одним и тем же предметам могут находить разнообразное и порой самое необычное применение.</a:t>
            </a:r>
          </a:p>
          <a:p>
            <a:r>
              <a:rPr lang="ru-RU" sz="1600" dirty="0" smtClean="0"/>
              <a:t>Стремлением понять суть и природу вещей можно объяснить и тот факт, что мальчики ломают игрушки чаще чем девочки.</a:t>
            </a:r>
          </a:p>
          <a:p>
            <a:r>
              <a:rPr lang="ru-RU" sz="1600" dirty="0" smtClean="0"/>
              <a:t>Для мальчиков характерна преобразующая деятельность</a:t>
            </a:r>
          </a:p>
          <a:p>
            <a:r>
              <a:rPr lang="ru-RU" sz="1600" dirty="0" smtClean="0"/>
              <a:t>Игрушки мальчиков , это игрушки, которые готовят его быть деятельным в реальном мире, способствуют тому, чтобы ребенок приобрел навыки и расширил знания об окружающем мире.</a:t>
            </a:r>
            <a:endParaRPr lang="ru-RU" sz="1600" dirty="0"/>
          </a:p>
        </p:txBody>
      </p:sp>
      <p:sp>
        <p:nvSpPr>
          <p:cNvPr id="3" name="Заголовок 2"/>
          <p:cNvSpPr>
            <a:spLocks noGrp="1"/>
          </p:cNvSpPr>
          <p:nvPr>
            <p:ph type="title"/>
          </p:nvPr>
        </p:nvSpPr>
        <p:spPr>
          <a:xfrm>
            <a:off x="457200" y="274638"/>
            <a:ext cx="8229600" cy="490066"/>
          </a:xfrm>
        </p:spPr>
        <p:txBody>
          <a:bodyPr>
            <a:normAutofit fontScale="90000"/>
          </a:bodyPr>
          <a:lstStyle/>
          <a:p>
            <a:pPr algn="ctr"/>
            <a:r>
              <a:rPr lang="ru-RU" sz="2000" dirty="0" smtClean="0"/>
              <a:t>Различия  начиная с 3х летнего возраста</a:t>
            </a:r>
            <a:br>
              <a:rPr lang="ru-RU" sz="2000" dirty="0" smtClean="0"/>
            </a:br>
            <a:r>
              <a:rPr lang="ru-RU" sz="2000" dirty="0" smtClean="0"/>
              <a:t> </a:t>
            </a:r>
            <a:r>
              <a:rPr lang="ru-RU" sz="2000" dirty="0" smtClean="0"/>
              <a:t> Мальчики:</a:t>
            </a:r>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620688"/>
            <a:ext cx="8229600" cy="5544616"/>
          </a:xfrm>
        </p:spPr>
        <p:txBody>
          <a:bodyPr>
            <a:normAutofit/>
          </a:bodyPr>
          <a:lstStyle/>
          <a:p>
            <a:r>
              <a:rPr lang="ru-RU" sz="1600" dirty="0" smtClean="0"/>
              <a:t>Различия в речи , проявляются в том, что мальчики как правило начинают говорить позже девочек, поэтому в их словаре часты междометия, позволяющие восполнять недостающие слова при передачи какого-либо события или явления.</a:t>
            </a:r>
          </a:p>
          <a:p>
            <a:r>
              <a:rPr lang="ru-RU" sz="1600" dirty="0" smtClean="0"/>
              <a:t>Мальчики более разносторонни, и это проявляется уже после 5 лет. Они оптимистичнее и простодушнее, откровеннее девочек.</a:t>
            </a:r>
          </a:p>
          <a:p>
            <a:r>
              <a:rPr lang="ru-RU" sz="1600" dirty="0" smtClean="0"/>
              <a:t>У мальчиков даже при материнской </a:t>
            </a:r>
            <a:r>
              <a:rPr lang="ru-RU" sz="1600" dirty="0" err="1" smtClean="0"/>
              <a:t>сверхопеке</a:t>
            </a:r>
            <a:r>
              <a:rPr lang="ru-RU" sz="1600" dirty="0" smtClean="0"/>
              <a:t> в 4 раза чаще, чем у девочек, бывают переломы, сотрясение головного мозга, не считая синяков, и шишек. Это образно говоря, плата за прирожденную отвагу, предприимчивость, активность, стремление испытать себя, познать новое, пробежать быстрее, прыгнуть дальше.</a:t>
            </a:r>
          </a:p>
          <a:p>
            <a:r>
              <a:rPr lang="ru-RU" sz="1600" dirty="0" smtClean="0"/>
              <a:t>Мальчики чаще нарушают дисциплину</a:t>
            </a:r>
          </a:p>
          <a:p>
            <a:r>
              <a:rPr lang="ru-RU" sz="1600" dirty="0" smtClean="0"/>
              <a:t>Мальчики чаще проявляют агрессию</a:t>
            </a:r>
          </a:p>
          <a:p>
            <a:r>
              <a:rPr lang="ru-RU" sz="1600" dirty="0" smtClean="0"/>
              <a:t>Мальчики чаще рисуют танки, самолеты, различные машины.</a:t>
            </a:r>
          </a:p>
          <a:p>
            <a:r>
              <a:rPr lang="ru-RU" sz="1600" dirty="0" smtClean="0"/>
              <a:t>Мальчикам очень важно, что конкретно оценивается в их деятельности. То есть мальчиков интересует суть оценки (какой момент их деятельности оценивается)</a:t>
            </a:r>
          </a:p>
          <a:p>
            <a:r>
              <a:rPr lang="ru-RU" sz="1600" dirty="0" smtClean="0"/>
              <a:t>Мальчики реагируют только на значимые для них оценки.</a:t>
            </a:r>
          </a:p>
          <a:p>
            <a:r>
              <a:rPr lang="ru-RU" sz="1600" dirty="0" smtClean="0"/>
              <a:t>Давать оценку деятельности мальчиков следует разными словами, слово «молодец» более эмоционально значимо для мальчиков.</a:t>
            </a:r>
          </a:p>
          <a:p>
            <a:endParaRPr lang="ru-RU" sz="1600" dirty="0" smtClean="0"/>
          </a:p>
          <a:p>
            <a:pPr>
              <a:buNone/>
            </a:pPr>
            <a:endParaRPr lang="ru-RU" sz="1600" dirty="0"/>
          </a:p>
        </p:txBody>
      </p:sp>
      <p:sp>
        <p:nvSpPr>
          <p:cNvPr id="3" name="Заголовок 2"/>
          <p:cNvSpPr>
            <a:spLocks noGrp="1"/>
          </p:cNvSpPr>
          <p:nvPr>
            <p:ph type="title"/>
          </p:nvPr>
        </p:nvSpPr>
        <p:spPr>
          <a:xfrm>
            <a:off x="457200" y="274638"/>
            <a:ext cx="8229600" cy="130026"/>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36712"/>
            <a:ext cx="8229600" cy="5170579"/>
          </a:xfrm>
        </p:spPr>
        <p:txBody>
          <a:bodyPr>
            <a:normAutofit/>
          </a:bodyPr>
          <a:lstStyle/>
          <a:p>
            <a:r>
              <a:rPr lang="ru-RU" sz="1600" dirty="0" smtClean="0"/>
              <a:t>Девочки чаще играют небольшими группами, их игры тише, больше связаны с природой, эстетическим оформлением</a:t>
            </a:r>
          </a:p>
          <a:p>
            <a:r>
              <a:rPr lang="ru-RU" sz="1600" dirty="0" smtClean="0"/>
              <a:t>Девочки в большей степени ориентированы на партнера в игре.</a:t>
            </a:r>
          </a:p>
          <a:p>
            <a:r>
              <a:rPr lang="ru-RU" sz="1600" dirty="0" smtClean="0"/>
              <a:t>Внимание девочек более привлекает манипулирование с предметами из окружающей обстановки, чем абстрактное суждение о них. Чаще вопросы девочки «Что это такое?», после вопроса девочка дает ему оценку «красиво», «некрасиво». Видимо, отсюда  берет начало их интерес к нарядам, украшениям, повышенное внимание к своей внешности и т. д.</a:t>
            </a:r>
          </a:p>
          <a:p>
            <a:r>
              <a:rPr lang="ru-RU" sz="1600" dirty="0" smtClean="0"/>
              <a:t>Девочки чаще используют игрушки по их прямому назначению.</a:t>
            </a:r>
          </a:p>
          <a:p>
            <a:r>
              <a:rPr lang="ru-RU" sz="1600" dirty="0" smtClean="0"/>
              <a:t>Девочки склонны к воспитательно-попечительской деятельности, в основе которой лежит инстинкт материнства.</a:t>
            </a:r>
          </a:p>
          <a:p>
            <a:r>
              <a:rPr lang="ru-RU" sz="1600" dirty="0" smtClean="0"/>
              <a:t>Игрушки девочек, ориентированы на домашние дела и уход за детьми.</a:t>
            </a:r>
          </a:p>
          <a:p>
            <a:r>
              <a:rPr lang="ru-RU" sz="1600" dirty="0" smtClean="0"/>
              <a:t>В речи у девочек преобладают имена существительные и прилагательные, часты междометия. При передачи прочитанного рассказа в устном изложении какого-либо события они склонны к подробностям, к повторению отдельных эпизодов.</a:t>
            </a:r>
          </a:p>
          <a:p>
            <a:r>
              <a:rPr lang="ru-RU" sz="1600" dirty="0" smtClean="0"/>
              <a:t>Девочки очень рано начинают понимать, какими их хотят видеть и чего от них ждут. Они послушнее, «правильнее», приветливее и вежливее.</a:t>
            </a:r>
            <a:endParaRPr lang="ru-RU" sz="1600" dirty="0"/>
          </a:p>
        </p:txBody>
      </p:sp>
      <p:sp>
        <p:nvSpPr>
          <p:cNvPr id="3" name="Заголовок 2"/>
          <p:cNvSpPr>
            <a:spLocks noGrp="1"/>
          </p:cNvSpPr>
          <p:nvPr>
            <p:ph type="title"/>
          </p:nvPr>
        </p:nvSpPr>
        <p:spPr>
          <a:xfrm>
            <a:off x="457200" y="274638"/>
            <a:ext cx="8229600" cy="490066"/>
          </a:xfrm>
        </p:spPr>
        <p:txBody>
          <a:bodyPr>
            <a:normAutofit/>
          </a:bodyPr>
          <a:lstStyle/>
          <a:p>
            <a:pPr algn="ctr"/>
            <a:r>
              <a:rPr lang="ru-RU" sz="2000" dirty="0" smtClean="0"/>
              <a:t>Девочки:</a:t>
            </a:r>
            <a:endParaRPr lang="ru-R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20688"/>
            <a:ext cx="8229600" cy="5386603"/>
          </a:xfrm>
        </p:spPr>
        <p:txBody>
          <a:bodyPr>
            <a:normAutofit/>
          </a:bodyPr>
          <a:lstStyle/>
          <a:p>
            <a:r>
              <a:rPr lang="ru-RU" sz="1600" dirty="0" smtClean="0"/>
              <a:t>Девочки в отличии от мальчиков уже в 5 лет, более «взрослые», «женщины», видящие намного больше, лучше разбирающиеся в людях, часто скрытные, иногда недоброжелательные к более яркой девочке, уже интересующиеся во что одета подружка.</a:t>
            </a:r>
          </a:p>
          <a:p>
            <a:r>
              <a:rPr lang="ru-RU" sz="1600" dirty="0" smtClean="0"/>
              <a:t>Девочки реже нарушают дисциплину.</a:t>
            </a:r>
          </a:p>
          <a:p>
            <a:r>
              <a:rPr lang="ru-RU" sz="1600" dirty="0" smtClean="0"/>
              <a:t>Агрессивность у девочек по форме отличается от агрессии мальчиков: агрессивные девочки стараются избегать прямого выражения открытой враждебности, у них преобладает словесная агрессия (обзываются, кричат)</a:t>
            </a:r>
          </a:p>
          <a:p>
            <a:r>
              <a:rPr lang="ru-RU" sz="1600" dirty="0" smtClean="0"/>
              <a:t>Девочки чаще рисуют природу, людей.</a:t>
            </a:r>
          </a:p>
          <a:p>
            <a:r>
              <a:rPr lang="ru-RU" sz="1600" dirty="0" smtClean="0"/>
              <a:t>Девочки лучше выполняют типовые, шаблонные задания</a:t>
            </a:r>
          </a:p>
          <a:p>
            <a:r>
              <a:rPr lang="ru-RU" sz="1600" dirty="0" smtClean="0"/>
              <a:t>Для девочки важно кто оценивает и как оценивает их деятельность, они более заинтересованы в эмоциональном общении со взрослыми, для них важно, какое они произвели впечатление.</a:t>
            </a:r>
          </a:p>
          <a:p>
            <a:r>
              <a:rPr lang="ru-RU" sz="1600" dirty="0" smtClean="0"/>
              <a:t>Девочки эмоционально реагируют и на положительные и на отрицательные оценки.</a:t>
            </a:r>
          </a:p>
          <a:p>
            <a:r>
              <a:rPr lang="ru-RU" sz="1600" dirty="0" smtClean="0"/>
              <a:t>Девочку, прежде чем ругать за результат, надо похвалить за старание, так как иначе эмоциональная реакция не позволить ей осознать, что именно плохо и что нужно изменить. «Умница»- больше подходит девочке.</a:t>
            </a:r>
          </a:p>
          <a:p>
            <a:endParaRPr lang="ru-RU" sz="1600" dirty="0" smtClean="0"/>
          </a:p>
          <a:p>
            <a:endParaRPr lang="ru-RU" sz="1600" dirty="0"/>
          </a:p>
        </p:txBody>
      </p:sp>
      <p:sp>
        <p:nvSpPr>
          <p:cNvPr id="3" name="Заголовок 2"/>
          <p:cNvSpPr>
            <a:spLocks noGrp="1"/>
          </p:cNvSpPr>
          <p:nvPr>
            <p:ph type="title"/>
          </p:nvPr>
        </p:nvSpPr>
        <p:spPr>
          <a:xfrm>
            <a:off x="457200" y="274638"/>
            <a:ext cx="8229600" cy="130026"/>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251</TotalTime>
  <Words>1632</Words>
  <Application>Microsoft Office PowerPoint</Application>
  <PresentationFormat>Экран (4:3)</PresentationFormat>
  <Paragraphs>76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Консультация для педагогов Мальчики и девочки дошкольного возраста.</vt:lpstr>
      <vt:lpstr>Анатомо-физиологические особенности мальчиков и девочек.</vt:lpstr>
      <vt:lpstr>Разные «стартовые возможности»</vt:lpstr>
      <vt:lpstr>Психологические особенности мальчиков и девочек</vt:lpstr>
      <vt:lpstr>Слайд 5</vt:lpstr>
      <vt:lpstr>Различия  начиная с 3х летнего возраста   Мальчики:</vt:lpstr>
      <vt:lpstr>Слайд 7</vt:lpstr>
      <vt:lpstr>Девочки:</vt:lpstr>
      <vt:lpstr>Слайд 9</vt:lpstr>
      <vt:lpstr>Половая принадлежность Женщина Хранительница очага, продолжательница рода Важна красота, уют Девочки любят играть «в уголочке» Диапазонное зрение(видят перед собой) Важна оценка результата деятельности  Мужчина Добытчик, защитник Важна смелость, скорость Осваивает все пространство Тоннельное зрение (видят хорошо и далеко) Оцениваем процесс результата (как он это сделал)</vt:lpstr>
      <vt:lpstr>Рекомендации «Особенности воспитания мальчиков и девочек». </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педагогов Мальчики и девочки дошкольного возраста.</dc:title>
  <dc:creator>GIGABAYTE</dc:creator>
  <cp:lastModifiedBy>GIGABAYTE</cp:lastModifiedBy>
  <cp:revision>25</cp:revision>
  <dcterms:created xsi:type="dcterms:W3CDTF">2012-04-22T08:51:15Z</dcterms:created>
  <dcterms:modified xsi:type="dcterms:W3CDTF">2012-04-22T13:02:30Z</dcterms:modified>
</cp:coreProperties>
</file>