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E7630E9-2E0C-4181-8E62-167C330212A0}" type="datetimeFigureOut">
              <a:rPr lang="ru-RU" smtClean="0"/>
              <a:t>01.01.2005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CF47C41-A753-495A-A0E7-A7859A206398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630E9-2E0C-4181-8E62-167C330212A0}" type="datetimeFigureOut">
              <a:rPr lang="ru-RU" smtClean="0"/>
              <a:t>01.01.2005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7C41-A753-495A-A0E7-A7859A20639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630E9-2E0C-4181-8E62-167C330212A0}" type="datetimeFigureOut">
              <a:rPr lang="ru-RU" smtClean="0"/>
              <a:t>01.01.2005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7C41-A753-495A-A0E7-A7859A20639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E7630E9-2E0C-4181-8E62-167C330212A0}" type="datetimeFigureOut">
              <a:rPr lang="ru-RU" smtClean="0"/>
              <a:t>01.01.2005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CF47C41-A753-495A-A0E7-A7859A206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E7630E9-2E0C-4181-8E62-167C330212A0}" type="datetimeFigureOut">
              <a:rPr lang="ru-RU" smtClean="0"/>
              <a:t>01.01.2005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CF47C41-A753-495A-A0E7-A7859A206398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630E9-2E0C-4181-8E62-167C330212A0}" type="datetimeFigureOut">
              <a:rPr lang="ru-RU" smtClean="0"/>
              <a:t>01.01.2005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7C41-A753-495A-A0E7-A7859A206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630E9-2E0C-4181-8E62-167C330212A0}" type="datetimeFigureOut">
              <a:rPr lang="ru-RU" smtClean="0"/>
              <a:t>01.01.2005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7C41-A753-495A-A0E7-A7859A206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E7630E9-2E0C-4181-8E62-167C330212A0}" type="datetimeFigureOut">
              <a:rPr lang="ru-RU" smtClean="0"/>
              <a:t>01.01.2005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CF47C41-A753-495A-A0E7-A7859A206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630E9-2E0C-4181-8E62-167C330212A0}" type="datetimeFigureOut">
              <a:rPr lang="ru-RU" smtClean="0"/>
              <a:t>01.01.2005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7C41-A753-495A-A0E7-A7859A20639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E7630E9-2E0C-4181-8E62-167C330212A0}" type="datetimeFigureOut">
              <a:rPr lang="ru-RU" smtClean="0"/>
              <a:t>01.01.2005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CF47C41-A753-495A-A0E7-A7859A206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E7630E9-2E0C-4181-8E62-167C330212A0}" type="datetimeFigureOut">
              <a:rPr lang="ru-RU" smtClean="0"/>
              <a:t>01.01.2005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CF47C41-A753-495A-A0E7-A7859A2063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E7630E9-2E0C-4181-8E62-167C330212A0}" type="datetimeFigureOut">
              <a:rPr lang="ru-RU" smtClean="0"/>
              <a:t>01.01.2005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CF47C41-A753-495A-A0E7-A7859A206398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548680"/>
            <a:ext cx="7138494" cy="584775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Проект: « Олимпийские  игры»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1412776"/>
            <a:ext cx="492635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( подготовительная  к  школе  группа )</a:t>
            </a:r>
            <a:endParaRPr lang="ru-RU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16016" y="2756697"/>
            <a:ext cx="4213158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1100" b="1" cap="none" spc="0" dirty="0" smtClean="0">
                <a:ln/>
                <a:solidFill>
                  <a:schemeClr val="accent3"/>
                </a:solidFill>
                <a:effectLst/>
              </a:rPr>
              <a:t> инструктор по ф/к МДОБУ д/с г. Свободного  Холодная Анастасия Александровна</a:t>
            </a:r>
            <a:endParaRPr lang="ru-RU" sz="11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92037" y="2492896"/>
            <a:ext cx="1098378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1200" b="1" cap="none" spc="0" dirty="0" smtClean="0">
                <a:ln/>
                <a:solidFill>
                  <a:schemeClr val="accent3"/>
                </a:solidFill>
                <a:effectLst/>
              </a:rPr>
              <a:t>Составила:</a:t>
            </a:r>
            <a:endParaRPr lang="ru-RU" sz="1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0707" y="3573016"/>
            <a:ext cx="1810519" cy="218752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318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4903" y="404664"/>
            <a:ext cx="849694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Паспорт   проекта</a:t>
            </a:r>
            <a:endParaRPr lang="ru-RU" dirty="0" smtClean="0">
              <a:solidFill>
                <a:srgbClr val="FF0000"/>
              </a:solidFill>
              <a:effectLst/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b="1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000" b="1" dirty="0" smtClean="0">
                <a:effectLst/>
                <a:latin typeface="Times New Roman"/>
                <a:ea typeface="Calibri"/>
                <a:cs typeface="Times New Roman"/>
              </a:rPr>
              <a:t>Автор  проекта: </a:t>
            </a:r>
          </a:p>
          <a:p>
            <a:pPr algn="just">
              <a:spcAft>
                <a:spcPts val="0"/>
              </a:spcAft>
            </a:pPr>
            <a:r>
              <a:rPr lang="ru-RU" sz="900" dirty="0" smtClean="0">
                <a:effectLst/>
                <a:latin typeface="Times New Roman"/>
                <a:ea typeface="Calibri"/>
                <a:cs typeface="Times New Roman"/>
              </a:rPr>
              <a:t>Инструктор по физической культуре  -    Холодная  Анастасия Александровна.</a:t>
            </a:r>
            <a:endParaRPr lang="ru-RU" sz="9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sz="900" b="1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9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000" b="1" dirty="0" smtClean="0">
                <a:effectLst/>
                <a:latin typeface="Times New Roman"/>
                <a:ea typeface="Calibri"/>
                <a:cs typeface="Times New Roman"/>
              </a:rPr>
              <a:t>Группа:   </a:t>
            </a:r>
            <a:r>
              <a:rPr lang="ru-RU" sz="900" dirty="0" smtClean="0">
                <a:effectLst/>
                <a:latin typeface="Times New Roman"/>
                <a:ea typeface="Calibri"/>
                <a:cs typeface="Times New Roman"/>
              </a:rPr>
              <a:t>Подготовительная  к  школе  группа.</a:t>
            </a:r>
            <a:endParaRPr lang="ru-RU" sz="9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sz="900" b="1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9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000" b="1" dirty="0" smtClean="0">
                <a:effectLst/>
                <a:latin typeface="Times New Roman"/>
                <a:ea typeface="Calibri"/>
                <a:cs typeface="Times New Roman"/>
              </a:rPr>
              <a:t>Координаторы  и  консультанты:   </a:t>
            </a:r>
            <a:r>
              <a:rPr lang="ru-RU" sz="1000" dirty="0" smtClean="0">
                <a:effectLst/>
                <a:latin typeface="Times New Roman"/>
                <a:ea typeface="Calibri"/>
                <a:cs typeface="Times New Roman"/>
              </a:rPr>
              <a:t>Зам.  зав.  А.И.  Павлей</a:t>
            </a:r>
            <a:endParaRPr lang="ru-RU" sz="10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000" b="1" dirty="0" smtClean="0">
                <a:effectLst/>
                <a:latin typeface="Times New Roman"/>
                <a:ea typeface="Calibri"/>
                <a:cs typeface="Times New Roman"/>
              </a:rPr>
              <a:t>Длительность  проекта:    </a:t>
            </a:r>
            <a:r>
              <a:rPr lang="ru-RU" sz="1000" dirty="0" smtClean="0">
                <a:effectLst/>
                <a:latin typeface="Times New Roman"/>
                <a:ea typeface="Calibri"/>
                <a:cs typeface="Times New Roman"/>
              </a:rPr>
              <a:t>5  месяцев.</a:t>
            </a:r>
            <a:endParaRPr lang="ru-RU" sz="10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000" b="1" dirty="0" smtClean="0">
                <a:effectLst/>
                <a:latin typeface="Times New Roman"/>
                <a:ea typeface="Calibri"/>
                <a:cs typeface="Times New Roman"/>
              </a:rPr>
              <a:t>Тип:    </a:t>
            </a:r>
            <a:r>
              <a:rPr lang="ru-RU" sz="1000" dirty="0" smtClean="0">
                <a:effectLst/>
                <a:latin typeface="Times New Roman"/>
                <a:ea typeface="Calibri"/>
                <a:cs typeface="Times New Roman"/>
              </a:rPr>
              <a:t>Познавательный, оздоровительный.	</a:t>
            </a:r>
            <a:endParaRPr lang="ru-RU" sz="10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000" b="1" dirty="0" smtClean="0">
                <a:effectLst/>
                <a:latin typeface="Times New Roman"/>
                <a:ea typeface="Calibri"/>
                <a:cs typeface="Times New Roman"/>
              </a:rPr>
              <a:t>Цель:</a:t>
            </a:r>
            <a:r>
              <a:rPr lang="ru-RU" sz="1000" dirty="0" smtClean="0">
                <a:effectLst/>
                <a:latin typeface="Times New Roman"/>
                <a:ea typeface="Calibri"/>
                <a:cs typeface="Times New Roman"/>
              </a:rPr>
              <a:t>     Создание условий для  формирования  интереса  детей  к  занятиям  спорта   через  приобщение к нравственному  и  эстетическому опыту.  </a:t>
            </a:r>
            <a:endParaRPr lang="ru-RU" sz="1000" dirty="0" smtClean="0">
              <a:effectLst/>
              <a:latin typeface="Calibri"/>
              <a:ea typeface="Calibri"/>
              <a:cs typeface="Times New Roman"/>
            </a:endParaRPr>
          </a:p>
          <a:p>
            <a:pPr marL="630555" indent="-630555" algn="just">
              <a:spcAft>
                <a:spcPts val="0"/>
              </a:spcAft>
            </a:pPr>
            <a:r>
              <a:rPr lang="ru-RU" sz="1000" b="1" dirty="0" smtClean="0">
                <a:effectLst/>
                <a:latin typeface="Times New Roman"/>
                <a:ea typeface="Calibri"/>
                <a:cs typeface="Times New Roman"/>
              </a:rPr>
              <a:t>Задачи:</a:t>
            </a:r>
            <a:endParaRPr lang="ru-RU" sz="1000" dirty="0" smtClean="0">
              <a:effectLst/>
              <a:latin typeface="Calibri"/>
              <a:ea typeface="Calibri"/>
              <a:cs typeface="Times New Roman"/>
            </a:endParaRPr>
          </a:p>
          <a:p>
            <a:pPr marL="540385" algn="just">
              <a:spcAft>
                <a:spcPts val="0"/>
              </a:spcAft>
            </a:pPr>
            <a:r>
              <a:rPr lang="ru-RU" sz="1000" dirty="0" smtClean="0">
                <a:effectLst/>
                <a:latin typeface="Times New Roman"/>
                <a:ea typeface="Calibri"/>
                <a:cs typeface="Times New Roman"/>
              </a:rPr>
              <a:t>-Познакомить  детей  подготовительной  группы  с  доступными  сведениями  из  истории  Олимпийскими  играми;</a:t>
            </a:r>
            <a:endParaRPr lang="ru-RU" sz="1000" dirty="0" smtClean="0">
              <a:effectLst/>
              <a:latin typeface="Calibri"/>
              <a:ea typeface="Calibri"/>
              <a:cs typeface="Times New Roman"/>
            </a:endParaRPr>
          </a:p>
          <a:p>
            <a:pPr marL="540385" algn="just">
              <a:spcAft>
                <a:spcPts val="0"/>
              </a:spcAft>
            </a:pPr>
            <a:r>
              <a:rPr lang="ru-RU" sz="1000" dirty="0" smtClean="0">
                <a:effectLst/>
                <a:latin typeface="Times New Roman"/>
                <a:ea typeface="Calibri"/>
                <a:cs typeface="Times New Roman"/>
              </a:rPr>
              <a:t>-Развивать двигательные  качества: ловкость, быстроту, сноровку и  выносливость;</a:t>
            </a:r>
            <a:endParaRPr lang="ru-RU" sz="1000" dirty="0" smtClean="0">
              <a:effectLst/>
              <a:latin typeface="Calibri"/>
              <a:ea typeface="Calibri"/>
              <a:cs typeface="Times New Roman"/>
            </a:endParaRPr>
          </a:p>
          <a:p>
            <a:pPr marL="540385" algn="just">
              <a:spcAft>
                <a:spcPts val="0"/>
              </a:spcAft>
            </a:pPr>
            <a:r>
              <a:rPr lang="ru-RU" sz="1000" dirty="0" smtClean="0">
                <a:effectLst/>
                <a:latin typeface="Times New Roman"/>
                <a:ea typeface="Calibri"/>
                <a:cs typeface="Times New Roman"/>
              </a:rPr>
              <a:t>-Формировать  представление  об  Олимпийских  играх  как  о  соревновании  в целях  физического  совершенствования, в  котором участвуют  спортсмены  всех  стран;    </a:t>
            </a:r>
            <a:endParaRPr lang="ru-RU" sz="1000" dirty="0" smtClean="0">
              <a:effectLst/>
              <a:latin typeface="Calibri"/>
              <a:ea typeface="Calibri"/>
              <a:cs typeface="Times New Roman"/>
            </a:endParaRPr>
          </a:p>
          <a:p>
            <a:pPr marL="540385" algn="just">
              <a:spcAft>
                <a:spcPts val="0"/>
              </a:spcAft>
            </a:pPr>
            <a:r>
              <a:rPr lang="ru-RU" sz="1000" dirty="0" smtClean="0">
                <a:effectLst/>
                <a:latin typeface="Times New Roman"/>
                <a:ea typeface="Calibri"/>
                <a:cs typeface="Times New Roman"/>
              </a:rPr>
              <a:t>-Воспитывать  желание  вести  здоровый  образ  жизни.</a:t>
            </a:r>
            <a:endParaRPr lang="ru-RU" sz="1000" dirty="0" smtClean="0">
              <a:effectLst/>
              <a:latin typeface="Calibri"/>
              <a:ea typeface="Calibri"/>
              <a:cs typeface="Times New Roman"/>
            </a:endParaRPr>
          </a:p>
          <a:p>
            <a:pPr marL="540385" indent="-540385" algn="just">
              <a:spcAft>
                <a:spcPts val="0"/>
              </a:spcAft>
            </a:pPr>
            <a:r>
              <a:rPr lang="ru-RU" sz="1000" b="1" dirty="0" smtClean="0">
                <a:effectLst/>
                <a:latin typeface="Times New Roman"/>
                <a:ea typeface="Calibri"/>
                <a:cs typeface="Times New Roman"/>
              </a:rPr>
              <a:t>Образовательные  области:</a:t>
            </a:r>
            <a:r>
              <a:rPr lang="ru-RU" sz="1000" dirty="0" smtClean="0">
                <a:effectLst/>
                <a:latin typeface="Times New Roman"/>
                <a:ea typeface="Calibri"/>
                <a:cs typeface="Times New Roman"/>
              </a:rPr>
              <a:t>  Познание, здоровье, физическая  культура,  режимные  моменты.</a:t>
            </a:r>
            <a:endParaRPr lang="ru-RU" sz="1000" dirty="0" smtClean="0">
              <a:effectLst/>
              <a:latin typeface="Calibri"/>
              <a:ea typeface="Calibri"/>
              <a:cs typeface="Times New Roman"/>
            </a:endParaRPr>
          </a:p>
          <a:p>
            <a:pPr marL="540385" indent="-540385" algn="just">
              <a:spcAft>
                <a:spcPts val="0"/>
              </a:spcAft>
            </a:pPr>
            <a:r>
              <a:rPr lang="ru-RU" sz="1000" b="1" dirty="0" smtClean="0">
                <a:effectLst/>
                <a:latin typeface="Times New Roman"/>
                <a:ea typeface="Calibri"/>
                <a:cs typeface="Times New Roman"/>
              </a:rPr>
              <a:t>                                                                                                        Обеспечение  проекта </a:t>
            </a:r>
            <a:endParaRPr lang="ru-RU" sz="1000" dirty="0" smtClean="0">
              <a:effectLst/>
              <a:latin typeface="Calibri"/>
              <a:ea typeface="Calibri"/>
              <a:cs typeface="Times New Roman"/>
            </a:endParaRPr>
          </a:p>
          <a:p>
            <a:pPr indent="-180340" algn="just">
              <a:spcAft>
                <a:spcPts val="0"/>
              </a:spcAft>
            </a:pPr>
            <a:r>
              <a:rPr lang="ru-RU" sz="1000" b="1" dirty="0" smtClean="0">
                <a:effectLst/>
                <a:latin typeface="Times New Roman"/>
                <a:ea typeface="Calibri"/>
                <a:cs typeface="Times New Roman"/>
              </a:rPr>
              <a:t>Материально-техническое:</a:t>
            </a:r>
            <a:endParaRPr lang="ru-RU" sz="1000" dirty="0" smtClean="0">
              <a:effectLst/>
              <a:latin typeface="Calibri"/>
              <a:ea typeface="Calibri"/>
              <a:cs typeface="Times New Roman"/>
            </a:endParaRPr>
          </a:p>
          <a:p>
            <a:pPr marL="540385" indent="-180340" algn="just">
              <a:spcAft>
                <a:spcPts val="0"/>
              </a:spcAft>
            </a:pPr>
            <a:r>
              <a:rPr lang="ru-RU" sz="1000" dirty="0" smtClean="0">
                <a:effectLst/>
                <a:latin typeface="Times New Roman"/>
                <a:ea typeface="Calibri"/>
                <a:cs typeface="Times New Roman"/>
              </a:rPr>
              <a:t>    Атрибуты   для  проведения   игр  и организованной  деятельности по   физической  культуре;  аудиозаписи; спортивные  костюмы; награды.</a:t>
            </a:r>
            <a:endParaRPr lang="ru-RU" sz="10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000" b="1" dirty="0" smtClean="0">
                <a:effectLst/>
                <a:latin typeface="Times New Roman"/>
                <a:ea typeface="Calibri"/>
                <a:cs typeface="Times New Roman"/>
              </a:rPr>
              <a:t>Учебно-методическое:</a:t>
            </a:r>
            <a:endParaRPr lang="ru-RU" sz="1000" dirty="0" smtClean="0">
              <a:effectLst/>
              <a:latin typeface="Calibri"/>
              <a:ea typeface="Calibri"/>
              <a:cs typeface="Times New Roman"/>
            </a:endParaRPr>
          </a:p>
          <a:p>
            <a:pPr marL="504190" indent="-180340" algn="just">
              <a:spcAft>
                <a:spcPts val="0"/>
              </a:spcAft>
            </a:pPr>
            <a:r>
              <a:rPr lang="ru-RU" sz="1000" dirty="0" smtClean="0">
                <a:effectLst/>
                <a:latin typeface="Times New Roman"/>
                <a:ea typeface="Calibri"/>
                <a:cs typeface="Times New Roman"/>
              </a:rPr>
              <a:t>     Программа Олимпийского образования  детей  дошкольного возраста  (журнал ДВ, №6-2001г.,стр. 41); сценарий  театрализованного  спортивного  </a:t>
            </a:r>
          </a:p>
          <a:p>
            <a:pPr marL="504190" indent="-180340" algn="just">
              <a:spcAft>
                <a:spcPts val="0"/>
              </a:spcAft>
            </a:pPr>
            <a:r>
              <a:rPr lang="ru-RU" sz="10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000" dirty="0" smtClean="0">
                <a:latin typeface="Times New Roman"/>
                <a:ea typeface="Calibri"/>
                <a:cs typeface="Times New Roman"/>
              </a:rPr>
              <a:t>    </a:t>
            </a:r>
            <a:r>
              <a:rPr lang="ru-RU" sz="1000" dirty="0" smtClean="0">
                <a:effectLst/>
                <a:latin typeface="Times New Roman"/>
                <a:ea typeface="Calibri"/>
                <a:cs typeface="Times New Roman"/>
              </a:rPr>
              <a:t>праздника «Весенние малые Олимпийские  игры»; консультации; иллюстративный  материал.</a:t>
            </a:r>
            <a:endParaRPr lang="ru-RU" sz="1000" dirty="0" smtClean="0">
              <a:effectLst/>
              <a:latin typeface="Calibri"/>
              <a:ea typeface="Calibri"/>
              <a:cs typeface="Times New Roman"/>
            </a:endParaRPr>
          </a:p>
          <a:p>
            <a:pPr indent="-90170" algn="just">
              <a:spcAft>
                <a:spcPts val="0"/>
              </a:spcAft>
              <a:tabLst>
                <a:tab pos="-90170" algn="l"/>
              </a:tabLst>
            </a:pPr>
            <a:r>
              <a:rPr lang="ru-RU" sz="1000" b="1" dirty="0" smtClean="0">
                <a:effectLst/>
                <a:latin typeface="Times New Roman"/>
                <a:ea typeface="Calibri"/>
                <a:cs typeface="Times New Roman"/>
              </a:rPr>
              <a:t>  Привлекаемые :</a:t>
            </a:r>
            <a:endParaRPr lang="ru-RU" sz="1000" dirty="0" smtClean="0">
              <a:effectLst/>
              <a:latin typeface="Calibri"/>
              <a:ea typeface="Calibri"/>
              <a:cs typeface="Times New Roman"/>
            </a:endParaRPr>
          </a:p>
          <a:p>
            <a:pPr marL="521970" indent="-90170" algn="just">
              <a:spcAft>
                <a:spcPts val="0"/>
              </a:spcAft>
              <a:tabLst>
                <a:tab pos="-90170" algn="l"/>
                <a:tab pos="800100" algn="l"/>
              </a:tabLst>
            </a:pPr>
            <a:r>
              <a:rPr lang="ru-RU" sz="1000" dirty="0" smtClean="0">
                <a:effectLst/>
                <a:latin typeface="Times New Roman"/>
                <a:ea typeface="Calibri"/>
                <a:cs typeface="Times New Roman"/>
              </a:rPr>
              <a:t>   -Воспитатель  подготовительной  к  школе  группы: Севостьянова  Светлана  Владимировна;</a:t>
            </a:r>
            <a:endParaRPr lang="ru-RU" sz="1000" dirty="0" smtClean="0">
              <a:effectLst/>
              <a:latin typeface="Calibri"/>
              <a:ea typeface="Calibri"/>
              <a:cs typeface="Times New Roman"/>
            </a:endParaRPr>
          </a:p>
          <a:p>
            <a:pPr marL="504190" algn="just">
              <a:spcAft>
                <a:spcPts val="0"/>
              </a:spcAft>
            </a:pPr>
            <a:r>
              <a:rPr lang="ru-RU" sz="1000" dirty="0" smtClean="0">
                <a:effectLst/>
                <a:latin typeface="Times New Roman"/>
                <a:ea typeface="Calibri"/>
                <a:cs typeface="Times New Roman"/>
              </a:rPr>
              <a:t>-Дети  подготовительной  к  школе  группы;</a:t>
            </a:r>
            <a:endParaRPr lang="ru-RU" sz="1000" dirty="0" smtClean="0">
              <a:effectLst/>
              <a:latin typeface="Calibri"/>
              <a:ea typeface="Calibri"/>
              <a:cs typeface="Times New Roman"/>
            </a:endParaRPr>
          </a:p>
          <a:p>
            <a:pPr marL="504190" algn="just">
              <a:spcAft>
                <a:spcPts val="0"/>
              </a:spcAft>
            </a:pPr>
            <a:r>
              <a:rPr lang="ru-RU" sz="1000" dirty="0" smtClean="0">
                <a:effectLst/>
                <a:latin typeface="Times New Roman"/>
                <a:ea typeface="Calibri"/>
                <a:cs typeface="Times New Roman"/>
              </a:rPr>
              <a:t>-Музыкальный  руководитель: Шаманаева  Наталья  Валентиновна;  </a:t>
            </a:r>
            <a:endParaRPr lang="ru-RU" sz="10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000" b="1" dirty="0" smtClean="0">
                <a:effectLst/>
                <a:latin typeface="Times New Roman"/>
                <a:ea typeface="Calibri"/>
                <a:cs typeface="Times New Roman"/>
              </a:rPr>
              <a:t>Приращения  и  ожидаемые  результаты:</a:t>
            </a:r>
            <a:endParaRPr lang="ru-RU" sz="1000" dirty="0" smtClean="0">
              <a:effectLst/>
              <a:latin typeface="Calibri"/>
              <a:ea typeface="Calibri"/>
              <a:cs typeface="Times New Roman"/>
            </a:endParaRPr>
          </a:p>
          <a:p>
            <a:pPr marL="575945" algn="just">
              <a:spcAft>
                <a:spcPts val="0"/>
              </a:spcAft>
            </a:pPr>
            <a:r>
              <a:rPr lang="ru-RU" sz="1000" dirty="0" smtClean="0">
                <a:effectLst/>
                <a:latin typeface="Times New Roman"/>
                <a:ea typeface="Calibri"/>
                <a:cs typeface="Times New Roman"/>
              </a:rPr>
              <a:t>-План  работы  по  подготовке  презентации; разработка  сценариев,   конспектов  по организованной   деятельности  по  ф/к  и  комплексов  гимнастики; изготовление  атрибутов  и  пособий  для   проведения  игр;  плакаты; подборка  иллюстративного  материала.</a:t>
            </a:r>
            <a:endParaRPr lang="ru-RU" sz="1000" dirty="0" smtClean="0">
              <a:effectLst/>
              <a:latin typeface="Calibri"/>
              <a:ea typeface="Calibri"/>
              <a:cs typeface="Times New Roman"/>
            </a:endParaRPr>
          </a:p>
          <a:p>
            <a:pPr marL="575945" algn="just"/>
            <a:r>
              <a:rPr lang="ru-RU" sz="1000" dirty="0" smtClean="0">
                <a:effectLst/>
                <a:latin typeface="Times New Roman"/>
                <a:ea typeface="Calibri"/>
                <a:cs typeface="Times New Roman"/>
              </a:rPr>
              <a:t>-Расширение  кругозора  детей; развитие  двигательной  активности, познавательных  интересов; воспитание  патриотических  чувств. </a:t>
            </a:r>
            <a:endParaRPr lang="ru-RU" sz="10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000" b="1" dirty="0" smtClean="0">
                <a:effectLst/>
                <a:latin typeface="Times New Roman"/>
                <a:ea typeface="Calibri"/>
                <a:cs typeface="Times New Roman"/>
              </a:rPr>
              <a:t>Презентация:</a:t>
            </a:r>
            <a:endParaRPr lang="ru-RU" sz="1000" dirty="0" smtClean="0">
              <a:effectLst/>
              <a:latin typeface="Calibri"/>
              <a:ea typeface="Calibri"/>
              <a:cs typeface="Times New Roman"/>
            </a:endParaRPr>
          </a:p>
          <a:p>
            <a:pPr marL="540385" algn="just">
              <a:spcAft>
                <a:spcPts val="0"/>
              </a:spcAft>
            </a:pPr>
            <a:r>
              <a:rPr lang="ru-RU" sz="1000" dirty="0" smtClean="0">
                <a:effectLst/>
                <a:latin typeface="Times New Roman"/>
                <a:ea typeface="Calibri"/>
                <a:cs typeface="Times New Roman"/>
              </a:rPr>
              <a:t>Спортивно-театрализованный  праздник «Весенние Малые Олимпийские  игры» </a:t>
            </a:r>
            <a:endParaRPr lang="ru-RU" sz="10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1553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7504" y="310099"/>
            <a:ext cx="672177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3288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график  реализации  проекта: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328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Олимпийские  игры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154884"/>
              </p:ext>
            </p:extLst>
          </p:nvPr>
        </p:nvGraphicFramePr>
        <p:xfrm>
          <a:off x="1043608" y="1124744"/>
          <a:ext cx="6879469" cy="5313111"/>
        </p:xfrm>
        <a:graphic>
          <a:graphicData uri="http://schemas.openxmlformats.org/drawingml/2006/table">
            <a:tbl>
              <a:tblPr firstRow="1" firstCol="1" bandRow="1"/>
              <a:tblGrid>
                <a:gridCol w="374444"/>
                <a:gridCol w="1558816"/>
                <a:gridCol w="1364306"/>
                <a:gridCol w="1609012"/>
                <a:gridCol w="1972891"/>
              </a:tblGrid>
              <a:tr h="3024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2970" algn="l"/>
                        </a:tabLs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21" marR="42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2970" algn="l"/>
                        </a:tabLs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   Мероприятия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21" marR="42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2970" algn="l"/>
                        </a:tabLs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2970" algn="l"/>
                        </a:tabLs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     Этапы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21" marR="42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2970" algn="l"/>
                        </a:tabLs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   Сроки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21" marR="42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2970" algn="l"/>
                        </a:tabLs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Ответственный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21" marR="42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6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21" marR="42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2970" algn="l"/>
                        </a:tabLst>
                      </a:pPr>
                      <a:endParaRPr lang="ru-RU" sz="9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2970" algn="l"/>
                        </a:tabLs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Диагностирование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21" marR="42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2970" algn="l"/>
                        </a:tabLst>
                      </a:pPr>
                      <a:endParaRPr lang="ru-RU" sz="9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2970" algn="l"/>
                        </a:tabLs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Начало  проекта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-Конец  проекта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21" marR="42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2970" algn="l"/>
                        </a:tabLst>
                      </a:pPr>
                      <a:endParaRPr lang="ru-RU" sz="9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2970" algn="l"/>
                        </a:tabLs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04.11.2008г</a:t>
                      </a: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16.03.2009г.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21" marR="42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2970" algn="l"/>
                        </a:tabLst>
                      </a:pPr>
                      <a:endParaRPr lang="ru-RU" sz="9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2970" algn="l"/>
                        </a:tabLs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Инструктор </a:t>
                      </a: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  физической   культуре: Холодная  Анастасия  Александровна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21" marR="42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97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2970" algn="l"/>
                        </a:tabLs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21" marR="42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2970" algn="l"/>
                        </a:tabLst>
                      </a:pPr>
                      <a:endParaRPr lang="ru-RU" sz="9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2970" algn="l"/>
                        </a:tabLs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Беседа  </a:t>
                      </a: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  рассматривание  иллюстраций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21" marR="42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2970" algn="l"/>
                        </a:tabLst>
                      </a:pPr>
                      <a:endParaRPr lang="ru-RU" sz="9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2970" algn="l"/>
                        </a:tabLs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Беседа  №1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-Беседа  №2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-Беседа  №3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64665" algn="r"/>
                        </a:tabLs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-Беседа  №4	 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-Беседа  №5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-Беседа  №6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-Беседа  №7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-Беседа  №8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21" marR="42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2970" algn="l"/>
                        </a:tabLst>
                      </a:pPr>
                      <a:endParaRPr lang="ru-RU" sz="9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2970" algn="l"/>
                        </a:tabLs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04.11.2008г</a:t>
                      </a: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12.11.2008г.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10.12.2008г.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13.01.2009г.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22.01.2009г.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07.02.2009г.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24.02.2009г.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05.03.2009г.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21" marR="42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2970" algn="l"/>
                        </a:tabLst>
                      </a:pPr>
                      <a:endParaRPr lang="ru-RU" sz="9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2970" algn="l"/>
                        </a:tabLs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Воспитатель  </a:t>
                      </a: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подготовительной  к  школе  группы: Севостьянова  Светлана  Владимировна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21" marR="42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09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2970" algn="l"/>
                        </a:tabLs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21" marR="42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2970" algn="l"/>
                        </a:tabLst>
                      </a:pPr>
                      <a:endParaRPr lang="ru-RU" sz="9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2970" algn="l"/>
                        </a:tabLs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Знакомство  </a:t>
                      </a: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  обучение  с  Олимпийскими  играми  до  нашей  эры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21" marR="42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2970" algn="l"/>
                        </a:tabLst>
                      </a:pPr>
                      <a:endParaRPr lang="ru-RU" sz="9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2970" algn="l"/>
                        </a:tabLs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-«</a:t>
                      </a: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Скачки»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-«Гонки  на  паро -конных  колесницах»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-«Метание  лукавец»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-«Бег  с  палочкой»    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95885" indent="-901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-«Лёгкое  пятиборье»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-«Метание  копья»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21" marR="42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2970" algn="l"/>
                        </a:tabLst>
                      </a:pPr>
                      <a:endParaRPr lang="ru-RU" sz="9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2970" algn="l"/>
                        </a:tabLs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06.11.2008г</a:t>
                      </a: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06.11.2008г.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09.12.2008г.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09.12.2008г.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16.12.2008г.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16.12.2008г.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.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21" marR="42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2970" algn="l"/>
                        </a:tabLst>
                      </a:pPr>
                      <a:endParaRPr lang="ru-RU" sz="9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2970" algn="l"/>
                        </a:tabLs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Инструктор  </a:t>
                      </a: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  физической  культуре: Холодная  Анастасия  Александровна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21" marR="42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41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2970" algn="l"/>
                        </a:tabLs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21" marR="42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2970" algn="l"/>
                        </a:tabLs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Знакомство  и  обучение  с  Олимпийскими  играми  в  наше  время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21" marR="42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-«</a:t>
                      </a: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Бег  по  кругу» 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-«Кто  быстрее?»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-«Бой  на  равновесие»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-«Пять  прыжков»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-«Стрельба  по мишени» 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-«Тяжеловесы»  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-«Переправа» 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21" marR="42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13.01.2009г</a:t>
                      </a: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17.01.2009г.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17.01.2009г.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22.01.2009г.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06.02.2009г.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06.02.2009г.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05.03.2009г.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21" marR="42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2970" algn="l"/>
                        </a:tabLst>
                      </a:pPr>
                      <a:r>
                        <a:rPr lang="ru-RU" sz="7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7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2970" algn="l"/>
                        </a:tabLs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Инструктор  </a:t>
                      </a: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  физической  культуре: Холодная  Анастасия  Александровна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21" marR="42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8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1573598"/>
              </p:ext>
            </p:extLst>
          </p:nvPr>
        </p:nvGraphicFramePr>
        <p:xfrm>
          <a:off x="755576" y="692696"/>
          <a:ext cx="7488832" cy="1902764"/>
        </p:xfrm>
        <a:graphic>
          <a:graphicData uri="http://schemas.openxmlformats.org/drawingml/2006/table">
            <a:tbl>
              <a:tblPr firstRow="1" firstCol="1" bandRow="1"/>
              <a:tblGrid>
                <a:gridCol w="410607"/>
                <a:gridCol w="1709364"/>
                <a:gridCol w="1496068"/>
                <a:gridCol w="1677894"/>
                <a:gridCol w="2194899"/>
              </a:tblGrid>
              <a:tr h="19027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2970" algn="l"/>
                        </a:tabLs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95" marR="5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2970" algn="l"/>
                        </a:tabLs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Знакомство  и  обучение  с  Олимпийскими  играми  в  наше  время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95" marR="5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-«</a:t>
                      </a: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Бег  по  кругу»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-«Кто  быстрее?»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-«Бой  на  равновесие»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-«Пять  прыжков»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-«Стрельба  по мишени»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-«Тяжеловесы» 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-«Переправа»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95" marR="5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13.01.2009г</a:t>
                      </a: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17.01.2009г.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17.01.2009г.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22.01.2009г.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06.02.2009г.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06.02.2009г.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05.03.2009г.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95" marR="5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2970" algn="l"/>
                        </a:tabLst>
                      </a:pPr>
                      <a:r>
                        <a:rPr lang="ru-RU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9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2970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Инструктор  </a:t>
                      </a: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  физической  культуре: Холодная  Анастасия  Александровна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95" marR="5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575368"/>
              </p:ext>
            </p:extLst>
          </p:nvPr>
        </p:nvGraphicFramePr>
        <p:xfrm>
          <a:off x="755576" y="2564904"/>
          <a:ext cx="7488832" cy="2736304"/>
        </p:xfrm>
        <a:graphic>
          <a:graphicData uri="http://schemas.openxmlformats.org/drawingml/2006/table">
            <a:tbl>
              <a:tblPr firstRow="1" firstCol="1" bandRow="1"/>
              <a:tblGrid>
                <a:gridCol w="411606"/>
                <a:gridCol w="1713360"/>
                <a:gridCol w="1499565"/>
                <a:gridCol w="1669402"/>
                <a:gridCol w="2194899"/>
              </a:tblGrid>
              <a:tr h="27363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02970" algn="l"/>
                        </a:tabLs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02970" algn="l"/>
                        </a:tabLs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02970" algn="l"/>
                        </a:tabLs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95" marR="5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02970" algn="l"/>
                        </a:tabLs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02970" algn="l"/>
                        </a:tabLs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02970" algn="l"/>
                        </a:tabLs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Викторина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95" marR="5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2970" algn="l"/>
                        </a:tabLs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2970" algn="l"/>
                        </a:tabLst>
                      </a:pPr>
                      <a:endParaRPr lang="ru-RU" sz="11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2970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для  детей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2970" algn="l"/>
                        </a:tabLs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63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для   родителей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95" marR="5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02970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02970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10.12.2008г.</a:t>
                      </a:r>
                      <a:endParaRPr lang="ru-RU" sz="9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02970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9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02970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9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22.01.2009г.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95" marR="5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2970" algn="l"/>
                        </a:tabLs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Инструктор  </a:t>
                      </a: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  физической  культуре: Холодная  Анастасия  Александровна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Воспитатель  подготовительной  к  школе  группы: Севостьянова  Светлана  Владимировна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95" marR="5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939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306207"/>
              </p:ext>
            </p:extLst>
          </p:nvPr>
        </p:nvGraphicFramePr>
        <p:xfrm>
          <a:off x="683568" y="1052736"/>
          <a:ext cx="7632849" cy="4680520"/>
        </p:xfrm>
        <a:graphic>
          <a:graphicData uri="http://schemas.openxmlformats.org/drawingml/2006/table">
            <a:tbl>
              <a:tblPr firstRow="1" firstCol="1" bandRow="1"/>
              <a:tblGrid>
                <a:gridCol w="415875"/>
                <a:gridCol w="1733234"/>
                <a:gridCol w="1370808"/>
                <a:gridCol w="1876271"/>
                <a:gridCol w="2236661"/>
              </a:tblGrid>
              <a:tr h="17424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635" algn="l"/>
                        </a:tabLs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95" marR="5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635" algn="l"/>
                        </a:tabLs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635" algn="l"/>
                        </a:tabLs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635" algn="l"/>
                        </a:tabLs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635" algn="l"/>
                        </a:tabLs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Спортивное  развлечение  с  детьми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95" marR="5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635" algn="l"/>
                        </a:tabLs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«В  гостях  у  Эллинов»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«Белая  Олимпиада  в  Тундре»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95" marR="5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635" algn="l"/>
                        </a:tabLs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20.11.2008г.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21.01.2009г.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95" marR="5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Инструктор   по   физической  культуре: Холодная  Анастасия  Александровна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635" algn="l"/>
                        </a:tabLs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95" marR="5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29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635" algn="l"/>
                        </a:tabLs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95" marR="5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635" algn="l"/>
                        </a:tabLs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Спортивный  праздник  с  родителями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95" marR="5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635" algn="l"/>
                        </a:tabLs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«Весёлая  Спартакиада»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95" marR="5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635" algn="l"/>
                        </a:tabLs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14.02.2009г.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95" marR="5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635" algn="l"/>
                        </a:tabLs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635" algn="l"/>
                        </a:tabLs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635" algn="l"/>
                        </a:tabLs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Инструктор  по  физической  культуре: Холодная  Анастасия  Александровна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95" marR="5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51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635" algn="l"/>
                        </a:tabLs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95" marR="5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635" algn="l"/>
                        </a:tabLs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Презентация: спортивно-театрализованный  праздник  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95" marR="5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635" algn="l"/>
                        </a:tabLs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 «Малые Олимпийские игры»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95" marR="5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635" algn="l"/>
                        </a:tabLs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16.03.2009г.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95" marR="5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635" algn="l"/>
                        </a:tabLs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Инструктор  по  физической  культуре: Холодная  Анастасия  Александровна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Воспитатель  подготовительной  к  школе  группы: Севостьянова  Светлана  Владимировна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Музыкальный  руководитель:        Шаманаева Наталья Валентиновна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795" marR="53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329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8368" y="1345520"/>
            <a:ext cx="3325560" cy="24721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1388713"/>
            <a:ext cx="3487888" cy="2352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513" y="4005064"/>
            <a:ext cx="3411415" cy="230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3935735"/>
            <a:ext cx="3487888" cy="2497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12513" y="116632"/>
            <a:ext cx="7403359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Фотоматериал  спортивного  развлечения  по проекту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40359" y="620688"/>
            <a:ext cx="434766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«Белая  олимпиада  в  тундре»</a:t>
            </a:r>
            <a:endParaRPr lang="ru-RU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510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48</TotalTime>
  <Words>289</Words>
  <Application>Microsoft Office PowerPoint</Application>
  <PresentationFormat>Экран (4:3)</PresentationFormat>
  <Paragraphs>258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Frol</dc:creator>
  <cp:lastModifiedBy>Frol</cp:lastModifiedBy>
  <cp:revision>6</cp:revision>
  <dcterms:created xsi:type="dcterms:W3CDTF">2005-01-01T09:34:44Z</dcterms:created>
  <dcterms:modified xsi:type="dcterms:W3CDTF">2005-01-01T10:41:47Z</dcterms:modified>
</cp:coreProperties>
</file>