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0"/>
  </p:notesMasterIdLst>
  <p:sldIdLst>
    <p:sldId id="285" r:id="rId4"/>
    <p:sldId id="257" r:id="rId5"/>
    <p:sldId id="290" r:id="rId6"/>
    <p:sldId id="259" r:id="rId7"/>
    <p:sldId id="260" r:id="rId8"/>
    <p:sldId id="281" r:id="rId9"/>
    <p:sldId id="283" r:id="rId10"/>
    <p:sldId id="284" r:id="rId11"/>
    <p:sldId id="265" r:id="rId12"/>
    <p:sldId id="266" r:id="rId13"/>
    <p:sldId id="264" r:id="rId14"/>
    <p:sldId id="263" r:id="rId15"/>
    <p:sldId id="286" r:id="rId16"/>
    <p:sldId id="287" r:id="rId17"/>
    <p:sldId id="288" r:id="rId18"/>
    <p:sldId id="28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514AFF-0331-4868-A43A-BB9B7EA8DFD3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ED84DC-FAB0-4000-8F36-BDB2D49C6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2778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370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35000" algn="l"/>
                <a:tab pos="1270000" algn="l"/>
                <a:tab pos="1903413" algn="l"/>
                <a:tab pos="2538413" algn="l"/>
              </a:tabLst>
            </a:pPr>
            <a:fld id="{7DC59871-3518-4B50-B246-E41D53C765E9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 defTabSz="39370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35000" algn="l"/>
                  <a:tab pos="1270000" algn="l"/>
                  <a:tab pos="1903413" algn="l"/>
                  <a:tab pos="2538413" algn="l"/>
                </a:tabLst>
              </a:pPr>
              <a:t>1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370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35000" algn="l"/>
                <a:tab pos="1270000" algn="l"/>
                <a:tab pos="1903413" algn="l"/>
                <a:tab pos="2538413" algn="l"/>
              </a:tabLst>
            </a:pPr>
            <a:fld id="{AE9C03F5-DF43-4909-BA98-A632A8C6E223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 defTabSz="39370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35000" algn="l"/>
                  <a:tab pos="1270000" algn="l"/>
                  <a:tab pos="1903413" algn="l"/>
                  <a:tab pos="2538413" algn="l"/>
                </a:tabLst>
              </a:pPr>
              <a:t>13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370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35000" algn="l"/>
                <a:tab pos="1270000" algn="l"/>
                <a:tab pos="1903413" algn="l"/>
                <a:tab pos="2538413" algn="l"/>
              </a:tabLst>
            </a:pPr>
            <a:fld id="{DF5DCF94-F1BC-4D3D-BC5F-C314A59881C3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 defTabSz="39370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35000" algn="l"/>
                  <a:tab pos="1270000" algn="l"/>
                  <a:tab pos="1903413" algn="l"/>
                  <a:tab pos="2538413" algn="l"/>
                </a:tabLst>
              </a:pPr>
              <a:t>14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370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35000" algn="l"/>
                <a:tab pos="1270000" algn="l"/>
                <a:tab pos="1903413" algn="l"/>
                <a:tab pos="2538413" algn="l"/>
              </a:tabLst>
            </a:pPr>
            <a:fld id="{F138E5D4-55A9-41B6-B75D-A913D070635D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 defTabSz="39370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35000" algn="l"/>
                  <a:tab pos="1270000" algn="l"/>
                  <a:tab pos="1903413" algn="l"/>
                  <a:tab pos="2538413" algn="l"/>
                </a:tabLst>
              </a:pPr>
              <a:t>15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393700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35000" algn="l"/>
                <a:tab pos="1270000" algn="l"/>
                <a:tab pos="1903413" algn="l"/>
                <a:tab pos="2538413" algn="l"/>
              </a:tabLst>
            </a:pPr>
            <a:fld id="{B9D6B86F-665D-4DDC-AD06-39B56128B00F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 defTabSz="393700" hangingPunct="0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35000" algn="l"/>
                  <a:tab pos="1270000" algn="l"/>
                  <a:tab pos="1903413" algn="l"/>
                  <a:tab pos="2538413" algn="l"/>
                </a:tabLst>
              </a:pPr>
              <a:t>16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862E0-B181-41D9-92D7-EE6C4827E164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3745-38CF-4F46-BF82-FDC0A4CB8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0A50-4158-4055-AC81-B24E0FD1A2F5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E9C10-255E-4ADD-978D-59755D7DB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E588-89AC-4DB4-B02B-D5C02BF8F282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AD0E5-3DD2-45C9-B4BB-6AACFA137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4967-824B-4802-AEA1-45A72DD8BAE7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C34E-BD5A-4239-BF7D-97C813239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93841-8707-42E5-91E5-0688EC541B96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4FB2-19D0-4A6F-8F49-D92B0A0FD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9F90-99ED-407D-B307-97FD3C517F9B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FD5E2-0517-4F46-B0A8-FC304D4B8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43A1-2A20-49A1-A57A-79B62B2FCFDD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A84D-BFCE-4DE5-AAB5-FA0959476D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7D189-6E8B-4B2B-B28C-C0B440012A18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B1A03-4417-43B1-94DA-1AEA3ADCB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0C20F-4CF4-4801-974A-21E4A04BE78A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79977-0970-462C-8F22-A8B1F91A1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6039E-4325-4547-89C0-B89BBCDC85DB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EEB-C158-4692-8F98-03E7DB93C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EA3D6-B3EF-4B5C-A26C-B2D8C0EC9AC9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49FBB-F6D2-483E-9BE4-32E7C5E51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57F03-C575-4335-81AA-65C90CD16402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6916-9B4C-45D6-99AB-65A326613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36623-1567-49ED-B7B9-C45DE9F3B7E9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D9205-7129-49D7-9158-B22AD43C8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3F6C5-DBA3-4A26-AF86-7ACACA40DD49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5232-E8CE-4260-A814-6B3FD24F0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3B933-0CF9-4EA6-A4E2-6E9F9D725D3D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961F1-5F51-4074-97A3-C7E030932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7A433-A2E0-4E9B-9F95-622B8111E3D1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BC2CB-F3B4-4741-9A26-9CFD22C93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7FBB-E10F-49E7-8999-4320561920A2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6732F-59D4-4A21-B82B-D59A9E09E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5B9C-C2B8-439D-A3A2-112DB58E5C85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B6595-399C-4091-81CE-32BDDCBEE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B21B0-34E0-4E99-9847-5BDB12F064BB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7F5F3-6F7B-49E0-8B69-029AC47A3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347CE-1060-4147-8E75-0380696963E3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DA506-78B7-460A-996D-69F5A27E5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DF62B-E087-4CB3-BDE3-B8B17A26C093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E9081-E22F-4F53-9A3F-887EA3EBB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944A-1DFB-45EE-BE7B-A57BD3A31D1D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E63B7-FF75-4FD2-8B2A-64C8488CD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21C5-F297-43FA-A0DE-C33757C6E94E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4E7C8-BE24-49D8-8156-B8C83865E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3DC3C-4BF6-427F-9AC5-0C610596EFE4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B0DE-CC71-41EA-873A-9A20CE1C1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3801F-E84A-4294-B794-93A6576F9821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B480E-68CE-4899-ABBB-5E281A9E8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657AE-BAD6-40BF-BA1D-4749315085D3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7A173-6C4D-4037-BA6F-B24EC894A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463CC-3615-40D1-A0CC-023F2C0FD931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16C19-98A7-4BB7-AD0C-2B70C756D2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9311-A5D7-4D63-8E4F-E3905766E7D5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8C79-AD4A-4174-90D3-86E81B136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4D25-CB37-48EF-9C01-EA6B071147B2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3E89-4CEC-457A-8B0B-95361C4B2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23010-F3BF-49B1-932B-D6DF93DE49A7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FBBA-62B1-48D2-BACE-7F0548312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8196B-91B2-4D19-99A2-F265FF50E73B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52BDC-9659-4520-A390-30C749B2C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89ED7-F0BD-41FC-BCA1-27DF53AF9E75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3B17E-11A3-47A3-AC45-D59283F2E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6591A-A01A-47E6-9663-74AE1252B972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2FFA-BD8D-401E-86C6-EE260015C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16FC7A-269D-4B58-B02D-E604CE6D8D0A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124C21-639A-4B10-885B-ED1FE581F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31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8B0E68-61BF-4D95-883B-9B8C542E4B2A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9A4927-45C3-4FC1-8296-E6B6E8C57D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321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06" r:id="rId2"/>
    <p:sldLayoutId id="2147483719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20" r:id="rId9"/>
    <p:sldLayoutId id="2147483700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1A5DDA-198B-4EDE-B473-D3F066F6F731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366A34-11D3-4D4E-83F4-5F9DA5557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E:\&#1058;&#1045;&#1057;&#1058;&#1054;&#1055;&#1051;&#1040;&#1057;&#1058;&#1048;&#1050;&#1040;\&#1040;&#1091;&#1076;&#1080;&#1086;.wma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333375"/>
            <a:ext cx="8369300" cy="1308100"/>
          </a:xfrm>
        </p:spPr>
        <p:txBody>
          <a:bodyPr lIns="90000" tIns="48528" rIns="90000" bIns="4500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 b="1" i="1" dirty="0" smtClean="0">
                <a:solidFill>
                  <a:srgbClr val="0000FF"/>
                </a:solidFill>
              </a:rPr>
              <a:t>МАДОУ ЦРР – детский сад №122</a:t>
            </a:r>
            <a:br>
              <a:rPr lang="ru-RU" sz="2400" b="1" i="1" dirty="0" smtClean="0">
                <a:solidFill>
                  <a:srgbClr val="0000FF"/>
                </a:solidFill>
              </a:rPr>
            </a:br>
            <a:r>
              <a:rPr lang="ru-RU" sz="2400" b="1" i="1" dirty="0" smtClean="0">
                <a:solidFill>
                  <a:srgbClr val="0000FF"/>
                </a:solidFill>
              </a:rPr>
              <a:t>Октябрьского района городского округа город Уфа </a:t>
            </a:r>
            <a:br>
              <a:rPr lang="ru-RU" sz="2400" b="1" i="1" dirty="0" smtClean="0">
                <a:solidFill>
                  <a:srgbClr val="0000FF"/>
                </a:solidFill>
              </a:rPr>
            </a:br>
            <a:r>
              <a:rPr lang="ru-RU" sz="2400" b="1" i="1" dirty="0" smtClean="0">
                <a:solidFill>
                  <a:srgbClr val="0000FF"/>
                </a:solidFill>
              </a:rPr>
              <a:t>Республики Башкортостан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84213" y="2565400"/>
            <a:ext cx="7416800" cy="2389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1127" rIns="90000" bIns="45000"/>
          <a:lstStyle/>
          <a:p>
            <a:pPr marL="342900" indent="-341313" defTabSz="449263"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6400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 marL="342900" indent="-341313" defTabSz="449263"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640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1313" defTabSz="449263"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6400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 marL="342900" indent="-341313" defTabSz="449263"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6400">
                <a:solidFill>
                  <a:srgbClr val="000000"/>
                </a:solidFill>
                <a:latin typeface="Calibri" pitchFamily="34" charset="0"/>
              </a:rPr>
              <a:t> </a:t>
            </a:r>
            <a:r>
              <a:rPr lang="ru-RU" sz="7200" b="1" i="1">
                <a:solidFill>
                  <a:srgbClr val="000000"/>
                </a:solidFill>
                <a:latin typeface="Calibri" pitchFamily="34" charset="0"/>
              </a:rPr>
              <a:t> </a:t>
            </a:r>
          </a:p>
          <a:p>
            <a:pPr marL="342900" indent="-341313" defTabSz="449263"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6400" b="1" i="1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1313" defTabSz="449263"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6400" b="1" i="1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1313" defTabSz="449263"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6400" b="1" i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331913" y="1557338"/>
            <a:ext cx="6059487" cy="70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0040" rIns="90000" bIns="45000"/>
          <a:lstStyle/>
          <a:p>
            <a:pPr algn="ctr" defTabSz="449263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ru-RU" sz="4000" b="1" i="1" dirty="0">
              <a:solidFill>
                <a:srgbClr val="CF96B0"/>
              </a:solidFill>
              <a:latin typeface="Calibri" pitchFamily="34" charset="0"/>
            </a:endParaRPr>
          </a:p>
          <a:p>
            <a:pPr algn="ctr" defTabSz="449263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4000" b="1" i="1" dirty="0">
                <a:solidFill>
                  <a:srgbClr val="852F74"/>
                </a:solidFill>
                <a:latin typeface="Calibri" pitchFamily="34" charset="0"/>
              </a:rPr>
              <a:t>«</a:t>
            </a:r>
            <a:r>
              <a:rPr lang="ru-RU" sz="4000" b="1" i="1" dirty="0" err="1">
                <a:solidFill>
                  <a:srgbClr val="852F74"/>
                </a:solidFill>
                <a:latin typeface="Calibri" pitchFamily="34" charset="0"/>
              </a:rPr>
              <a:t>Тестопластика</a:t>
            </a:r>
            <a:r>
              <a:rPr lang="ru-RU" sz="4000" b="1" i="1" dirty="0">
                <a:solidFill>
                  <a:srgbClr val="852F74"/>
                </a:solidFill>
                <a:latin typeface="Calibri" pitchFamily="34" charset="0"/>
              </a:rPr>
              <a:t> в развитии творческих способностей детей в средней группе» </a:t>
            </a:r>
          </a:p>
          <a:p>
            <a:pPr algn="ctr" defTabSz="449263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4000" b="1" i="1" dirty="0">
                <a:solidFill>
                  <a:srgbClr val="CF96B0"/>
                </a:solidFill>
                <a:latin typeface="Calibri" pitchFamily="34" charset="0"/>
              </a:rPr>
              <a:t>                           </a:t>
            </a:r>
            <a:r>
              <a:rPr lang="ru-RU" b="1" i="1" dirty="0">
                <a:solidFill>
                  <a:schemeClr val="hlink"/>
                </a:solidFill>
                <a:latin typeface="Calibri" pitchFamily="34" charset="0"/>
              </a:rPr>
              <a:t>Выполнили: воспитатели </a:t>
            </a:r>
          </a:p>
          <a:p>
            <a:pPr algn="ctr" defTabSz="449263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b="1" i="1" dirty="0">
                <a:solidFill>
                  <a:schemeClr val="hlink"/>
                </a:solidFill>
                <a:latin typeface="Calibri" pitchFamily="34" charset="0"/>
              </a:rPr>
              <a:t>                                                            </a:t>
            </a:r>
            <a:r>
              <a:rPr lang="ru-RU" b="1" i="1" dirty="0" err="1">
                <a:solidFill>
                  <a:schemeClr val="hlink"/>
                </a:solidFill>
                <a:latin typeface="Calibri" pitchFamily="34" charset="0"/>
              </a:rPr>
              <a:t>Валеева</a:t>
            </a:r>
            <a:r>
              <a:rPr lang="ru-RU" b="1" i="1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ru-RU" b="1" i="1" smtClean="0">
                <a:solidFill>
                  <a:schemeClr val="hlink"/>
                </a:solidFill>
                <a:latin typeface="Calibri" pitchFamily="34" charset="0"/>
              </a:rPr>
              <a:t>С.К.</a:t>
            </a:r>
            <a:endParaRPr lang="ru-RU" b="1" i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38916" name="WordArt 5"/>
          <p:cNvSpPr>
            <a:spLocks noChangeArrowheads="1" noChangeShapeType="1" noTextEdit="1"/>
          </p:cNvSpPr>
          <p:nvPr/>
        </p:nvSpPr>
        <p:spPr bwMode="auto">
          <a:xfrm>
            <a:off x="2411413" y="692150"/>
            <a:ext cx="433387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126" name="Picture 6" descr="C:\Users\DetSad\Desktop\Новая папка\iCA5LROC9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95536" y="4437112"/>
            <a:ext cx="2388900" cy="193280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1"/>
          <p:cNvPicPr>
            <a:picLocks noChangeAspect="1" noChangeArrowheads="1"/>
          </p:cNvPicPr>
          <p:nvPr/>
        </p:nvPicPr>
        <p:blipFill>
          <a:blip r:embed="rId2" cstate="print"/>
          <a:srcRect l="29372" t="32579" r="18692" b="47853"/>
          <a:stretch>
            <a:fillRect/>
          </a:stretch>
        </p:blipFill>
        <p:spPr bwMode="auto">
          <a:xfrm>
            <a:off x="428625" y="500063"/>
            <a:ext cx="3500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Рисунок 2"/>
          <p:cNvPicPr>
            <a:picLocks noChangeAspect="1" noChangeArrowheads="1"/>
          </p:cNvPicPr>
          <p:nvPr/>
        </p:nvPicPr>
        <p:blipFill>
          <a:blip r:embed="rId2" cstate="print"/>
          <a:srcRect l="12756" t="52922" r="18106" b="27771"/>
          <a:stretch>
            <a:fillRect/>
          </a:stretch>
        </p:blipFill>
        <p:spPr bwMode="auto">
          <a:xfrm>
            <a:off x="4929188" y="571500"/>
            <a:ext cx="35004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Рисунок 3"/>
          <p:cNvPicPr>
            <a:picLocks noChangeAspect="1" noChangeArrowheads="1"/>
          </p:cNvPicPr>
          <p:nvPr/>
        </p:nvPicPr>
        <p:blipFill>
          <a:blip r:embed="rId2" cstate="print"/>
          <a:srcRect l="12154" t="72905" r="18106" b="7674"/>
          <a:stretch>
            <a:fillRect/>
          </a:stretch>
        </p:blipFill>
        <p:spPr bwMode="auto">
          <a:xfrm>
            <a:off x="500063" y="3429000"/>
            <a:ext cx="34337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Рисунок 4"/>
          <p:cNvPicPr>
            <a:picLocks noChangeAspect="1" noChangeArrowheads="1"/>
          </p:cNvPicPr>
          <p:nvPr/>
        </p:nvPicPr>
        <p:blipFill>
          <a:blip r:embed="rId2" cstate="print"/>
          <a:srcRect l="12289" t="3732" r="17651" b="77570"/>
          <a:stretch>
            <a:fillRect/>
          </a:stretch>
        </p:blipFill>
        <p:spPr bwMode="auto">
          <a:xfrm>
            <a:off x="4929188" y="3500438"/>
            <a:ext cx="34290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1"/>
          <p:cNvPicPr>
            <a:picLocks noChangeAspect="1" noChangeArrowheads="1"/>
          </p:cNvPicPr>
          <p:nvPr/>
        </p:nvPicPr>
        <p:blipFill>
          <a:blip r:embed="rId2" cstate="print"/>
          <a:srcRect t="31238" b="18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Рисунок 1"/>
          <p:cNvPicPr>
            <a:picLocks noChangeAspect="1" noChangeArrowheads="1"/>
          </p:cNvPicPr>
          <p:nvPr/>
        </p:nvPicPr>
        <p:blipFill>
          <a:blip r:embed="rId3" cstate="print"/>
          <a:srcRect l="27516" t="50113" r="38196" b="9442"/>
          <a:stretch>
            <a:fillRect/>
          </a:stretch>
        </p:blipFill>
        <p:spPr bwMode="auto">
          <a:xfrm>
            <a:off x="500063" y="428625"/>
            <a:ext cx="2708275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Рисунок 2"/>
          <p:cNvPicPr>
            <a:picLocks noChangeAspect="1" noChangeArrowheads="1"/>
          </p:cNvPicPr>
          <p:nvPr/>
        </p:nvPicPr>
        <p:blipFill>
          <a:blip r:embed="rId4" cstate="print"/>
          <a:srcRect l="8939" t="4541" r="57091" b="50395"/>
          <a:stretch>
            <a:fillRect/>
          </a:stretch>
        </p:blipFill>
        <p:spPr bwMode="auto">
          <a:xfrm>
            <a:off x="3429000" y="428625"/>
            <a:ext cx="248285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Рисунок 3"/>
          <p:cNvPicPr>
            <a:picLocks noChangeAspect="1" noChangeArrowheads="1"/>
          </p:cNvPicPr>
          <p:nvPr/>
        </p:nvPicPr>
        <p:blipFill>
          <a:blip r:embed="rId4" cstate="print"/>
          <a:srcRect l="8122" t="49736" r="58551" b="5069"/>
          <a:stretch>
            <a:fillRect/>
          </a:stretch>
        </p:blipFill>
        <p:spPr bwMode="auto">
          <a:xfrm>
            <a:off x="6286500" y="428625"/>
            <a:ext cx="2435225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Рисунок 4"/>
          <p:cNvPicPr>
            <a:picLocks noChangeAspect="1" noChangeArrowheads="1"/>
          </p:cNvPicPr>
          <p:nvPr/>
        </p:nvPicPr>
        <p:blipFill>
          <a:blip r:embed="rId3" cstate="print"/>
          <a:srcRect l="64209" t="50113" r="11732" b="9325"/>
          <a:stretch>
            <a:fillRect/>
          </a:stretch>
        </p:blipFill>
        <p:spPr bwMode="auto">
          <a:xfrm>
            <a:off x="1143000" y="4714875"/>
            <a:ext cx="1285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Рисунок 5"/>
          <p:cNvPicPr>
            <a:picLocks noChangeAspect="1" noChangeArrowheads="1"/>
          </p:cNvPicPr>
          <p:nvPr/>
        </p:nvPicPr>
        <p:blipFill>
          <a:blip r:embed="rId3" cstate="print"/>
          <a:srcRect l="29472" r="36989" b="62825"/>
          <a:stretch>
            <a:fillRect/>
          </a:stretch>
        </p:blipFill>
        <p:spPr bwMode="auto">
          <a:xfrm>
            <a:off x="3643313" y="4786313"/>
            <a:ext cx="1609725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Рисунок 6"/>
          <p:cNvPicPr>
            <a:picLocks noChangeAspect="1" noChangeArrowheads="1"/>
          </p:cNvPicPr>
          <p:nvPr/>
        </p:nvPicPr>
        <p:blipFill>
          <a:blip r:embed="rId4" cstate="print"/>
          <a:srcRect l="68933" t="43115" b="5069"/>
          <a:stretch>
            <a:fillRect/>
          </a:stretch>
        </p:blipFill>
        <p:spPr bwMode="auto">
          <a:xfrm>
            <a:off x="6643688" y="4714875"/>
            <a:ext cx="13573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3938" y="6215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44475"/>
            <a:ext cx="8386763" cy="1433513"/>
          </a:xfrm>
        </p:spPr>
        <p:txBody>
          <a:bodyPr lIns="90000" tIns="49536" rIns="90000" bIns="45000" anchor="ctr"/>
          <a:lstStyle/>
          <a:p>
            <a:pPr eaLnBrk="1" hangingPunct="1"/>
            <a:r>
              <a:rPr lang="ru-RU" sz="4600" u="sng" smtClean="0"/>
              <a:t/>
            </a:r>
            <a:br>
              <a:rPr lang="ru-RU" sz="4600" u="sng" smtClean="0"/>
            </a:br>
            <a:endParaRPr lang="ru-RU" sz="4600" u="sng" smtClean="0"/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457200" y="1535113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3063" rIns="90000" bIns="45000"/>
          <a:lstStyle/>
          <a:p>
            <a:pPr marL="342900" indent="-341313" defTabSz="449263"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2227" name="WordArt 4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61341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269" name="Picture 5" descr="C:\Users\DetSad\Desktop\тесто\IMG_4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49275"/>
            <a:ext cx="3744913" cy="2709863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1271" name="Picture 7" descr="C:\Users\DetSad\Desktop\тесто\IMG_48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644900"/>
            <a:ext cx="3816350" cy="276225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8198" name="Picture 6" descr="C:\Users\DetSad\Desktop\Новая папка\iCA7VJGFT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259434" y="4072896"/>
            <a:ext cx="2485871" cy="212214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197" name="Picture 5" descr="C:\Users\DetSad\Desktop\Новая папка\i[4]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866220" y="1195497"/>
            <a:ext cx="2339700" cy="208823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44475"/>
            <a:ext cx="8386763" cy="1433513"/>
          </a:xfrm>
        </p:spPr>
        <p:txBody>
          <a:bodyPr lIns="90000" tIns="49536" rIns="90000" bIns="45000" anchor="ctr"/>
          <a:lstStyle/>
          <a:p>
            <a:pPr eaLnBrk="1" hangingPunct="1"/>
            <a:r>
              <a:rPr lang="ru-RU" sz="4600" u="sng" smtClean="0"/>
              <a:t/>
            </a:r>
            <a:br>
              <a:rPr lang="ru-RU" sz="4600" u="sng" smtClean="0"/>
            </a:br>
            <a:endParaRPr lang="ru-RU" sz="4600" u="sng" smtClean="0"/>
          </a:p>
        </p:txBody>
      </p:sp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457200" y="1535113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3063" rIns="90000" bIns="45000"/>
          <a:lstStyle/>
          <a:p>
            <a:pPr marL="342900" indent="-341313" defTabSz="449263"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4275" name="WordArt 4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61341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269" name="Picture 5" descr="C:\Users\DetSad\Desktop\тесто\IMG_4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49275"/>
            <a:ext cx="3744913" cy="2709863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1271" name="Picture 7" descr="C:\Users\DetSad\Desktop\тесто\IMG_48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644900"/>
            <a:ext cx="3816350" cy="276225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8198" name="Picture 6" descr="C:\Users\DetSad\Desktop\Новая папка\iCA7VJGFT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259434" y="4072896"/>
            <a:ext cx="2485871" cy="212214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197" name="Picture 5" descr="C:\Users\DetSad\Desktop\Новая папка\i[4]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866220" y="1195497"/>
            <a:ext cx="2339700" cy="208823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44475"/>
            <a:ext cx="8386763" cy="1433513"/>
          </a:xfrm>
        </p:spPr>
        <p:txBody>
          <a:bodyPr lIns="90000" tIns="49536" rIns="90000" bIns="45000" anchor="ctr"/>
          <a:lstStyle/>
          <a:p>
            <a:pPr eaLnBrk="1" hangingPunct="1"/>
            <a:r>
              <a:rPr lang="ru-RU" sz="4600" u="sng" smtClean="0"/>
              <a:t/>
            </a:r>
            <a:br>
              <a:rPr lang="ru-RU" sz="4600" u="sng" smtClean="0"/>
            </a:br>
            <a:endParaRPr lang="ru-RU" sz="4600" u="sng" smtClean="0"/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57200" y="1535113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3063" rIns="90000" bIns="45000"/>
          <a:lstStyle/>
          <a:p>
            <a:pPr marL="342900" indent="-341313" defTabSz="449263"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6323" name="WordArt 4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61341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269" name="Picture 5" descr="C:\Users\DetSad\Desktop\тесто\IMG_4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49275"/>
            <a:ext cx="3744913" cy="2709863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1271" name="Picture 7" descr="C:\Users\DetSad\Desktop\тесто\IMG_48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644900"/>
            <a:ext cx="3816350" cy="276225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8198" name="Picture 6" descr="C:\Users\DetSad\Desktop\Новая папка\iCA7VJGFT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259434" y="4072896"/>
            <a:ext cx="2485871" cy="212214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197" name="Picture 5" descr="C:\Users\DetSad\Desktop\Новая папка\i[4]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866220" y="1195497"/>
            <a:ext cx="2339700" cy="208823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44475"/>
            <a:ext cx="8386763" cy="1433513"/>
          </a:xfrm>
        </p:spPr>
        <p:txBody>
          <a:bodyPr lIns="90000" tIns="49536" rIns="90000" bIns="45000" anchor="ctr"/>
          <a:lstStyle/>
          <a:p>
            <a:pPr eaLnBrk="1" hangingPunct="1"/>
            <a:r>
              <a:rPr lang="ru-RU" sz="4600" u="sng" smtClean="0"/>
              <a:t/>
            </a:r>
            <a:br>
              <a:rPr lang="ru-RU" sz="4600" u="sng" smtClean="0"/>
            </a:br>
            <a:endParaRPr lang="ru-RU" sz="4600" u="sng" smtClean="0"/>
          </a:p>
        </p:txBody>
      </p:sp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457200" y="1535113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3063" rIns="90000" bIns="45000"/>
          <a:lstStyle/>
          <a:p>
            <a:pPr marL="342900" indent="-341313" defTabSz="449263"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8371" name="WordArt 4"/>
          <p:cNvSpPr>
            <a:spLocks noChangeArrowheads="1" noChangeShapeType="1" noTextEdit="1"/>
          </p:cNvSpPr>
          <p:nvPr/>
        </p:nvSpPr>
        <p:spPr bwMode="auto">
          <a:xfrm>
            <a:off x="1908175" y="188913"/>
            <a:ext cx="61341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269" name="Picture 5" descr="C:\Users\DetSad\Desktop\тесто\IMG_4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49275"/>
            <a:ext cx="3744913" cy="2709863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1271" name="Picture 7" descr="C:\Users\DetSad\Desktop\тесто\IMG_48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644900"/>
            <a:ext cx="3816350" cy="276225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8198" name="Picture 6" descr="C:\Users\DetSad\Desktop\Новая папка\iCA7VJGFT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259434" y="4072896"/>
            <a:ext cx="2485871" cy="212214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197" name="Picture 5" descr="C:\Users\DetSad\Desktop\Новая папка\i[4]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5866220" y="1195497"/>
            <a:ext cx="2339700" cy="208823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9"/>
          <p:cNvSpPr txBox="1">
            <a:spLocks noChangeArrowheads="1"/>
          </p:cNvSpPr>
          <p:nvPr/>
        </p:nvSpPr>
        <p:spPr bwMode="auto">
          <a:xfrm>
            <a:off x="395288" y="620713"/>
            <a:ext cx="87487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hlink"/>
                </a:solidFill>
                <a:latin typeface="Calibri" pitchFamily="34" charset="0"/>
              </a:rPr>
              <a:t>Тестопластика – лепка декоративных изделий из соленого теста</a:t>
            </a:r>
          </a:p>
        </p:txBody>
      </p:sp>
      <p:pic>
        <p:nvPicPr>
          <p:cNvPr id="40963" name="Picture 10" descr="DSC00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76475"/>
            <a:ext cx="4321175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1" descr="DSC003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475"/>
            <a:ext cx="4319588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773" b="5870"/>
          <a:stretch>
            <a:fillRect/>
          </a:stretch>
        </p:blipFill>
        <p:spPr bwMode="auto">
          <a:xfrm>
            <a:off x="428625" y="357188"/>
            <a:ext cx="5000625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72250" y="4929188"/>
            <a:ext cx="1573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i="1">
                <a:solidFill>
                  <a:srgbClr val="FF0000"/>
                </a:solidFill>
                <a:latin typeface="Book Antiqua" pitchFamily="18" charset="0"/>
              </a:rPr>
              <a:t>соль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57938" y="2857500"/>
            <a:ext cx="18462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i="1">
                <a:solidFill>
                  <a:srgbClr val="FF0000"/>
                </a:solidFill>
                <a:latin typeface="Book Antiqua" pitchFamily="18" charset="0"/>
              </a:rPr>
              <a:t>мука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86500" y="1000125"/>
            <a:ext cx="1708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i="1">
                <a:solidFill>
                  <a:srgbClr val="FF0000"/>
                </a:solidFill>
                <a:latin typeface="Book Antiqua" pitchFamily="18" charset="0"/>
              </a:rPr>
              <a:t>вода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4286250" y="1785938"/>
            <a:ext cx="2000250" cy="1587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4786313" y="3357563"/>
            <a:ext cx="1571625" cy="1587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2643188" y="5429250"/>
            <a:ext cx="3786187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5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Book Antiqua" pitchFamily="18" charset="0"/>
              </a:rPr>
              <a:t>Преимущества солёного теста: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33400" y="1524000"/>
            <a:ext cx="5715000" cy="6461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Можно быстро приготовить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066800" y="2133600"/>
            <a:ext cx="6076950" cy="708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Легко отмывается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524000" y="2743200"/>
            <a:ext cx="6172200" cy="12509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Не оставляет следов</a:t>
            </a:r>
          </a:p>
          <a:p>
            <a:endParaRPr lang="ru-RU" sz="4000">
              <a:latin typeface="Calibri" pitchFamily="34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000250" y="3286125"/>
            <a:ext cx="6553200" cy="12620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SzPct val="115000"/>
            </a:pPr>
            <a:r>
              <a:rPr lang="ru-RU" sz="4000">
                <a:latin typeface="Times New Roman" pitchFamily="18" charset="0"/>
                <a:cs typeface="Times New Roman" pitchFamily="18" charset="0"/>
              </a:rPr>
              <a:t>Не липнет к рукам</a:t>
            </a:r>
          </a:p>
          <a:p>
            <a:endParaRPr lang="ru-RU" sz="36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214563" y="4143375"/>
            <a:ext cx="6572250" cy="13112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115000"/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Пристаёт любая краска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+mn-lt"/>
              <a:cs typeface="+mn-cs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2428875" y="5143500"/>
            <a:ext cx="6419850" cy="64611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Сушить можно и на воздухе	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714625" y="5786438"/>
            <a:ext cx="6429375" cy="857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Можно играть. Не теряет форму</a:t>
            </a:r>
          </a:p>
        </p:txBody>
      </p:sp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357688"/>
            <a:ext cx="14668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3320" grpId="0" animBg="1" autoUpdateAnimBg="0"/>
      <p:bldP spid="13321" grpId="0" animBg="1" autoUpdateAnimBg="0"/>
      <p:bldP spid="13323" grpId="0" animBg="1" autoUpdateAnimBg="0"/>
      <p:bldP spid="13324" grpId="0" animBg="1" autoUpdateAnimBg="0"/>
      <p:bldP spid="13328" grpId="0" animBg="1" autoUpdateAnimBg="0"/>
      <p:bldP spid="13330" grpId="0" animBg="1" autoUpdateAnimBg="0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AutoShape 2"/>
          <p:cNvSpPr>
            <a:spLocks noChangeArrowheads="1"/>
          </p:cNvSpPr>
          <p:nvPr/>
        </p:nvSpPr>
        <p:spPr bwMode="auto">
          <a:xfrm>
            <a:off x="6707188" y="1989138"/>
            <a:ext cx="2436812" cy="709612"/>
          </a:xfrm>
          <a:prstGeom prst="roundRect">
            <a:avLst>
              <a:gd name="adj" fmla="val 16667"/>
            </a:avLst>
          </a:prstGeom>
          <a:solidFill>
            <a:srgbClr val="FFFF00">
              <a:alpha val="50195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r">
              <a:spcBef>
                <a:spcPct val="50000"/>
              </a:spcBef>
              <a:buClr>
                <a:srgbClr val="0000FF"/>
              </a:buClr>
              <a:buFont typeface="Wingdings" pitchFamily="2" charset="2"/>
              <a:buNone/>
            </a:pPr>
            <a:r>
              <a:rPr lang="ru-RU">
                <a:latin typeface="Calibri" pitchFamily="34" charset="0"/>
              </a:rPr>
              <a:t>Самоопределение, саморазвитие детей </a:t>
            </a:r>
          </a:p>
        </p:txBody>
      </p:sp>
      <p:sp>
        <p:nvSpPr>
          <p:cNvPr id="307203" name="AutoShape 3"/>
          <p:cNvSpPr>
            <a:spLocks noChangeArrowheads="1"/>
          </p:cNvSpPr>
          <p:nvPr/>
        </p:nvSpPr>
        <p:spPr bwMode="auto">
          <a:xfrm>
            <a:off x="6072188" y="714375"/>
            <a:ext cx="2819400" cy="714375"/>
          </a:xfrm>
          <a:prstGeom prst="roundRect">
            <a:avLst>
              <a:gd name="adj" fmla="val 16667"/>
            </a:avLst>
          </a:prstGeom>
          <a:solidFill>
            <a:srgbClr val="FFFF00">
              <a:alpha val="50195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>
              <a:buClr>
                <a:schemeClr val="accent2"/>
              </a:buClr>
              <a:buFont typeface="Wingdings" pitchFamily="2" charset="2"/>
              <a:buNone/>
            </a:pPr>
            <a:r>
              <a:rPr lang="ru-RU">
                <a:latin typeface="Calibri" pitchFamily="34" charset="0"/>
              </a:rPr>
              <a:t>Свобода самовыражения детей</a:t>
            </a:r>
            <a:endParaRPr lang="en-US">
              <a:latin typeface="Calibri" pitchFamily="34" charset="0"/>
            </a:endParaRPr>
          </a:p>
        </p:txBody>
      </p:sp>
      <p:sp>
        <p:nvSpPr>
          <p:cNvPr id="307204" name="AutoShape 4"/>
          <p:cNvSpPr>
            <a:spLocks noChangeArrowheads="1"/>
          </p:cNvSpPr>
          <p:nvPr/>
        </p:nvSpPr>
        <p:spPr bwMode="auto">
          <a:xfrm>
            <a:off x="215900" y="3001963"/>
            <a:ext cx="2627313" cy="1014412"/>
          </a:xfrm>
          <a:prstGeom prst="roundRect">
            <a:avLst>
              <a:gd name="adj" fmla="val 16667"/>
            </a:avLst>
          </a:prstGeom>
          <a:solidFill>
            <a:srgbClr val="92D050">
              <a:alpha val="50195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ru-RU">
                <a:latin typeface="Calibri" pitchFamily="34" charset="0"/>
              </a:rPr>
              <a:t>Чувственно – эмоцианальная поддержка</a:t>
            </a:r>
            <a:endParaRPr lang="en-US">
              <a:latin typeface="Calibri" pitchFamily="34" charset="0"/>
            </a:endParaRPr>
          </a:p>
        </p:txBody>
      </p:sp>
      <p:sp>
        <p:nvSpPr>
          <p:cNvPr id="307205" name="AutoShape 5"/>
          <p:cNvSpPr>
            <a:spLocks noChangeArrowheads="1"/>
          </p:cNvSpPr>
          <p:nvPr/>
        </p:nvSpPr>
        <p:spPr bwMode="auto">
          <a:xfrm>
            <a:off x="833930" y="4575914"/>
            <a:ext cx="2943225" cy="1020763"/>
          </a:xfrm>
          <a:prstGeom prst="roundRect">
            <a:avLst>
              <a:gd name="adj" fmla="val 16667"/>
            </a:avLst>
          </a:prstGeom>
          <a:solidFill>
            <a:srgbClr val="FFFF00">
              <a:alpha val="50195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ru-RU">
                <a:latin typeface="Calibri" pitchFamily="34" charset="0"/>
              </a:rPr>
              <a:t>Удовлетворение индивидуальных потребностей</a:t>
            </a:r>
            <a:endParaRPr lang="en-US">
              <a:latin typeface="Calibri" pitchFamily="34" charset="0"/>
            </a:endParaRPr>
          </a:p>
        </p:txBody>
      </p:sp>
      <p:sp>
        <p:nvSpPr>
          <p:cNvPr id="44037" name="Oval 6"/>
          <p:cNvSpPr>
            <a:spLocks noChangeArrowheads="1"/>
          </p:cNvSpPr>
          <p:nvPr/>
        </p:nvSpPr>
        <p:spPr bwMode="auto">
          <a:xfrm>
            <a:off x="3059832" y="2343944"/>
            <a:ext cx="3535611" cy="1341656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square">
            <a:spAutoFit/>
            <a:flatTx/>
          </a:bodyPr>
          <a:lstStyle/>
          <a:p>
            <a:pPr algn="ctr"/>
            <a:r>
              <a:rPr lang="ru-RU" sz="2800" b="1" i="1" dirty="0" smtClean="0">
                <a:latin typeface="Calibri" pitchFamily="34" charset="0"/>
              </a:rPr>
              <a:t>Тесто-</a:t>
            </a:r>
          </a:p>
          <a:p>
            <a:pPr algn="ctr"/>
            <a:r>
              <a:rPr lang="ru-RU" sz="2800" b="1" i="1" dirty="0" smtClean="0">
                <a:latin typeface="Calibri" pitchFamily="34" charset="0"/>
              </a:rPr>
              <a:t>пластика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307207" name="AutoShape 7"/>
          <p:cNvSpPr>
            <a:spLocks noChangeArrowheads="1"/>
          </p:cNvSpPr>
          <p:nvPr/>
        </p:nvSpPr>
        <p:spPr bwMode="auto">
          <a:xfrm rot="4548702">
            <a:off x="3028950" y="3049588"/>
            <a:ext cx="304800" cy="9144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387638"/>
              </a:gs>
              <a:gs pos="100000">
                <a:srgbClr val="79FF79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10" name="AutoShape 10"/>
          <p:cNvSpPr>
            <a:spLocks noChangeArrowheads="1"/>
          </p:cNvSpPr>
          <p:nvPr/>
        </p:nvSpPr>
        <p:spPr bwMode="auto">
          <a:xfrm>
            <a:off x="992188" y="687388"/>
            <a:ext cx="2852737" cy="1014412"/>
          </a:xfrm>
          <a:prstGeom prst="roundRect">
            <a:avLst>
              <a:gd name="adj" fmla="val 16667"/>
            </a:avLst>
          </a:prstGeom>
          <a:solidFill>
            <a:srgbClr val="FFFF00">
              <a:alpha val="50195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ru-RU">
                <a:latin typeface="Calibri" pitchFamily="34" charset="0"/>
              </a:rPr>
              <a:t>Удовлетворение эстетических запросов  детей</a:t>
            </a:r>
            <a:endParaRPr lang="en-US">
              <a:latin typeface="Calibri" pitchFamily="34" charset="0"/>
            </a:endParaRPr>
          </a:p>
        </p:txBody>
      </p:sp>
      <p:sp>
        <p:nvSpPr>
          <p:cNvPr id="307211" name="AutoShape 11"/>
          <p:cNvSpPr>
            <a:spLocks noChangeArrowheads="1"/>
          </p:cNvSpPr>
          <p:nvPr/>
        </p:nvSpPr>
        <p:spPr bwMode="auto">
          <a:xfrm rot="3297738" flipV="1">
            <a:off x="5372100" y="1028700"/>
            <a:ext cx="381000" cy="1066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387638"/>
              </a:gs>
              <a:gs pos="100000">
                <a:srgbClr val="79FF79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15" name="AutoShape 15"/>
          <p:cNvSpPr>
            <a:spLocks noChangeArrowheads="1"/>
          </p:cNvSpPr>
          <p:nvPr/>
        </p:nvSpPr>
        <p:spPr bwMode="auto">
          <a:xfrm rot="19583406" flipV="1">
            <a:off x="3802063" y="1273175"/>
            <a:ext cx="381000" cy="9144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387638"/>
              </a:gs>
              <a:gs pos="100000">
                <a:srgbClr val="79FF79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16" name="AutoShape 16"/>
          <p:cNvSpPr>
            <a:spLocks noChangeArrowheads="1"/>
          </p:cNvSpPr>
          <p:nvPr/>
        </p:nvSpPr>
        <p:spPr bwMode="auto">
          <a:xfrm>
            <a:off x="5867400" y="4292600"/>
            <a:ext cx="3078163" cy="1014413"/>
          </a:xfrm>
          <a:prstGeom prst="roundRect">
            <a:avLst>
              <a:gd name="adj" fmla="val 16667"/>
            </a:avLst>
          </a:prstGeom>
          <a:solidFill>
            <a:srgbClr val="FFFF00">
              <a:alpha val="50195"/>
            </a:srgbClr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/>
            <a:r>
              <a:rPr lang="ru-RU">
                <a:latin typeface="Calibri" pitchFamily="34" charset="0"/>
              </a:rPr>
              <a:t>Сотрудничество, соавторство педагога и ребенка</a:t>
            </a:r>
            <a:endParaRPr lang="en-US">
              <a:latin typeface="Calibri" pitchFamily="34" charset="0"/>
            </a:endParaRPr>
          </a:p>
        </p:txBody>
      </p:sp>
      <p:sp>
        <p:nvSpPr>
          <p:cNvPr id="307217" name="AutoShape 17"/>
          <p:cNvSpPr>
            <a:spLocks noChangeArrowheads="1"/>
          </p:cNvSpPr>
          <p:nvPr/>
        </p:nvSpPr>
        <p:spPr bwMode="auto">
          <a:xfrm rot="-1964804">
            <a:off x="5651500" y="3860800"/>
            <a:ext cx="228600" cy="6858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387638"/>
              </a:gs>
              <a:gs pos="100000">
                <a:srgbClr val="79FF79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24" name="AutoShape 24"/>
          <p:cNvSpPr>
            <a:spLocks noChangeArrowheads="1"/>
          </p:cNvSpPr>
          <p:nvPr/>
        </p:nvSpPr>
        <p:spPr bwMode="auto">
          <a:xfrm rot="4548702">
            <a:off x="3699259" y="3822700"/>
            <a:ext cx="304800" cy="762000"/>
          </a:xfrm>
          <a:prstGeom prst="triangle">
            <a:avLst>
              <a:gd name="adj" fmla="val 0"/>
            </a:avLst>
          </a:prstGeom>
          <a:gradFill rotWithShape="0">
            <a:gsLst>
              <a:gs pos="0">
                <a:srgbClr val="387638"/>
              </a:gs>
              <a:gs pos="100000">
                <a:srgbClr val="79FF79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225" name="AutoShape 25"/>
          <p:cNvSpPr>
            <a:spLocks noChangeArrowheads="1"/>
          </p:cNvSpPr>
          <p:nvPr/>
        </p:nvSpPr>
        <p:spPr bwMode="auto">
          <a:xfrm rot="3297738" flipV="1">
            <a:off x="6228556" y="2204244"/>
            <a:ext cx="269875" cy="846138"/>
          </a:xfrm>
          <a:prstGeom prst="triangle">
            <a:avLst>
              <a:gd name="adj" fmla="val 0"/>
            </a:avLst>
          </a:prstGeom>
          <a:gradFill rotWithShape="0">
            <a:gsLst>
              <a:gs pos="0">
                <a:srgbClr val="387638"/>
              </a:gs>
              <a:gs pos="100000">
                <a:srgbClr val="79FF79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0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0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0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0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0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0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8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30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30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animBg="1" autoUpdateAnimBg="0"/>
      <p:bldP spid="307203" grpId="0" animBg="1" autoUpdateAnimBg="0"/>
      <p:bldP spid="307204" grpId="0" animBg="1" autoUpdateAnimBg="0"/>
      <p:bldP spid="307205" grpId="0" animBg="1" autoUpdateAnimBg="0"/>
      <p:bldP spid="307207" grpId="0" animBg="1"/>
      <p:bldP spid="307210" grpId="0" animBg="1" autoUpdateAnimBg="0"/>
      <p:bldP spid="307211" grpId="0" animBg="1"/>
      <p:bldP spid="307215" grpId="0" animBg="1"/>
      <p:bldP spid="307216" grpId="0" animBg="1" autoUpdateAnimBg="0"/>
      <p:bldP spid="307217" grpId="0" animBg="1"/>
      <p:bldP spid="307224" grpId="0" animBg="1"/>
      <p:bldP spid="3072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5105400" y="457200"/>
            <a:ext cx="3048000" cy="1295400"/>
          </a:xfrm>
          <a:prstGeom prst="wedgeRectCallout">
            <a:avLst>
              <a:gd name="adj1" fmla="val -167190"/>
              <a:gd name="adj2" fmla="val 47306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Словесные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(беседа, сказка, рассказ-объяснение, чтение книг,…)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357188" y="1746250"/>
            <a:ext cx="4062412" cy="3098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bg2"/>
              </a:solidFill>
              <a:latin typeface="+mn-lt"/>
              <a:cs typeface="+mn-cs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4400" dirty="0">
              <a:solidFill>
                <a:schemeClr val="bg2"/>
              </a:solidFill>
              <a:latin typeface="+mn-lt"/>
              <a:cs typeface="+mn-cs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715000" y="2928938"/>
            <a:ext cx="2786063" cy="1428750"/>
          </a:xfrm>
          <a:prstGeom prst="wedgeRectCallout">
            <a:avLst>
              <a:gd name="adj1" fmla="val -102259"/>
              <a:gd name="adj2" fmla="val -38194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ru-RU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Наглядные</a:t>
            </a:r>
          </a:p>
          <a:p>
            <a:pPr algn="ctr"/>
            <a:r>
              <a:rPr lang="ru-RU" sz="16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(наблюдение , наглядные пособия, демонстрация приёмов работы)</a:t>
            </a:r>
          </a:p>
          <a:p>
            <a:pPr algn="ctr"/>
            <a:endParaRPr lang="ru-RU" sz="16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5143500" y="5000625"/>
            <a:ext cx="3643313" cy="1524000"/>
          </a:xfrm>
          <a:prstGeom prst="wedgeRectCallout">
            <a:avLst>
              <a:gd name="adj1" fmla="val -163931"/>
              <a:gd name="adj2" fmla="val -58449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Практические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(выполнение упражнений, овладение приёмами работы,  приобретение навыков,  …) </a:t>
            </a:r>
          </a:p>
        </p:txBody>
      </p:sp>
      <p:pic>
        <p:nvPicPr>
          <p:cNvPr id="6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1762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4" grpId="0" animBg="1" autoUpdateAnimBg="0"/>
      <p:bldP spid="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AutoShape 2"/>
          <p:cNvSpPr>
            <a:spLocks noChangeArrowheads="1"/>
          </p:cNvSpPr>
          <p:nvPr/>
        </p:nvSpPr>
        <p:spPr bwMode="auto">
          <a:xfrm>
            <a:off x="762000" y="609600"/>
            <a:ext cx="7770813" cy="690563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/>
            <a:endParaRPr lang="en-US">
              <a:solidFill>
                <a:srgbClr val="0000FF"/>
              </a:solidFill>
              <a:latin typeface="Impact" pitchFamily="34" charset="0"/>
            </a:endParaRPr>
          </a:p>
        </p:txBody>
      </p:sp>
      <p:sp>
        <p:nvSpPr>
          <p:cNvPr id="5124" name="WordArt 6"/>
          <p:cNvSpPr>
            <a:spLocks noChangeArrowheads="1" noChangeShapeType="1" noTextEdit="1"/>
          </p:cNvSpPr>
          <p:nvPr/>
        </p:nvSpPr>
        <p:spPr bwMode="auto">
          <a:xfrm>
            <a:off x="3505200" y="609600"/>
            <a:ext cx="2286000" cy="685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Impact"/>
              </a:rPr>
              <a:t>Цель</a:t>
            </a:r>
          </a:p>
        </p:txBody>
      </p:sp>
      <p:sp>
        <p:nvSpPr>
          <p:cNvPr id="5125" name="AutoShape 7"/>
          <p:cNvSpPr>
            <a:spLocks noChangeArrowheads="1"/>
          </p:cNvSpPr>
          <p:nvPr/>
        </p:nvSpPr>
        <p:spPr bwMode="auto">
          <a:xfrm>
            <a:off x="357158" y="1857364"/>
            <a:ext cx="8458200" cy="4724400"/>
          </a:xfrm>
          <a:prstGeom prst="plaque">
            <a:avLst>
              <a:gd name="adj" fmla="val 10491"/>
            </a:avLst>
          </a:prstGeom>
          <a:solidFill>
            <a:srgbClr val="00B050"/>
          </a:solidFill>
          <a:ln w="9525">
            <a:solidFill>
              <a:srgbClr val="7030A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642910" y="2143116"/>
            <a:ext cx="78581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2"/>
                </a:solidFill>
                <a:latin typeface="+mn-lt"/>
                <a:cs typeface="+mn-cs"/>
              </a:rPr>
              <a:t>РАЗВИТИЕ ТВОРЧЕСКИХ И КОММУНИКАТИВНЫХ СПОСОБНОСТЕЙ РЕБЁНКА ПОСРЕДСТВОМ САМОВЫРАЖЕНИЯ ЧЕРЕЗ ИЗГОТОВЛЕНИЕ ИЗДЕЛИЙ ИЗ СОЛЁНОГО ТЕСТА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4" grpId="0" animBg="1"/>
      <p:bldP spid="5124" grpId="0" animBg="1"/>
      <p:bldP spid="51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AutoShape 2"/>
          <p:cNvSpPr>
            <a:spLocks noChangeArrowheads="1"/>
          </p:cNvSpPr>
          <p:nvPr/>
        </p:nvSpPr>
        <p:spPr bwMode="auto">
          <a:xfrm>
            <a:off x="179388" y="260350"/>
            <a:ext cx="3101975" cy="5057775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bg2"/>
                </a:solidFill>
                <a:latin typeface="Arial Black" pitchFamily="34" charset="0"/>
                <a:cs typeface="Times New Roman" pitchFamily="18" charset="0"/>
              </a:rPr>
              <a:t>З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bg2"/>
                </a:solidFill>
                <a:latin typeface="Arial Black" pitchFamily="34" charset="0"/>
                <a:cs typeface="Times New Roman" pitchFamily="18" charset="0"/>
              </a:rPr>
              <a:t>А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bg2"/>
                </a:solidFill>
                <a:latin typeface="Arial Black" pitchFamily="34" charset="0"/>
                <a:cs typeface="Times New Roman" pitchFamily="18" charset="0"/>
              </a:rPr>
              <a:t>Д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bg2"/>
                </a:solidFill>
                <a:latin typeface="Arial Black" pitchFamily="34" charset="0"/>
                <a:cs typeface="Times New Roman" pitchFamily="18" charset="0"/>
              </a:rPr>
              <a:t>А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bg2"/>
                </a:solidFill>
                <a:latin typeface="Arial Black" pitchFamily="34" charset="0"/>
                <a:cs typeface="Times New Roman" pitchFamily="18" charset="0"/>
              </a:rPr>
              <a:t>Ч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bg2"/>
                </a:solidFill>
                <a:latin typeface="Arial Black" pitchFamily="34" charset="0"/>
                <a:cs typeface="Times New Roman" pitchFamily="18" charset="0"/>
              </a:rPr>
              <a:t>И</a:t>
            </a:r>
            <a:endParaRPr lang="ru-RU" sz="3600" b="1" i="1" dirty="0">
              <a:solidFill>
                <a:schemeClr val="bg2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349187" name="AutoShape 3"/>
          <p:cNvSpPr>
            <a:spLocks noChangeArrowheads="1"/>
          </p:cNvSpPr>
          <p:nvPr/>
        </p:nvSpPr>
        <p:spPr bwMode="auto">
          <a:xfrm>
            <a:off x="3571875" y="357188"/>
            <a:ext cx="5572125" cy="1066800"/>
          </a:xfrm>
          <a:prstGeom prst="wedgeRectCallout">
            <a:avLst>
              <a:gd name="adj1" fmla="val -70691"/>
              <a:gd name="adj2" fmla="val -27227"/>
            </a:avLst>
          </a:prstGeom>
          <a:solidFill>
            <a:schemeClr val="accent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Ознакомить с основами знаний в области декоративно-прикладного искусства.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49188" name="AutoShape 4"/>
          <p:cNvSpPr>
            <a:spLocks noChangeArrowheads="1"/>
          </p:cNvSpPr>
          <p:nvPr/>
        </p:nvSpPr>
        <p:spPr bwMode="auto">
          <a:xfrm>
            <a:off x="3571875" y="1500188"/>
            <a:ext cx="5572125" cy="1214437"/>
          </a:xfrm>
          <a:prstGeom prst="wedgeRectCallout">
            <a:avLst>
              <a:gd name="adj1" fmla="val -66313"/>
              <a:gd name="adj2" fmla="val 24784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Развивать изобразительные способности, художественный вкус, творческое воображение. Ознакомить с основами проектировочной деятельности</a:t>
            </a:r>
            <a:r>
              <a:rPr lang="ru-RU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49189" name="AutoShape 5"/>
          <p:cNvSpPr>
            <a:spLocks noChangeArrowheads="1"/>
          </p:cNvSpPr>
          <p:nvPr/>
        </p:nvSpPr>
        <p:spPr bwMode="auto">
          <a:xfrm>
            <a:off x="533400" y="5486400"/>
            <a:ext cx="8229600" cy="1371600"/>
          </a:xfrm>
          <a:prstGeom prst="wedgeRectCallout">
            <a:avLst>
              <a:gd name="adj1" fmla="val -45542"/>
              <a:gd name="adj2" fmla="val -76374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2"/>
              </a:solidFill>
              <a:latin typeface="+mn-lt"/>
              <a:cs typeface="Times New Roman" pitchFamily="18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ru-RU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Выработать навык работы с книгой, развивать умение оценивать свою работу, корректировать деятельность с целью  исправления недочётов. </a:t>
            </a:r>
            <a:endParaRPr lang="ru-RU" dirty="0">
              <a:latin typeface="Arial Narrow" pitchFamily="34" charset="0"/>
              <a:cs typeface="+mn-cs"/>
            </a:endParaRPr>
          </a:p>
        </p:txBody>
      </p:sp>
      <p:sp>
        <p:nvSpPr>
          <p:cNvPr id="349190" name="AutoShape 6"/>
          <p:cNvSpPr>
            <a:spLocks noChangeArrowheads="1"/>
          </p:cNvSpPr>
          <p:nvPr/>
        </p:nvSpPr>
        <p:spPr bwMode="auto">
          <a:xfrm>
            <a:off x="3643313" y="2786063"/>
            <a:ext cx="5500687" cy="1071562"/>
          </a:xfrm>
          <a:prstGeom prst="wedgeRectCallout">
            <a:avLst>
              <a:gd name="adj1" fmla="val -66195"/>
              <a:gd name="adj2" fmla="val -22741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Сформировать  умения и навыки в практической творческой деятельности.  Научить работать с солёным тестом.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349197" name="AutoShape 13"/>
          <p:cNvSpPr>
            <a:spLocks noChangeArrowheads="1"/>
          </p:cNvSpPr>
          <p:nvPr/>
        </p:nvSpPr>
        <p:spPr bwMode="auto">
          <a:xfrm>
            <a:off x="3643313" y="3929063"/>
            <a:ext cx="5500687" cy="1428750"/>
          </a:xfrm>
          <a:prstGeom prst="wedgeRectCallout">
            <a:avLst>
              <a:gd name="adj1" fmla="val -67199"/>
              <a:gd name="adj2" fmla="val -17000"/>
            </a:avLst>
          </a:prstGeom>
          <a:solidFill>
            <a:srgbClr val="0070C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    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/>
                </a:solidFill>
                <a:latin typeface="+mn-lt"/>
                <a:cs typeface="Times New Roman" pitchFamily="18" charset="0"/>
              </a:rPr>
              <a:t> Организовать творческое общение в процессе  обучения, воспитывать умение работать в коллективе.</a:t>
            </a:r>
            <a:endParaRPr lang="ru-RU" sz="4000" dirty="0">
              <a:solidFill>
                <a:schemeClr val="bg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49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6" grpId="0" animBg="1" autoUpdateAnimBg="0"/>
      <p:bldP spid="349187" grpId="0" animBg="1" autoUpdateAnimBg="0"/>
      <p:bldP spid="349188" grpId="0" animBg="1" autoUpdateAnimBg="0"/>
      <p:bldP spid="349189" grpId="0" animBg="1" autoUpdateAnimBg="0"/>
      <p:bldP spid="349190" grpId="0" animBg="1" autoUpdateAnimBg="0"/>
      <p:bldP spid="34919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1"/>
          <p:cNvPicPr>
            <a:picLocks noChangeAspect="1" noChangeArrowheads="1"/>
          </p:cNvPicPr>
          <p:nvPr/>
        </p:nvPicPr>
        <p:blipFill>
          <a:blip r:embed="rId2" cstate="print"/>
          <a:srcRect b="66016"/>
          <a:stretch>
            <a:fillRect/>
          </a:stretch>
        </p:blipFill>
        <p:spPr bwMode="auto">
          <a:xfrm>
            <a:off x="857250" y="142875"/>
            <a:ext cx="30289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Рисунок 2"/>
          <p:cNvPicPr>
            <a:picLocks noChangeAspect="1" noChangeArrowheads="1"/>
          </p:cNvPicPr>
          <p:nvPr/>
        </p:nvPicPr>
        <p:blipFill>
          <a:blip r:embed="rId2" cstate="print"/>
          <a:srcRect t="37306" r="9016" b="35541"/>
          <a:stretch>
            <a:fillRect/>
          </a:stretch>
        </p:blipFill>
        <p:spPr bwMode="auto">
          <a:xfrm>
            <a:off x="5072063" y="142875"/>
            <a:ext cx="3000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Рисунок 3"/>
          <p:cNvPicPr>
            <a:picLocks noChangeAspect="1" noChangeArrowheads="1"/>
          </p:cNvPicPr>
          <p:nvPr/>
        </p:nvPicPr>
        <p:blipFill>
          <a:blip r:embed="rId2" cstate="print"/>
          <a:srcRect l="-3145" t="67979" r="9795"/>
          <a:stretch>
            <a:fillRect/>
          </a:stretch>
        </p:blipFill>
        <p:spPr bwMode="auto">
          <a:xfrm>
            <a:off x="2357438" y="2357438"/>
            <a:ext cx="4000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Рисунок 4"/>
          <p:cNvPicPr>
            <a:picLocks noChangeAspect="1" noChangeArrowheads="1"/>
          </p:cNvPicPr>
          <p:nvPr/>
        </p:nvPicPr>
        <p:blipFill>
          <a:blip r:embed="rId3" cstate="print"/>
          <a:srcRect t="25494" b="49147"/>
          <a:stretch>
            <a:fillRect/>
          </a:stretch>
        </p:blipFill>
        <p:spPr bwMode="auto">
          <a:xfrm>
            <a:off x="785813" y="4572000"/>
            <a:ext cx="30003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Рисунок 5"/>
          <p:cNvPicPr>
            <a:picLocks noChangeAspect="1" noChangeArrowheads="1"/>
          </p:cNvPicPr>
          <p:nvPr/>
        </p:nvPicPr>
        <p:blipFill>
          <a:blip r:embed="rId3" cstate="print"/>
          <a:srcRect l="-4877" t="76357"/>
          <a:stretch>
            <a:fillRect/>
          </a:stretch>
        </p:blipFill>
        <p:spPr bwMode="auto">
          <a:xfrm>
            <a:off x="5072063" y="4643438"/>
            <a:ext cx="314325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215</Words>
  <Application>Microsoft Office PowerPoint</Application>
  <PresentationFormat>Экран (4:3)</PresentationFormat>
  <Paragraphs>63</Paragraphs>
  <Slides>16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Поток</vt:lpstr>
      <vt:lpstr>1_Тема Office</vt:lpstr>
      <vt:lpstr>МАДОУ ЦРР – детский сад №122 Октябрьского района городского округа город Уфа  Республики Башкортостан</vt:lpstr>
      <vt:lpstr>Слайд 2</vt:lpstr>
      <vt:lpstr>Слайд 3</vt:lpstr>
      <vt:lpstr>Преимущества солёного теста: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ТЕСТОПЛА</dc:title>
  <dc:creator>illusion</dc:creator>
  <cp:lastModifiedBy>home</cp:lastModifiedBy>
  <cp:revision>43</cp:revision>
  <dcterms:created xsi:type="dcterms:W3CDTF">2011-02-17T16:01:29Z</dcterms:created>
  <dcterms:modified xsi:type="dcterms:W3CDTF">2013-11-17T06:11:17Z</dcterms:modified>
</cp:coreProperties>
</file>