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8DB7-ECA0-44D2-AFE3-3F7EE4742585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06A73-5253-4D3F-9946-5FE0989BD2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8DB7-ECA0-44D2-AFE3-3F7EE4742585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06A73-5253-4D3F-9946-5FE0989BD2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8DB7-ECA0-44D2-AFE3-3F7EE4742585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06A73-5253-4D3F-9946-5FE0989BD2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8DB7-ECA0-44D2-AFE3-3F7EE4742585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06A73-5253-4D3F-9946-5FE0989BD2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8DB7-ECA0-44D2-AFE3-3F7EE4742585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06A73-5253-4D3F-9946-5FE0989BD2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8DB7-ECA0-44D2-AFE3-3F7EE4742585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06A73-5253-4D3F-9946-5FE0989BD2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8DB7-ECA0-44D2-AFE3-3F7EE4742585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06A73-5253-4D3F-9946-5FE0989BD2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8DB7-ECA0-44D2-AFE3-3F7EE4742585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06A73-5253-4D3F-9946-5FE0989BD2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8DB7-ECA0-44D2-AFE3-3F7EE4742585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06A73-5253-4D3F-9946-5FE0989BD2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8DB7-ECA0-44D2-AFE3-3F7EE4742585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06A73-5253-4D3F-9946-5FE0989BD2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8DB7-ECA0-44D2-AFE3-3F7EE4742585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B706A73-5253-4D3F-9946-5FE0989BD2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50000">
              <a:schemeClr val="accent1">
                <a:tint val="445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A78DB7-ECA0-44D2-AFE3-3F7EE4742585}" type="datetimeFigureOut">
              <a:rPr lang="ru-RU" smtClean="0"/>
              <a:pPr/>
              <a:t>28.05.2014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706A73-5253-4D3F-9946-5FE0989BD25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trips dir="ru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pPr algn="ctr"/>
            <a:r>
              <a:rPr lang="ru-RU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itchFamily="66" charset="0"/>
              </a:rPr>
              <a:t>Летние виды спорта</a:t>
            </a:r>
            <a:endParaRPr lang="ru-RU" dirty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7030A0"/>
                </a:solidFill>
                <a:latin typeface="Monotype Corsiva" pitchFamily="66" charset="0"/>
              </a:rPr>
              <a:t>Велоспорт</a:t>
            </a:r>
            <a:br>
              <a:rPr lang="ru-RU" sz="3200" b="1" dirty="0">
                <a:solidFill>
                  <a:srgbClr val="7030A0"/>
                </a:solidFill>
                <a:latin typeface="Monotype Corsiva" pitchFamily="66" charset="0"/>
              </a:rPr>
            </a:br>
            <a:endParaRPr lang="ru-RU" sz="32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5" name="Содержимое 4" descr="велогонки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715272" y="4857760"/>
            <a:ext cx="647700" cy="16002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571480"/>
            <a:ext cx="4038600" cy="5783445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Давай поторопимся на велотрек,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Расскажет любой тебе человек: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На быстроходных велосипедах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Спортсмены сражаются здесь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До победы,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Такие закладывая виражи,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Увидишь-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От страха, смотри, не дрожи.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Ну а еще мы с тобой поболеем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За тех, кто участвует в гонке шоссейной.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Здесь скорость поменьше,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Но сил надо много,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Совсем не для слабых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Эта дорога!</a:t>
            </a:r>
          </a:p>
          <a:p>
            <a:endParaRPr lang="ru-RU" dirty="0"/>
          </a:p>
        </p:txBody>
      </p:sp>
      <p:pic>
        <p:nvPicPr>
          <p:cNvPr id="6" name="Рисунок 5" descr="аврарпарпар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1428736"/>
            <a:ext cx="4476781" cy="3571900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  <a:latin typeface="Monotype Corsiva" pitchFamily="66" charset="0"/>
              </a:rPr>
              <a:t>Гребля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гребля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072066" y="4500570"/>
            <a:ext cx="3494437" cy="142876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57166"/>
            <a:ext cx="4038600" cy="599775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200" b="1" dirty="0">
                <a:solidFill>
                  <a:srgbClr val="6600FF"/>
                </a:solidFill>
                <a:latin typeface="Monotype Corsiva" pitchFamily="66" charset="0"/>
              </a:rPr>
              <a:t>В лодке восемь молодцов,</a:t>
            </a:r>
            <a:br>
              <a:rPr lang="ru-RU" sz="22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200" b="1" dirty="0">
                <a:solidFill>
                  <a:srgbClr val="6600FF"/>
                </a:solidFill>
                <a:latin typeface="Monotype Corsiva" pitchFamily="66" charset="0"/>
              </a:rPr>
              <a:t>Замечательных гребцов.</a:t>
            </a:r>
            <a:br>
              <a:rPr lang="ru-RU" sz="22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200" b="1" dirty="0">
                <a:solidFill>
                  <a:srgbClr val="6600FF"/>
                </a:solidFill>
                <a:latin typeface="Monotype Corsiva" pitchFamily="66" charset="0"/>
              </a:rPr>
              <a:t>Крепко держим мы весло,</a:t>
            </a:r>
            <a:br>
              <a:rPr lang="ru-RU" sz="22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200" b="1" dirty="0">
                <a:solidFill>
                  <a:srgbClr val="6600FF"/>
                </a:solidFill>
                <a:latin typeface="Monotype Corsiva" pitchFamily="66" charset="0"/>
              </a:rPr>
              <a:t>Нам грести не тяжело,</a:t>
            </a:r>
            <a:br>
              <a:rPr lang="ru-RU" sz="22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200" b="1" dirty="0">
                <a:solidFill>
                  <a:srgbClr val="6600FF"/>
                </a:solidFill>
                <a:latin typeface="Monotype Corsiva" pitchFamily="66" charset="0"/>
              </a:rPr>
              <a:t>Если рядом в лодке друг,</a:t>
            </a:r>
            <a:br>
              <a:rPr lang="ru-RU" sz="22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200" b="1" dirty="0">
                <a:solidFill>
                  <a:srgbClr val="6600FF"/>
                </a:solidFill>
                <a:latin typeface="Monotype Corsiva" pitchFamily="66" charset="0"/>
              </a:rPr>
              <a:t>Если есть шестнадцать рук.</a:t>
            </a:r>
            <a:br>
              <a:rPr lang="ru-RU" sz="22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200" b="1" dirty="0">
                <a:solidFill>
                  <a:srgbClr val="6600FF"/>
                </a:solidFill>
                <a:latin typeface="Monotype Corsiva" pitchFamily="66" charset="0"/>
              </a:rPr>
              <a:t>Дружно веслами мы машем,</a:t>
            </a:r>
            <a:br>
              <a:rPr lang="ru-RU" sz="22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200" b="1" dirty="0">
                <a:solidFill>
                  <a:srgbClr val="6600FF"/>
                </a:solidFill>
                <a:latin typeface="Monotype Corsiva" pitchFamily="66" charset="0"/>
              </a:rPr>
              <a:t>Все медали будут наши!</a:t>
            </a:r>
          </a:p>
          <a:p>
            <a:endParaRPr lang="ru-RU" dirty="0"/>
          </a:p>
        </p:txBody>
      </p:sp>
      <p:pic>
        <p:nvPicPr>
          <p:cNvPr id="6" name="Рисунок 5" descr="ппппппп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1000108"/>
            <a:ext cx="4274849" cy="3429024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  <a:latin typeface="Monotype Corsiva" pitchFamily="66" charset="0"/>
              </a:rPr>
              <a:t>Баскетбол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баскетбол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481905" y="5786454"/>
            <a:ext cx="685805" cy="85725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571480"/>
            <a:ext cx="4038600" cy="5854883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</a:pP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Удивляться не устану-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На площадке великаны.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Не догнать их нипочем,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Так и бегают с мячом.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Баскетбол не знает скуки,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Мяч из рук в другие руки,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Словно заяц, прыг да скок-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Эй, лови его, игрок,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И в заветную корзину-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Рост здесь помогает длинный-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Мяч летит за разом раз,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Сто бросков всего за час.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Та корзина непростая,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Дырка в ней на дне большая.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В лес с такою не пойдешь,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А очки с ней соберешь!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Рисунок 5" descr="баскетб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2285992"/>
            <a:ext cx="3905277" cy="2928958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  <a:latin typeface="Monotype Corsiva" pitchFamily="66" charset="0"/>
              </a:rPr>
              <a:t>Волейбол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волейб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2143116"/>
            <a:ext cx="3897658" cy="314327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571480"/>
            <a:ext cx="4038600" cy="5783445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Здорово, что я пришел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Посмотреть на волейбол.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Здесь дорожки нет и старта,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Но зато полно азарта.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Все играют вместе, дружно,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Тут уметь и падать нужно,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Чтобы трудный мяч принять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И другому передать.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Мы увидим, как же метко,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Переброшен через сетку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На чужую половину,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В угол или в середину,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Волейбольный звонкий мяч.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Нам очко, соперник- плачь!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ru-RU" b="1" dirty="0">
              <a:solidFill>
                <a:srgbClr val="6600FF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  <a:latin typeface="Monotype Corsiva" pitchFamily="66" charset="0"/>
              </a:rPr>
              <a:t>Футбол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футбол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1285860"/>
            <a:ext cx="4107209" cy="314327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571480"/>
            <a:ext cx="4038600" cy="5783445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  <a:t>Скорей на стадион, ура!</a:t>
            </a:r>
            <a:b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  <a:t>Нас ждет любимая игра.</a:t>
            </a:r>
            <a:b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  <a:t>В ней главное, конечно, гол.</a:t>
            </a:r>
            <a:b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  <a:t>Зовется та игра- футбол.</a:t>
            </a:r>
            <a:b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  <a:t>Неутомимы и легки,</a:t>
            </a:r>
            <a:b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  <a:t>Бегут по полю игроки,</a:t>
            </a:r>
            <a:b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  <a:t>Перед собою мяч ведут,</a:t>
            </a:r>
            <a:b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  <a:t>Мелькает он и там, и тут.</a:t>
            </a:r>
            <a:b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  <a:t>Вот отличилось нападенье,</a:t>
            </a:r>
            <a:b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  <a:t>Ревут трибуны, все в </a:t>
            </a:r>
            <a:r>
              <a:rPr lang="ru-RU" sz="2400" b="1" dirty="0" err="1">
                <a:solidFill>
                  <a:srgbClr val="6600FF"/>
                </a:solidFill>
                <a:latin typeface="Monotype Corsiva" pitchFamily="66" charset="0"/>
              </a:rPr>
              <a:t>волненьи</a:t>
            </a:r>
            <a: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  <a:t>.</a:t>
            </a:r>
            <a:b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  <a:t>Хватается за сердце кто-то,</a:t>
            </a:r>
            <a:b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  <a:t>А мяч, смотри, уже в воротах…</a:t>
            </a:r>
            <a:b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  <a:t>Два тайма быстро пролетели,</a:t>
            </a:r>
            <a:b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  <a:t>И хоть сегодня мы болели,</a:t>
            </a:r>
            <a:b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  <a:t>Но к доктору, нет, не пойдем,</a:t>
            </a:r>
            <a:b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  <a:t>Вновь на футбол билет возьмем!</a:t>
            </a:r>
          </a:p>
          <a:p>
            <a:endParaRPr lang="ru-RU" dirty="0"/>
          </a:p>
        </p:txBody>
      </p:sp>
      <p:pic>
        <p:nvPicPr>
          <p:cNvPr id="6" name="Рисунок 5" descr="футболлодорп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86116" y="5143512"/>
            <a:ext cx="1095375" cy="1371600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  <a:latin typeface="Monotype Corsiva" pitchFamily="66" charset="0"/>
              </a:rPr>
              <a:t>Водное поло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вод поло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173052" y="5143512"/>
            <a:ext cx="1485196" cy="150019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86380" y="500042"/>
            <a:ext cx="3400420" cy="5854883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  <a:t>С восторгом следим</a:t>
            </a:r>
            <a:b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  <a:t>За игрою веселой.</a:t>
            </a:r>
            <a:b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  <a:t>Она называется</a:t>
            </a:r>
            <a:b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  <a:t>Водное поло.</a:t>
            </a:r>
            <a:b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  <a:t>Бассейн вместо поля</a:t>
            </a:r>
            <a:b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  <a:t>И мяч над водой.</a:t>
            </a:r>
            <a:b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  <a:t>Вратарь, будь на страже,</a:t>
            </a:r>
            <a:b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  <a:t>На месте не стой.</a:t>
            </a:r>
            <a:b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  <a:t>Чтоб за мячом</a:t>
            </a:r>
            <a:b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  <a:t>Успевать тут везде,</a:t>
            </a:r>
            <a:b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  <a:t>Надо, как рыба,</a:t>
            </a:r>
            <a:b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  <a:t>Держаться в воде.</a:t>
            </a:r>
            <a:b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  <a:t>Похожа немножко</a:t>
            </a:r>
            <a:b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  <a:t>Игра на футбол,</a:t>
            </a:r>
            <a:b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  <a:t>Но мокрый всегда</a:t>
            </a:r>
            <a:b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  <a:t>Забивается гол!</a:t>
            </a:r>
          </a:p>
          <a:p>
            <a:endParaRPr lang="ru-RU" dirty="0"/>
          </a:p>
        </p:txBody>
      </p:sp>
      <p:pic>
        <p:nvPicPr>
          <p:cNvPr id="6" name="Рисунок 5" descr="пол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1071546"/>
            <a:ext cx="5143536" cy="3857652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  <a:latin typeface="Monotype Corsiva" pitchFamily="66" charset="0"/>
              </a:rPr>
              <a:t>Теннис</a:t>
            </a:r>
            <a:r>
              <a:rPr lang="ru-RU" dirty="0">
                <a:solidFill>
                  <a:srgbClr val="7030A0"/>
                </a:solidFill>
              </a:rPr>
              <a:t/>
            </a:r>
            <a:br>
              <a:rPr lang="ru-RU" dirty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Содержимое 4" descr="тен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928670"/>
            <a:ext cx="4667283" cy="350046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2066" y="428604"/>
            <a:ext cx="3857652" cy="5926321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  <a:t>К теннису трудно найти равнодушных:</a:t>
            </a:r>
            <a:b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  <a:t>Летает над кортом мячик послушный,</a:t>
            </a:r>
            <a:b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  <a:t>Посланный легкой, удобной ракеткой,</a:t>
            </a:r>
            <a:b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  <a:t>Изредка может запутаться в сетке,</a:t>
            </a:r>
            <a:b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  <a:t>И вновь на свободе, как пуля летит,</a:t>
            </a:r>
            <a:b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  <a:t>Точным ударом снова отбит.</a:t>
            </a:r>
            <a:b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  <a:t>Здесь надо быстро бегать уметь,</a:t>
            </a:r>
            <a:b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  <a:t>Иначе никак за мячом не поспеть.</a:t>
            </a:r>
            <a:b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  <a:t>Ну и еще- без реакции быстрой</a:t>
            </a:r>
            <a:b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>
                <a:solidFill>
                  <a:srgbClr val="6600FF"/>
                </a:solidFill>
                <a:latin typeface="Monotype Corsiva" pitchFamily="66" charset="0"/>
              </a:rPr>
              <a:t>Из вас не получится теннисистка!</a:t>
            </a:r>
          </a:p>
          <a:p>
            <a:endParaRPr lang="ru-RU" dirty="0"/>
          </a:p>
        </p:txBody>
      </p:sp>
      <p:pic>
        <p:nvPicPr>
          <p:cNvPr id="6" name="Рисунок 5" descr="тенис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5072074"/>
            <a:ext cx="990600" cy="1485900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  <a:latin typeface="Monotype Corsiva" pitchFamily="66" charset="0"/>
              </a:rPr>
              <a:t>Фехтование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фехтов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357554" y="5500702"/>
            <a:ext cx="2459938" cy="103346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00694" y="500042"/>
            <a:ext cx="3643306" cy="5854883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Хотите знать про фехтованье?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Вот как проходит состязанье: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Костюмы, маски дорожка-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Похоже на театр немножко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Или на рыцарский турнир.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Кругом мы слышим звон рапир,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Мелькают молнией клинки,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Движенья быстры и легки.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И вот решающий укол,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От нас противник не ушел.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А всюду так красиво в зале,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Давно такого не видали.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Как будто через сотни лет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Нам мушкетеры шлют привет!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Современное пятиборье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Стрельба, фехтование, плаванье, кросс,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Езда верховая- и вот вам вопрос: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Кто же участвует в спорте таком?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Тот, кого пятиборцем зовем.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Ловкий и быстрый, сильный, отважный,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Выполнит он всю программу сейчас же.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Сразиться на шпагах, верхом проскакать,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Проплыть, как дельфин, и метко стрелять.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И наконец, стремительный бег-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И все это может один человек.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Такое для нас он дает представленье,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Что нам не сдержать своего восхищенья!</a:t>
            </a:r>
          </a:p>
          <a:p>
            <a:pPr marL="0" indent="0">
              <a:spcBef>
                <a:spcPts val="0"/>
              </a:spcBef>
              <a:buNone/>
            </a:pPr>
            <a:endParaRPr lang="ru-RU" b="1" dirty="0">
              <a:solidFill>
                <a:srgbClr val="6600FF"/>
              </a:solidFill>
              <a:latin typeface="Monotype Corsiva" pitchFamily="66" charset="0"/>
            </a:endParaRPr>
          </a:p>
        </p:txBody>
      </p:sp>
      <p:pic>
        <p:nvPicPr>
          <p:cNvPr id="6" name="Рисунок 5" descr="фыввыав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785794"/>
            <a:ext cx="4400581" cy="4286280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Monotype Corsiva" pitchFamily="66" charset="0"/>
              </a:rPr>
              <a:t>Спасибо за внимание!</a:t>
            </a:r>
            <a:endParaRPr lang="ru-RU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7154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7030A0"/>
                </a:solidFill>
                <a:latin typeface="Monotype Corsiva" pitchFamily="66" charset="0"/>
              </a:rPr>
              <a:t>Легкая атлетика</a:t>
            </a:r>
            <a:r>
              <a:rPr lang="ru-RU" sz="2800" b="1" dirty="0">
                <a:latin typeface="Monotype Corsiva" pitchFamily="66" charset="0"/>
              </a:rPr>
              <a:t/>
            </a:r>
            <a:br>
              <a:rPr lang="ru-RU" sz="2800" b="1" dirty="0">
                <a:latin typeface="Monotype Corsiva" pitchFamily="66" charset="0"/>
              </a:rPr>
            </a:br>
            <a:endParaRPr lang="ru-RU" sz="2800" b="1" dirty="0">
              <a:latin typeface="Monotype Corsiva" pitchFamily="66" charset="0"/>
            </a:endParaRPr>
          </a:p>
        </p:txBody>
      </p:sp>
      <p:pic>
        <p:nvPicPr>
          <p:cNvPr id="5" name="Содержимое 4" descr="легк атл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2844" y="3214686"/>
            <a:ext cx="4543457" cy="321471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714356"/>
            <a:ext cx="4281518" cy="5411807"/>
          </a:xfrm>
        </p:spPr>
        <p:txBody>
          <a:bodyPr>
            <a:normAutofit fontScale="4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4400" b="1" dirty="0">
                <a:solidFill>
                  <a:srgbClr val="6600FF"/>
                </a:solidFill>
                <a:latin typeface="Monotype Corsiva" pitchFamily="66" charset="0"/>
              </a:rPr>
              <a:t>Легкой атлетику все называют,</a:t>
            </a:r>
            <a:br>
              <a:rPr lang="ru-RU" sz="4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4400" b="1" dirty="0">
                <a:solidFill>
                  <a:srgbClr val="6600FF"/>
                </a:solidFill>
                <a:latin typeface="Monotype Corsiva" pitchFamily="66" charset="0"/>
              </a:rPr>
              <a:t>Но легкой она никогда не бывает.</a:t>
            </a:r>
            <a:br>
              <a:rPr lang="ru-RU" sz="4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4400" b="1" dirty="0">
                <a:solidFill>
                  <a:srgbClr val="6600FF"/>
                </a:solidFill>
                <a:latin typeface="Monotype Corsiva" pitchFamily="66" charset="0"/>
              </a:rPr>
              <a:t>Спринтером стать совсем нелегко,</a:t>
            </a:r>
            <a:br>
              <a:rPr lang="ru-RU" sz="4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4400" b="1" dirty="0">
                <a:solidFill>
                  <a:srgbClr val="6600FF"/>
                </a:solidFill>
                <a:latin typeface="Monotype Corsiva" pitchFamily="66" charset="0"/>
              </a:rPr>
              <a:t>И бросит не каждый копье далеко.</a:t>
            </a:r>
            <a:br>
              <a:rPr lang="ru-RU" sz="4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4400" b="1" dirty="0">
                <a:solidFill>
                  <a:srgbClr val="6600FF"/>
                </a:solidFill>
                <a:latin typeface="Monotype Corsiva" pitchFamily="66" charset="0"/>
              </a:rPr>
              <a:t>Попробуй идти спортивной ходьбой,</a:t>
            </a:r>
            <a:br>
              <a:rPr lang="ru-RU" sz="4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4400" b="1" dirty="0">
                <a:solidFill>
                  <a:srgbClr val="6600FF"/>
                </a:solidFill>
                <a:latin typeface="Monotype Corsiva" pitchFamily="66" charset="0"/>
              </a:rPr>
              <a:t>Да так, чтоб никто не поспел за тобой,</a:t>
            </a:r>
            <a:br>
              <a:rPr lang="ru-RU" sz="4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4400" b="1" dirty="0">
                <a:solidFill>
                  <a:srgbClr val="6600FF"/>
                </a:solidFill>
                <a:latin typeface="Monotype Corsiva" pitchFamily="66" charset="0"/>
              </a:rPr>
              <a:t>Или взлететь, оттолкнувшись шестом,</a:t>
            </a:r>
            <a:br>
              <a:rPr lang="ru-RU" sz="4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4400" b="1" dirty="0">
                <a:solidFill>
                  <a:srgbClr val="6600FF"/>
                </a:solidFill>
                <a:latin typeface="Monotype Corsiva" pitchFamily="66" charset="0"/>
              </a:rPr>
              <a:t>И взять высоту с двухэтажный дом.</a:t>
            </a:r>
            <a:br>
              <a:rPr lang="ru-RU" sz="4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4400" b="1" dirty="0">
                <a:solidFill>
                  <a:srgbClr val="6600FF"/>
                </a:solidFill>
                <a:latin typeface="Monotype Corsiva" pitchFamily="66" charset="0"/>
              </a:rPr>
              <a:t>Ну а теперь согласитесь со мной:</a:t>
            </a:r>
            <a:br>
              <a:rPr lang="ru-RU" sz="4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4400" b="1" dirty="0">
                <a:solidFill>
                  <a:srgbClr val="6600FF"/>
                </a:solidFill>
                <a:latin typeface="Monotype Corsiva" pitchFamily="66" charset="0"/>
              </a:rPr>
              <a:t>В атлетике легкости нет никакой.</a:t>
            </a:r>
            <a:br>
              <a:rPr lang="ru-RU" sz="4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4400" b="1" dirty="0">
                <a:solidFill>
                  <a:srgbClr val="6600FF"/>
                </a:solidFill>
                <a:latin typeface="Monotype Corsiva" pitchFamily="66" charset="0"/>
              </a:rPr>
              <a:t>Вот стартовый поднят уже пистолет,</a:t>
            </a:r>
            <a:br>
              <a:rPr lang="ru-RU" sz="4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4400" b="1" dirty="0">
                <a:solidFill>
                  <a:srgbClr val="6600FF"/>
                </a:solidFill>
                <a:latin typeface="Monotype Corsiva" pitchFamily="66" charset="0"/>
              </a:rPr>
              <a:t>И приготовился легкоатлет.</a:t>
            </a:r>
            <a:br>
              <a:rPr lang="ru-RU" sz="4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4400" b="1" dirty="0">
                <a:solidFill>
                  <a:srgbClr val="6600FF"/>
                </a:solidFill>
                <a:latin typeface="Monotype Corsiva" pitchFamily="66" charset="0"/>
              </a:rPr>
              <a:t>Сейчас за рекордом отправится он,</a:t>
            </a:r>
            <a:br>
              <a:rPr lang="ru-RU" sz="4400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4400" b="1" dirty="0">
                <a:solidFill>
                  <a:srgbClr val="6600FF"/>
                </a:solidFill>
                <a:latin typeface="Monotype Corsiva" pitchFamily="66" charset="0"/>
              </a:rPr>
              <a:t>И в </a:t>
            </a:r>
            <a:r>
              <a:rPr lang="ru-RU" sz="4400" b="1" dirty="0" err="1">
                <a:solidFill>
                  <a:srgbClr val="6600FF"/>
                </a:solidFill>
                <a:latin typeface="Monotype Corsiva" pitchFamily="66" charset="0"/>
              </a:rPr>
              <a:t>ожиданьи</a:t>
            </a:r>
            <a:r>
              <a:rPr lang="ru-RU" sz="4400" b="1" dirty="0">
                <a:solidFill>
                  <a:srgbClr val="6600FF"/>
                </a:solidFill>
                <a:latin typeface="Monotype Corsiva" pitchFamily="66" charset="0"/>
              </a:rPr>
              <a:t> застыл стадион</a:t>
            </a:r>
            <a:r>
              <a:rPr lang="ru-RU" sz="4400" dirty="0">
                <a:solidFill>
                  <a:srgbClr val="6600FF"/>
                </a:solidFill>
                <a:latin typeface="Monotype Corsiva" pitchFamily="66" charset="0"/>
              </a:rPr>
              <a:t>!</a:t>
            </a:r>
          </a:p>
          <a:p>
            <a:endParaRPr lang="ru-RU" dirty="0"/>
          </a:p>
        </p:txBody>
      </p:sp>
      <p:pic>
        <p:nvPicPr>
          <p:cNvPr id="6" name="Рисунок 5" descr="латл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5140" y="4857760"/>
            <a:ext cx="1458478" cy="1571636"/>
          </a:xfrm>
          <a:prstGeom prst="rect">
            <a:avLst/>
          </a:prstGeom>
        </p:spPr>
      </p:pic>
      <p:pic>
        <p:nvPicPr>
          <p:cNvPr id="7" name="Рисунок 6" descr="ла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85852" y="714356"/>
            <a:ext cx="2248649" cy="1571636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457200" y="0"/>
            <a:ext cx="8229600" cy="11429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/>
            </a:r>
            <a:b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7030A0"/>
                </a:solidFill>
                <a:latin typeface="Monotype Corsiva" pitchFamily="66" charset="0"/>
              </a:rPr>
              <a:t>Борьба</a:t>
            </a:r>
            <a:r>
              <a:rPr lang="ru-RU" dirty="0">
                <a:solidFill>
                  <a:srgbClr val="7030A0"/>
                </a:solidFill>
              </a:rPr>
              <a:t/>
            </a:r>
            <a:br>
              <a:rPr lang="ru-RU" dirty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Содержимое 4" descr="борьба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643042" y="4357694"/>
            <a:ext cx="2236407" cy="200026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428604"/>
            <a:ext cx="4038600" cy="5926321"/>
          </a:xfrm>
        </p:spPr>
        <p:txBody>
          <a:bodyPr>
            <a:normAutofit fontScale="850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Любят бороться мальчишки, играя,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Но здесь перед нами борьба непростая,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В ней не проходит </a:t>
            </a:r>
            <a:r>
              <a:rPr lang="ru-RU" b="1" dirty="0" err="1">
                <a:solidFill>
                  <a:srgbClr val="6600FF"/>
                </a:solidFill>
                <a:latin typeface="Monotype Corsiva" pitchFamily="66" charset="0"/>
              </a:rPr>
              <a:t>приемчик</a:t>
            </a: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 любой-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Зовется она </a:t>
            </a:r>
            <a:r>
              <a:rPr lang="ru-RU" b="1" dirty="0" err="1">
                <a:solidFill>
                  <a:srgbClr val="6600FF"/>
                </a:solidFill>
                <a:latin typeface="Monotype Corsiva" pitchFamily="66" charset="0"/>
              </a:rPr>
              <a:t>греко</a:t>
            </a: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- римской борьбой.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Много тут разных правил, запретов,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Борцы, уж конечно, помнят об этом.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Они потому и стараются в схватке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Друг друга скорей уложить на лопатки.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Кто победитель- решает судья.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Набрал больше баллов- победа твоя!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Неплохо, наверно, и нам бы с тобой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Тоже заняться этой борьбой!</a:t>
            </a:r>
          </a:p>
          <a:p>
            <a:pPr marL="0" indent="0">
              <a:spcBef>
                <a:spcPts val="0"/>
              </a:spcBef>
            </a:pPr>
            <a:endParaRPr lang="ru-RU" dirty="0">
              <a:solidFill>
                <a:srgbClr val="6600FF"/>
              </a:solidFill>
            </a:endParaRPr>
          </a:p>
        </p:txBody>
      </p:sp>
      <p:pic>
        <p:nvPicPr>
          <p:cNvPr id="6" name="Рисунок 5" descr="борьб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714356"/>
            <a:ext cx="4286280" cy="3214710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7030A0"/>
                </a:solidFill>
                <a:latin typeface="Monotype Corsiva" pitchFamily="66" charset="0"/>
              </a:rPr>
              <a:t>Тяжелая атлетика</a:t>
            </a:r>
            <a:br>
              <a:rPr lang="ru-RU" sz="3200" b="1" dirty="0">
                <a:solidFill>
                  <a:srgbClr val="7030A0"/>
                </a:solidFill>
                <a:latin typeface="Monotype Corsiva" pitchFamily="66" charset="0"/>
              </a:rPr>
            </a:br>
            <a:endParaRPr lang="ru-RU" sz="32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571480"/>
            <a:ext cx="4038600" cy="5783445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По очереди, посмотри,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Выходят тут богатыри,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Толкают штангу перед нами,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С тяжелыми она «блинами»,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Точнее, дисками стальными,-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Увесистее штанга с ними.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Чтобы пробиться в чемпионы,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Здесь нужно больше полутоны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Суметь поднять над головой.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Вот он, штангист, какой герой!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endParaRPr lang="ru-RU" b="1" dirty="0">
              <a:solidFill>
                <a:srgbClr val="6600FF"/>
              </a:solidFill>
              <a:latin typeface="Monotype Corsiva" pitchFamily="66" charset="0"/>
            </a:endParaRPr>
          </a:p>
        </p:txBody>
      </p:sp>
      <p:pic>
        <p:nvPicPr>
          <p:cNvPr id="7" name="Содержимое 6" descr="тяж атл7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929454" y="4500570"/>
            <a:ext cx="1992879" cy="2357430"/>
          </a:xfrm>
        </p:spPr>
      </p:pic>
      <p:pic>
        <p:nvPicPr>
          <p:cNvPr id="8" name="Рисунок 7" descr="апрр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1500174"/>
            <a:ext cx="4095779" cy="3071834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  <a:latin typeface="Monotype Corsiva" pitchFamily="66" charset="0"/>
              </a:rPr>
              <a:t>Гимнастика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гимнастика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215338" y="5643578"/>
            <a:ext cx="666750" cy="101917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571480"/>
            <a:ext cx="4038600" cy="5783445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Гимнастических снарядов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Очень много разных надо,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Чтоб на них без остановки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Наш гимнаст бесстрашный, ловкий,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Упражненья показал.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Да такие! Ахнет зал.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Или с лентою послушной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В танце кружится воздушном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Здесь под музыку гимнастка,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Танец тот похож на сказку.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Может с обручем, булавой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Выступить она на славу.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Пусть не ставят тут рекорд-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Этот наш любимый спорт!</a:t>
            </a:r>
          </a:p>
          <a:p>
            <a:pPr>
              <a:buNone/>
            </a:pPr>
            <a:endParaRPr lang="ru-RU" b="1" dirty="0">
              <a:solidFill>
                <a:srgbClr val="6600FF"/>
              </a:solidFill>
              <a:latin typeface="Monotype Corsiva" pitchFamily="66" charset="0"/>
            </a:endParaRPr>
          </a:p>
        </p:txBody>
      </p:sp>
      <p:pic>
        <p:nvPicPr>
          <p:cNvPr id="6" name="Рисунок 5" descr="гимнастика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00232" y="4786322"/>
            <a:ext cx="2095483" cy="1571612"/>
          </a:xfrm>
          <a:prstGeom prst="rect">
            <a:avLst/>
          </a:prstGeom>
        </p:spPr>
      </p:pic>
      <p:pic>
        <p:nvPicPr>
          <p:cNvPr id="7" name="Рисунок 6" descr="бдлирлорм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928670"/>
            <a:ext cx="3929090" cy="3929090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  <a:latin typeface="Monotype Corsiva" pitchFamily="66" charset="0"/>
              </a:rPr>
              <a:t>Конный спорт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кон спорт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715140" y="5619750"/>
            <a:ext cx="2019300" cy="123825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571480"/>
            <a:ext cx="4038600" cy="5783445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Выездка, конкур и троеборье-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Кто же победит сегодня в споре?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И вовсю стараются лошадки: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Выполнять команды по порядку,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Полностью наездникам подвластны,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Не боятся и преград опасных.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Вот они легко берут барьер,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Показав бесстрашия пример.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Каждая взлетает, словно птица,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Прямо через ров с водой стремится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Или скачет, обгоняя ветер,-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Спорта нет прекраснее на свете!</a:t>
            </a:r>
          </a:p>
          <a:p>
            <a:pPr>
              <a:buNone/>
            </a:pPr>
            <a:endParaRPr lang="ru-RU" b="1" dirty="0">
              <a:solidFill>
                <a:srgbClr val="6600FF"/>
              </a:solidFill>
              <a:latin typeface="Monotype Corsiva" pitchFamily="66" charset="0"/>
            </a:endParaRPr>
          </a:p>
        </p:txBody>
      </p:sp>
      <p:pic>
        <p:nvPicPr>
          <p:cNvPr id="6" name="Рисунок 5" descr="кони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786" y="1285860"/>
            <a:ext cx="1890507" cy="928670"/>
          </a:xfrm>
          <a:prstGeom prst="rect">
            <a:avLst/>
          </a:prstGeom>
        </p:spPr>
      </p:pic>
      <p:pic>
        <p:nvPicPr>
          <p:cNvPr id="7" name="Рисунок 6" descr="кон сп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3357562"/>
            <a:ext cx="4095779" cy="3071834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7030A0"/>
                </a:solidFill>
                <a:latin typeface="Monotype Corsiva" pitchFamily="66" charset="0"/>
              </a:rPr>
              <a:t>Плавание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вывв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714356"/>
            <a:ext cx="4229129" cy="342902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500042"/>
            <a:ext cx="4038600" cy="5854883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Летом любим мы плескаться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В речке, в озере, в пруду,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Но как зрителей вас, братцы,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Я в бассейн сейчас веду.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Здесь пловцов соревнованье: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На дорожке </a:t>
            </a:r>
            <a:r>
              <a:rPr lang="ru-RU" b="1" dirty="0" err="1">
                <a:solidFill>
                  <a:srgbClr val="6600FF"/>
                </a:solidFill>
                <a:latin typeface="Monotype Corsiva" pitchFamily="66" charset="0"/>
              </a:rPr>
              <a:t>голубой</a:t>
            </a: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Замерли все в </a:t>
            </a:r>
            <a:r>
              <a:rPr lang="ru-RU" b="1" dirty="0" err="1">
                <a:solidFill>
                  <a:srgbClr val="6600FF"/>
                </a:solidFill>
                <a:latin typeface="Monotype Corsiva" pitchFamily="66" charset="0"/>
              </a:rPr>
              <a:t>ожиданьи</a:t>
            </a: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Старт- и в воду с головой.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И вперед движеньем сильным,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(Эй, соперник, догоняй!)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«Брассом», или «вольным стиле»,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Или стилем «баттерфляй».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Чтоб опять на зависть рыбкам-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Им ведь нет сюда пути-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По дорожке, узкой, зыбкой,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Первым к финишу прийти!</a:t>
            </a:r>
          </a:p>
          <a:p>
            <a:pPr>
              <a:buNone/>
            </a:pPr>
            <a:endParaRPr lang="ru-RU" dirty="0">
              <a:solidFill>
                <a:srgbClr val="6600FF"/>
              </a:solidFill>
              <a:latin typeface="Monotype Corsiva" pitchFamily="66" charset="0"/>
            </a:endParaRPr>
          </a:p>
        </p:txBody>
      </p:sp>
      <p:pic>
        <p:nvPicPr>
          <p:cNvPr id="6" name="Рисунок 5" descr="плавание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28794" y="4857760"/>
            <a:ext cx="2309818" cy="1588000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Monotype Corsiva" pitchFamily="66" charset="0"/>
              </a:rPr>
              <a:t>Прыжки в воду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прыж в воду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786710" y="4929198"/>
            <a:ext cx="1009650" cy="15240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57166"/>
            <a:ext cx="4038600" cy="5997759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</a:pP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Пусть она большая слишком,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Ростом очень высока,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Но не сделаешь без вышки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Ты красивого прыжка.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Здесь трамплин еще к тому же,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Как пружина, вверх толкнет,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Чтоб тебя отправить тут же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В смелый над водой полет.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Хоть летишь всего момент ты,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Но покажешь тут подряд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Много разных элементов,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Как гимнаст и акробат.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А без брызг ты обойдешься,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В воду штопором входя,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Вынырнешь и улыбнешься-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b="1" dirty="0">
                <a:solidFill>
                  <a:srgbClr val="6600FF"/>
                </a:solidFill>
                <a:latin typeface="Monotype Corsiva" pitchFamily="66" charset="0"/>
              </a:rPr>
              <a:t>Балл высокий даст судья!</a:t>
            </a:r>
            <a:br>
              <a:rPr lang="ru-RU" b="1" dirty="0">
                <a:solidFill>
                  <a:srgbClr val="6600FF"/>
                </a:solidFill>
                <a:latin typeface="Monotype Corsiva" pitchFamily="66" charset="0"/>
              </a:rPr>
            </a:br>
            <a:endParaRPr lang="ru-RU" b="1" dirty="0">
              <a:solidFill>
                <a:srgbClr val="6600FF"/>
              </a:solidFill>
              <a:latin typeface="Monotype Corsiva" pitchFamily="66" charset="0"/>
            </a:endParaRPr>
          </a:p>
        </p:txBody>
      </p:sp>
      <p:pic>
        <p:nvPicPr>
          <p:cNvPr id="6" name="Рисунок 5" descr="пр в воду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1785926"/>
            <a:ext cx="4000528" cy="3000396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Monotype Corsiva" pitchFamily="66" charset="0"/>
              </a:rPr>
              <a:t>Синхронное плавание</a:t>
            </a:r>
            <a:endParaRPr lang="ru-RU" sz="3200" b="1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pic>
        <p:nvPicPr>
          <p:cNvPr id="5" name="Содержимое 4" descr="сихр плав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2285992"/>
            <a:ext cx="4098422" cy="225188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571480"/>
            <a:ext cx="4038600" cy="5783445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6600FF"/>
                </a:solidFill>
                <a:latin typeface="Monotype Corsiva" pitchFamily="66" charset="0"/>
              </a:rPr>
              <a:t>Синхронным </a:t>
            </a:r>
            <a:r>
              <a:rPr lang="ru-RU" sz="2400" b="1" dirty="0" smtClean="0">
                <a:solidFill>
                  <a:srgbClr val="6600FF"/>
                </a:solidFill>
                <a:latin typeface="Monotype Corsiva" pitchFamily="66" charset="0"/>
              </a:rPr>
              <a:t>плаванием снова</a:t>
            </a:r>
            <a:br>
              <a:rPr lang="ru-RU" sz="2400" b="1" dirty="0" smtClean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 smtClean="0">
                <a:solidFill>
                  <a:srgbClr val="6600FF"/>
                </a:solidFill>
                <a:latin typeface="Monotype Corsiva" pitchFamily="66" charset="0"/>
              </a:rPr>
              <a:t>Полюбоваться мы готовы.</a:t>
            </a:r>
            <a:br>
              <a:rPr lang="ru-RU" sz="2400" b="1" dirty="0" smtClean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 smtClean="0">
                <a:solidFill>
                  <a:srgbClr val="6600FF"/>
                </a:solidFill>
                <a:latin typeface="Monotype Corsiva" pitchFamily="66" charset="0"/>
              </a:rPr>
              <a:t>Под музыку пловчих движенья</a:t>
            </a:r>
            <a:br>
              <a:rPr lang="ru-RU" sz="2400" b="1" dirty="0" smtClean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 smtClean="0">
                <a:solidFill>
                  <a:srgbClr val="6600FF"/>
                </a:solidFill>
                <a:latin typeface="Monotype Corsiva" pitchFamily="66" charset="0"/>
              </a:rPr>
              <a:t>Здесь, как в зеркальном </a:t>
            </a:r>
            <a:r>
              <a:rPr lang="ru-RU" sz="2400" b="1" dirty="0" smtClean="0">
                <a:solidFill>
                  <a:srgbClr val="6600FF"/>
                </a:solidFill>
                <a:latin typeface="Monotype Corsiva" pitchFamily="66" charset="0"/>
              </a:rPr>
              <a:t>отраженье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6600FF"/>
                </a:solidFill>
                <a:latin typeface="Monotype Corsiva" pitchFamily="66" charset="0"/>
              </a:rPr>
              <a:t>Нырок </a:t>
            </a:r>
            <a:r>
              <a:rPr lang="ru-RU" sz="2400" b="1" dirty="0" smtClean="0">
                <a:solidFill>
                  <a:srgbClr val="6600FF"/>
                </a:solidFill>
                <a:latin typeface="Monotype Corsiva" pitchFamily="66" charset="0"/>
              </a:rPr>
              <a:t>и следом кувырок-</a:t>
            </a:r>
            <a:br>
              <a:rPr lang="ru-RU" sz="2400" b="1" dirty="0" smtClean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 smtClean="0">
                <a:solidFill>
                  <a:srgbClr val="6600FF"/>
                </a:solidFill>
                <a:latin typeface="Monotype Corsiva" pitchFamily="66" charset="0"/>
              </a:rPr>
              <a:t>И вот возник букет из ног.</a:t>
            </a:r>
            <a:br>
              <a:rPr lang="ru-RU" sz="2400" b="1" dirty="0" smtClean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 smtClean="0">
                <a:solidFill>
                  <a:srgbClr val="6600FF"/>
                </a:solidFill>
                <a:latin typeface="Monotype Corsiva" pitchFamily="66" charset="0"/>
              </a:rPr>
              <a:t>Спортсменки сами под водой,</a:t>
            </a:r>
            <a:br>
              <a:rPr lang="ru-RU" sz="2400" b="1" dirty="0" smtClean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 smtClean="0">
                <a:solidFill>
                  <a:srgbClr val="6600FF"/>
                </a:solidFill>
                <a:latin typeface="Monotype Corsiva" pitchFamily="66" charset="0"/>
              </a:rPr>
              <a:t>Все, как одна, вниз головой.</a:t>
            </a:r>
            <a:br>
              <a:rPr lang="ru-RU" sz="2400" b="1" dirty="0" smtClean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 smtClean="0">
                <a:solidFill>
                  <a:srgbClr val="6600FF"/>
                </a:solidFill>
                <a:latin typeface="Monotype Corsiva" pitchFamily="66" charset="0"/>
              </a:rPr>
              <a:t>Перестроение опять,</a:t>
            </a:r>
            <a:br>
              <a:rPr lang="ru-RU" sz="2400" b="1" dirty="0" smtClean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 smtClean="0">
                <a:solidFill>
                  <a:srgbClr val="6600FF"/>
                </a:solidFill>
                <a:latin typeface="Monotype Corsiva" pitchFamily="66" charset="0"/>
              </a:rPr>
              <a:t>Чтоб нас и дальше удивлять.</a:t>
            </a:r>
            <a:br>
              <a:rPr lang="ru-RU" sz="2400" b="1" dirty="0" smtClean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 smtClean="0">
                <a:solidFill>
                  <a:srgbClr val="6600FF"/>
                </a:solidFill>
                <a:latin typeface="Monotype Corsiva" pitchFamily="66" charset="0"/>
              </a:rPr>
              <a:t>А на воде «звезда», «цветок»,</a:t>
            </a:r>
            <a:br>
              <a:rPr lang="ru-RU" sz="2400" b="1" dirty="0" smtClean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 smtClean="0">
                <a:solidFill>
                  <a:srgbClr val="6600FF"/>
                </a:solidFill>
                <a:latin typeface="Monotype Corsiva" pitchFamily="66" charset="0"/>
              </a:rPr>
              <a:t>И вновь нырок и кувырок.</a:t>
            </a:r>
            <a:br>
              <a:rPr lang="ru-RU" sz="2400" b="1" dirty="0" smtClean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 smtClean="0">
                <a:solidFill>
                  <a:srgbClr val="6600FF"/>
                </a:solidFill>
                <a:latin typeface="Monotype Corsiva" pitchFamily="66" charset="0"/>
              </a:rPr>
              <a:t>Жаль, у подводных акробаток</a:t>
            </a:r>
            <a:br>
              <a:rPr lang="ru-RU" sz="2400" b="1" dirty="0" smtClean="0">
                <a:solidFill>
                  <a:srgbClr val="6600FF"/>
                </a:solidFill>
                <a:latin typeface="Monotype Corsiva" pitchFamily="66" charset="0"/>
              </a:rPr>
            </a:br>
            <a:r>
              <a:rPr lang="ru-RU" sz="2400" b="1" dirty="0" smtClean="0">
                <a:solidFill>
                  <a:srgbClr val="6600FF"/>
                </a:solidFill>
                <a:latin typeface="Monotype Corsiva" pitchFamily="66" charset="0"/>
              </a:rPr>
              <a:t>Чудесный номер слишком краток!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165</TotalTime>
  <Words>102</Words>
  <Application>Microsoft Office PowerPoint</Application>
  <PresentationFormat>Экран (4:3)</PresentationFormat>
  <Paragraphs>35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Летние виды спорта</vt:lpstr>
      <vt:lpstr>Легкая атлетика </vt:lpstr>
      <vt:lpstr>       Борьба </vt:lpstr>
      <vt:lpstr>Тяжелая атлетика </vt:lpstr>
      <vt:lpstr>Гимнастика </vt:lpstr>
      <vt:lpstr>Конный спорт </vt:lpstr>
      <vt:lpstr>Плавание </vt:lpstr>
      <vt:lpstr>Прыжки в воду </vt:lpstr>
      <vt:lpstr>Синхронное плавание</vt:lpstr>
      <vt:lpstr>Велоспорт </vt:lpstr>
      <vt:lpstr>Гребля </vt:lpstr>
      <vt:lpstr>Баскетбол </vt:lpstr>
      <vt:lpstr>Волейбол </vt:lpstr>
      <vt:lpstr>Футбол </vt:lpstr>
      <vt:lpstr>Водное поло </vt:lpstr>
      <vt:lpstr>Теннис </vt:lpstr>
      <vt:lpstr>Фехтование </vt:lpstr>
      <vt:lpstr>Спасибо за внимание!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17</cp:revision>
  <dcterms:created xsi:type="dcterms:W3CDTF">2014-05-28T12:42:35Z</dcterms:created>
  <dcterms:modified xsi:type="dcterms:W3CDTF">2014-05-28T17:03:00Z</dcterms:modified>
</cp:coreProperties>
</file>