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3" r:id="rId4"/>
    <p:sldId id="262" r:id="rId5"/>
    <p:sldId id="257" r:id="rId6"/>
    <p:sldId id="276" r:id="rId7"/>
    <p:sldId id="277" r:id="rId8"/>
    <p:sldId id="278" r:id="rId9"/>
    <p:sldId id="279" r:id="rId10"/>
    <p:sldId id="280" r:id="rId11"/>
    <p:sldId id="259" r:id="rId12"/>
    <p:sldId id="261" r:id="rId13"/>
    <p:sldId id="264" r:id="rId14"/>
    <p:sldId id="265" r:id="rId15"/>
    <p:sldId id="267" r:id="rId16"/>
    <p:sldId id="268" r:id="rId17"/>
    <p:sldId id="281" r:id="rId18"/>
    <p:sldId id="273" r:id="rId19"/>
    <p:sldId id="282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C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17" autoAdjust="0"/>
    <p:restoredTop sz="96639" autoAdjust="0"/>
  </p:normalViewPr>
  <p:slideViewPr>
    <p:cSldViewPr>
      <p:cViewPr>
        <p:scale>
          <a:sx n="75" d="100"/>
          <a:sy n="75" d="100"/>
        </p:scale>
        <p:origin x="-19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9E2D-5A96-467B-8F1C-3C40B1C89085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06DB-21E7-4BD5-B23B-E5D1E65D9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1062-2168-481B-BE40-70EB7557B1EA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BC45-6308-4519-8F53-BC3B48F82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1941-12BF-4C7A-879C-54E272EE513A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523-14B3-4D64-88B5-50F1DE2EA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D017-C2DC-4EA1-8DFE-6C544CE9D692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0801-57FF-4B76-8E6B-956662DD4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0B0B-74D8-4C08-B9A8-9EC0318983A1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E910-675D-4140-9D9F-09D4D3B7D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5FC6-A005-4F19-8ABB-6E3FE62EB263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56B7-E041-4C2F-969E-1FE10132D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9C26-9F5D-42E6-96EB-D11A5A098D99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6658-E003-4DDF-BEF5-CD11ED31A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A54B-40DB-493D-86EE-4BE8135B3A8C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F028-642F-4B09-A8EB-11370A70A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6DED-BA5D-479D-B542-38311F29880C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1D0D-6C17-49FC-9DA0-D408162FD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46EE-2DA5-42BC-9917-782C465B83AA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FFAB-3418-473F-8976-B0901DFD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A03A-93F2-4C9B-9CF1-B2D956EE38B4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B3A9-21DB-467C-8648-5320465B3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8BC84-32EC-4885-90DA-1459ECB376AB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191C84-C229-44E3-923A-4CD7D34D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8"/>
          <p:cNvGrpSpPr>
            <a:grpSpLocks/>
          </p:cNvGrpSpPr>
          <p:nvPr/>
        </p:nvGrpSpPr>
        <p:grpSpPr bwMode="auto">
          <a:xfrm>
            <a:off x="6227763" y="4365625"/>
            <a:ext cx="985837" cy="1662113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1295" cy="43182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999" y="5290677"/>
              <a:ext cx="367869" cy="3683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842" y="5843162"/>
              <a:ext cx="183935" cy="18416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3419475" y="4508500"/>
            <a:ext cx="2808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595959"/>
                </a:solidFill>
                <a:latin typeface="Times New Roman" pitchFamily="18" charset="0"/>
              </a:rPr>
              <a:t>презентацию подготовила: инструктор по физической культуре Васютина И.В.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476375" y="2276475"/>
            <a:ext cx="583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 dirty="0" smtClean="0"/>
              <a:t>«ИНДИВИДУАЛЬНО ДИФФЕРЕНЦИРОВАННЫЙ ПОДХОД В ОРГАНИЗОВАННОЙ ОБРАЗОВАТЕЛЬНОЙ ДЕЯТЕЛЬНОСТИ ПО ФИЗИЧЕСКОМУ РАЗВИТИЮ»</a:t>
            </a:r>
            <a:endParaRPr lang="ru-RU" sz="1800" b="1" dirty="0"/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835150" y="352425"/>
            <a:ext cx="5545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МБДОУ детский сад № 44 «Золушка»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87450" y="1476375"/>
            <a:ext cx="6985000" cy="4362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/>
              <a:t>     </a:t>
            </a:r>
            <a:r>
              <a:rPr lang="ru-RU" sz="2800" b="1" u="sng"/>
              <a:t>Мальчишескую двигательную активность отличают:</a:t>
            </a:r>
          </a:p>
          <a:p>
            <a:pPr>
              <a:buFontTx/>
              <a:buChar char="•"/>
            </a:pPr>
            <a:r>
              <a:rPr lang="ru-RU" sz="2800" b="1"/>
              <a:t> простота; </a:t>
            </a:r>
          </a:p>
          <a:p>
            <a:pPr>
              <a:buFontTx/>
              <a:buChar char="•"/>
            </a:pPr>
            <a:r>
              <a:rPr lang="ru-RU" sz="2800" b="1"/>
              <a:t>угловатость; </a:t>
            </a:r>
          </a:p>
          <a:p>
            <a:pPr>
              <a:buFontTx/>
              <a:buChar char="•"/>
            </a:pPr>
            <a:r>
              <a:rPr lang="ru-RU" sz="2800" b="1"/>
              <a:t>силовой атлетический стиль;</a:t>
            </a:r>
          </a:p>
          <a:p>
            <a:pPr>
              <a:buFontTx/>
              <a:buChar char="•"/>
            </a:pPr>
            <a:r>
              <a:rPr lang="ru-RU" sz="2800" b="1"/>
              <a:t> четкая целенаправленность;</a:t>
            </a:r>
          </a:p>
          <a:p>
            <a:pPr>
              <a:buFontTx/>
              <a:buChar char="•"/>
            </a:pPr>
            <a:r>
              <a:rPr lang="ru-RU" sz="2800" b="1"/>
              <a:t> отсутствие вычурности, эстетической завершенности; </a:t>
            </a:r>
          </a:p>
          <a:p>
            <a:pPr>
              <a:buFontTx/>
              <a:buChar char="•"/>
            </a:pPr>
            <a:r>
              <a:rPr lang="ru-RU" sz="2800" b="1"/>
              <a:t>элементы атаки, нападения, преследования.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258888" y="1600200"/>
            <a:ext cx="6626225" cy="45259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пластичными;</a:t>
            </a:r>
          </a:p>
          <a:p>
            <a:pPr eaLnBrk="1" hangingPunct="1"/>
            <a:r>
              <a:rPr lang="ru-RU" sz="2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плавными;</a:t>
            </a:r>
          </a:p>
          <a:p>
            <a:pPr eaLnBrk="1" hangingPunct="1"/>
            <a:r>
              <a:rPr lang="ru-RU" sz="2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вычурными, эстетически богатыми (с мимикой, жестами);</a:t>
            </a:r>
          </a:p>
          <a:p>
            <a:pPr eaLnBrk="1" hangingPunct="1"/>
            <a:r>
              <a:rPr lang="ru-RU" sz="2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с элементами боязни, пассивности; </a:t>
            </a:r>
          </a:p>
          <a:p>
            <a:pPr eaLnBrk="1" hangingPunct="1"/>
            <a:r>
              <a:rPr lang="ru-RU" sz="2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более связанными с музыкой, танцами;</a:t>
            </a:r>
          </a:p>
          <a:p>
            <a:pPr eaLnBrk="1" hangingPunct="1"/>
            <a:r>
              <a:rPr lang="ru-RU" sz="2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 преобладающем «координационном» стиле</a:t>
            </a:r>
            <a:r>
              <a:rPr lang="ru-RU" sz="2800" smtClean="0"/>
              <a:t>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Движения девочек чаще всего бывают: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2124075" y="260350"/>
            <a:ext cx="4733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Содержание некоторых авторских программ, опыт работы специалистов по физическому воспитанию дошкольных учреждений подтверждают целесообразность дифференцированного воспитания мальчиков и девочек.</a:t>
            </a:r>
            <a:r>
              <a:rPr lang="ru-RU"/>
              <a:t> </a:t>
            </a:r>
          </a:p>
        </p:txBody>
      </p:sp>
      <p:pic>
        <p:nvPicPr>
          <p:cNvPr id="19459" name="Picture 3" descr="1253876908_malchiki_ili_devoch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852738"/>
            <a:ext cx="54737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403350" y="1052513"/>
            <a:ext cx="597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10253F"/>
              </a:solidFill>
            </a:endParaRPr>
          </a:p>
        </p:txBody>
      </p:sp>
      <p:sp>
        <p:nvSpPr>
          <p:cNvPr id="20484" name="Rectangle 4"/>
          <p:cNvSpPr>
            <a:spLocks noGrp="1"/>
          </p:cNvSpPr>
          <p:nvPr>
            <p:ph type="ctrTitle" idx="4294967295"/>
          </p:nvPr>
        </p:nvSpPr>
        <p:spPr>
          <a:xfrm>
            <a:off x="1476375" y="620713"/>
            <a:ext cx="6480175" cy="1079500"/>
          </a:xfrm>
          <a:solidFill>
            <a:schemeClr val="accent2"/>
          </a:solidFill>
        </p:spPr>
        <p:txBody>
          <a:bodyPr/>
          <a:lstStyle/>
          <a:p>
            <a:r>
              <a:rPr lang="ru-RU" sz="2800" b="1" u="sng" smtClean="0">
                <a:latin typeface="Times New Roman" pitchFamily="18" charset="0"/>
              </a:rPr>
              <a:t>Принцип двух начал в педагогическом процессе</a:t>
            </a:r>
            <a:r>
              <a:rPr lang="ru-RU" sz="4000" smtClean="0"/>
              <a:t> </a:t>
            </a:r>
          </a:p>
        </p:txBody>
      </p:sp>
      <p:sp>
        <p:nvSpPr>
          <p:cNvPr id="20485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2133600"/>
            <a:ext cx="6400800" cy="43195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smtClean="0">
                <a:solidFill>
                  <a:schemeClr val="hlink"/>
                </a:solidFill>
              </a:rPr>
              <a:t>Данный принцип подразумевает, что обучение и воспитание дошкольников отражает особенности мужественного начала у мальчиков и женственного у девочек. Педагогический процесс при таком подходе будет иметь различный стиль, различный тон, различную направленность.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1258888" y="549275"/>
            <a:ext cx="6697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0253F"/>
              </a:solidFill>
            </a:endParaRPr>
          </a:p>
        </p:txBody>
      </p:sp>
      <p:sp>
        <p:nvSpPr>
          <p:cNvPr id="21509" name="Rectangle 5"/>
          <p:cNvSpPr>
            <a:spLocks noGrp="1"/>
          </p:cNvSpPr>
          <p:nvPr>
            <p:ph type="title" idx="4294967295"/>
          </p:nvPr>
        </p:nvSpPr>
        <p:spPr>
          <a:xfrm>
            <a:off x="1476375" y="274638"/>
            <a:ext cx="6840538" cy="346075"/>
          </a:xfrm>
        </p:spPr>
        <p:txBody>
          <a:bodyPr/>
          <a:lstStyle/>
          <a:p>
            <a:r>
              <a:rPr lang="ru-RU" sz="1400" b="1" u="sng" smtClean="0">
                <a:latin typeface="Times New Roman" pitchFamily="18" charset="0"/>
              </a:rPr>
              <a:t> </a:t>
            </a:r>
            <a:r>
              <a:rPr lang="ru-RU" sz="1400" b="1" u="sng" smtClean="0">
                <a:solidFill>
                  <a:schemeClr val="folHlink"/>
                </a:solidFill>
                <a:latin typeface="Times New Roman" pitchFamily="18" charset="0"/>
              </a:rPr>
              <a:t>Методические приемы для учета половых особенностей дошкольников</a:t>
            </a:r>
            <a:r>
              <a:rPr lang="ru-RU" sz="4000" smtClean="0"/>
              <a:t> </a:t>
            </a:r>
          </a:p>
        </p:txBody>
      </p:sp>
      <p:sp>
        <p:nvSpPr>
          <p:cNvPr id="21510" name="Rectangle 6"/>
          <p:cNvSpPr>
            <a:spLocks noGrp="1"/>
          </p:cNvSpPr>
          <p:nvPr>
            <p:ph type="body" idx="4294967295"/>
          </p:nvPr>
        </p:nvSpPr>
        <p:spPr>
          <a:xfrm>
            <a:off x="1042988" y="981075"/>
            <a:ext cx="7489825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</a:rPr>
              <a:t>1. Различия в подборе упражнений только для мальчиков или только для девочек (например, мальчики работают на рукоходе, а девочки – с лентами).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2. Различия в дозировке (например, девочки отжимаются 5 раз, а мальчики 10 раз).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3. Различия по времени (например, девочки прыгают через скакалку 1 минуту, мальчики 1,5 минуты).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4. Различия в подборе оборудования (например, девочкам легкие гантели, а мальчикам более тяжелые).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5. Различия в обучении сложным двигательным движениям (существует ряд упражнений, которыми мальчики овладевают легко, в то время как у девочек они вызывают значительные трудности и требуют большего времени для овладения ими (например, метание на дальность легче дается мальчикам, и наоборот, прыжки на скакалке – девочкам). Это требует от специалиста по физическому воспитанию разных методических подходов: например, разное число повторений, выбор подводящих и подготовительных упражнений, использование вспомогательного оборудования и т.п.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6. Пространственные ориентировки (например, мальчикам отдается большая часть зала по сравнению с девочками, т.к. для них характерно дальнее зрение, а для девочек ближнее).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7. Распределение ролей в подвижных играх (например, мальчики – медведи, а девочки – пчелки).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8. Различия в требованиях к качеству выполнения заданий (девочкам и мальчикам мы предъявляем разные требования к выполнению одних и тех же движений: от мальчиков мы требуем большей четкости, ритмичности, затраты дополнительных усилий, а от девочек – больше пластичности, выразительности, грациозности).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9. Расстановка и уборка снарядов (девочки всегда расставляют и убирают только мелкий, легкий инвентарь, а мальчики группкой в несколько человек – тяжелое оборудование).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10. Различия в оценке деятельности (для мальчиков важно, что оценивается в их деятельности, а для девочек – кто их оценивает и как. Для мальчиков слово «молодец» эмоционально значимо, а для девочек следует подбирать слова с более сильным эмоциональным компонентом («Ты лучшая в этом движении», «Ты была похожа на балерину», «У тебя очень мягкие движения рукой, кистью», «У тебя самое бесшумное приземление».).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11. Чаще напоминаем мальчикам о способах выполнения, о требованиях к качеству, так как они больше нуждаются во внимании при «шлифовке» отдельных элементов, техники, чаще приходится использовать помощь в плане тактильно-мышечных ощущений.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12. В работе с девочками чаще прибегаем к образцу, имитации, словесным указаниям.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13. Учет сензитивных этапов для формирования и совершенствования двигательных способностей, физических качеств, двигательных навыков и умений. Например, девочки лучше выполняют задания на пространственную точность на пятом и шестом годах, а мальчики – на седьмом году жизни. </a:t>
            </a:r>
            <a:br>
              <a:rPr lang="ru-RU" sz="1200" smtClean="0">
                <a:latin typeface="Times New Roman" pitchFamily="18" charset="0"/>
              </a:rPr>
            </a:br>
            <a:r>
              <a:rPr lang="ru-RU" sz="1200" smtClean="0">
                <a:latin typeface="Times New Roman" pitchFamily="18" charset="0"/>
              </a:rPr>
              <a:t>14. Акцентирование внимания детей на мужские и женские виды спорта.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1692275" y="188913"/>
            <a:ext cx="5975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Половая принадлежность не должна использоваться в качестве довода против какой-то двигательной деятельности.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23555" name="Picture 3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708275"/>
            <a:ext cx="5976937" cy="331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6913563" cy="2578100"/>
          </a:xfrm>
        </p:spPr>
        <p:txBody>
          <a:bodyPr/>
          <a:lstStyle/>
          <a:p>
            <a:r>
              <a:rPr lang="ru-RU" sz="1400" b="1" u="sng" smtClean="0">
                <a:solidFill>
                  <a:schemeClr val="hlink"/>
                </a:solidFill>
                <a:latin typeface="Times New Roman" pitchFamily="18" charset="0"/>
              </a:rPr>
              <a:t>Тематические игры с подгруппами детей</a:t>
            </a:r>
            <a:r>
              <a:rPr lang="ru-RU" sz="1400" i="1" u="sng" smtClean="0">
                <a:latin typeface="Times New Roman" pitchFamily="18" charset="0"/>
              </a:rPr>
              <a:t/>
            </a:r>
            <a:br>
              <a:rPr lang="ru-RU" sz="1400" i="1" u="sng" smtClean="0">
                <a:latin typeface="Times New Roman" pitchFamily="18" charset="0"/>
              </a:rPr>
            </a:br>
            <a:r>
              <a:rPr lang="ru-RU" sz="1400" i="1" u="sng" smtClean="0">
                <a:latin typeface="Times New Roman" pitchFamily="18" charset="0"/>
              </a:rPr>
              <a:t/>
            </a:r>
            <a:br>
              <a:rPr lang="ru-RU" sz="1400" i="1" u="sng" smtClean="0">
                <a:latin typeface="Times New Roman" pitchFamily="18" charset="0"/>
              </a:rPr>
            </a:br>
            <a:r>
              <a:rPr lang="ru-RU" sz="1400" i="1" u="sng" smtClean="0">
                <a:latin typeface="Times New Roman" pitchFamily="18" charset="0"/>
              </a:rPr>
              <a:t> Для мальчиков</a:t>
            </a:r>
            <a:r>
              <a:rPr lang="ru-RU" sz="1400" smtClean="0">
                <a:latin typeface="Times New Roman" pitchFamily="18" charset="0"/>
              </a:rPr>
              <a:t>: «Отважные путешественники», «Охотники», «Юные матросы», «Разведчики», «Строители». </a:t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i="1" u="sng" smtClean="0">
                <a:latin typeface="Times New Roman" pitchFamily="18" charset="0"/>
              </a:rPr>
              <a:t>Для девочек:</a:t>
            </a:r>
            <a:r>
              <a:rPr lang="ru-RU" sz="1400" smtClean="0">
                <a:latin typeface="Times New Roman" pitchFamily="18" charset="0"/>
              </a:rPr>
              <a:t> «Из жизни цветов», «Хозяюшки», «Кошечки», «Кукольный магазин», «Танцуют все» и др.</a:t>
            </a:r>
            <a:r>
              <a:rPr lang="ru-RU" sz="140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140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br>
              <a:rPr lang="ru-RU" sz="140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1400" b="1" u="sng" smtClean="0">
                <a:solidFill>
                  <a:schemeClr val="hlink"/>
                </a:solidFill>
                <a:latin typeface="Times New Roman" pitchFamily="18" charset="0"/>
              </a:rPr>
              <a:t>Подобный подход  учитываю и в подвижных играх</a:t>
            </a:r>
            <a:br>
              <a:rPr lang="ru-RU" sz="1400" b="1" u="sng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i="1" u="sng" smtClean="0">
                <a:latin typeface="Times New Roman" pitchFamily="18" charset="0"/>
              </a:rPr>
              <a:t>Для мальчиков</a:t>
            </a:r>
            <a:r>
              <a:rPr lang="ru-RU" sz="1400" smtClean="0">
                <a:latin typeface="Times New Roman" pitchFamily="18" charset="0"/>
              </a:rPr>
              <a:t>: «Водолазы», «Пожарные», «Автогонщики».</a:t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i="1" u="sng" smtClean="0">
                <a:latin typeface="Times New Roman" pitchFamily="18" charset="0"/>
              </a:rPr>
              <a:t>Для девочек:</a:t>
            </a:r>
            <a:r>
              <a:rPr lang="ru-RU" sz="1400" smtClean="0">
                <a:latin typeface="Times New Roman" pitchFamily="18" charset="0"/>
              </a:rPr>
              <a:t> «Пчелки», «Бабочки», «Рыбки», и т.д.</a:t>
            </a:r>
            <a:r>
              <a:rPr lang="ru-RU" sz="4000" smtClean="0"/>
              <a:t> </a:t>
            </a:r>
          </a:p>
        </p:txBody>
      </p:sp>
      <p:pic>
        <p:nvPicPr>
          <p:cNvPr id="24580" name="Picture 4" descr="0e0099_w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141663"/>
            <a:ext cx="5715000" cy="352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>
          <a:xfrm>
            <a:off x="1258888" y="1125538"/>
            <a:ext cx="6842125" cy="1150937"/>
          </a:xfrm>
        </p:spPr>
        <p:txBody>
          <a:bodyPr/>
          <a:lstStyle/>
          <a:p>
            <a:r>
              <a:rPr lang="ru-RU" sz="2800" i="1" smtClean="0">
                <a:solidFill>
                  <a:schemeClr val="folHlink"/>
                </a:solidFill>
                <a:latin typeface="Times New Roman" pitchFamily="18" charset="0"/>
              </a:rPr>
              <a:t>Дошкольный возраст – наиболее благоприятный для формирования полоролевого поведения ребенка.</a:t>
            </a:r>
            <a:br>
              <a:rPr lang="ru-RU" sz="2800" i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800" i="1" smtClean="0">
                <a:solidFill>
                  <a:schemeClr val="folHlink"/>
                </a:solidFill>
                <a:latin typeface="Times New Roman" pitchFamily="18" charset="0"/>
              </a:rPr>
              <a:t> Гуманизация образования предполагает, что в процессе формирования личности ребенка педагог учитывает все его особенности, в том числе и пол.</a:t>
            </a:r>
            <a:r>
              <a:rPr lang="ru-RU" sz="4000" smtClean="0"/>
              <a:t> </a:t>
            </a:r>
          </a:p>
        </p:txBody>
      </p:sp>
      <p:pic>
        <p:nvPicPr>
          <p:cNvPr id="53253" name="Picture 5" descr="Western boy girl kis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429000"/>
            <a:ext cx="3889375" cy="316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1619250" y="549275"/>
            <a:ext cx="6265863" cy="2647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b="1" i="1"/>
              <a:t>Занятия физическими упражнениями должны занимать в этом процессе одно из ведущих мест, так как имеют большие возможности в формировании мужественности у мальчиков и женственности у девочек.</a:t>
            </a:r>
            <a:r>
              <a:rPr lang="ru-RU"/>
              <a:t> </a:t>
            </a:r>
          </a:p>
        </p:txBody>
      </p:sp>
      <p:pic>
        <p:nvPicPr>
          <p:cNvPr id="29700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333750"/>
            <a:ext cx="3889375" cy="311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title"/>
          </p:nvPr>
        </p:nvSpPr>
        <p:spPr>
          <a:xfrm>
            <a:off x="1258888" y="1268413"/>
            <a:ext cx="7200900" cy="576262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</a:rPr>
              <a:t>Учет полоролевых особенностей дошкольников позволит педагогу, организующему их двигательную деятельность, добиться высоких результатов, не нарушая ход становления личности, заложенный природой.</a:t>
            </a:r>
          </a:p>
        </p:txBody>
      </p:sp>
      <p:pic>
        <p:nvPicPr>
          <p:cNvPr id="55301" name="Picture 5" descr="pi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068638"/>
            <a:ext cx="3960812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в кон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565400"/>
            <a:ext cx="3294063" cy="403225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056438" cy="2146300"/>
          </a:xfrm>
        </p:spPr>
        <p:txBody>
          <a:bodyPr/>
          <a:lstStyle/>
          <a:p>
            <a:r>
              <a:rPr lang="ru-RU" sz="2400" i="1" smtClean="0">
                <a:solidFill>
                  <a:schemeClr val="hlink"/>
                </a:solidFill>
                <a:latin typeface="Times New Roman" pitchFamily="18" charset="0"/>
              </a:rPr>
              <a:t>Гендерное воспитание – это организация педагогического процесса с учетом половой идентичности, особенностей развития детей в ходе полоролевой социализации.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7"/>
          <p:cNvSpPr>
            <a:spLocks noChangeArrowheads="1" noChangeShapeType="1" noTextEdit="1"/>
          </p:cNvSpPr>
          <p:nvPr/>
        </p:nvSpPr>
        <p:spPr bwMode="auto">
          <a:xfrm>
            <a:off x="2339975" y="2636838"/>
            <a:ext cx="4800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1547813" y="692150"/>
            <a:ext cx="61198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altLang="ru-RU">
                <a:solidFill>
                  <a:schemeClr val="accent2"/>
                </a:solidFill>
                <a:latin typeface="Times New Roman" pitchFamily="18" charset="0"/>
              </a:rPr>
              <a:t>Возникает необходимость дифференцированного подхода в воспитании мальчиков и девочек с первых дней жизни. </a:t>
            </a:r>
          </a:p>
          <a:p>
            <a:pPr algn="ctr"/>
            <a:r>
              <a:rPr lang="ru-RU" altLang="ru-RU">
                <a:solidFill>
                  <a:schemeClr val="accent2"/>
                </a:solidFill>
                <a:latin typeface="Times New Roman" pitchFamily="18" charset="0"/>
              </a:rPr>
              <a:t>Неблагоприятным фактором полоролевой социализации является и размывание границ мужественности и женственности в традиционном их понимании.</a:t>
            </a:r>
            <a:r>
              <a:rPr lang="ru-RU" altLang="ru-RU">
                <a:latin typeface="Times New Roman" pitchFamily="18" charset="0"/>
              </a:rPr>
              <a:t> </a:t>
            </a:r>
          </a:p>
        </p:txBody>
      </p:sp>
      <p:pic>
        <p:nvPicPr>
          <p:cNvPr id="14339" name="Picture 3" descr="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076700"/>
            <a:ext cx="3673475" cy="259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403350" y="549275"/>
            <a:ext cx="662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 b="1" i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200900" cy="2146300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П</a:t>
            </a: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роцесс половой социализации – неотъемлемая часть общего социального развития, которое протекает под влиянием взрослых и сверстников</a:t>
            </a:r>
          </a:p>
        </p:txBody>
      </p:sp>
      <p:pic>
        <p:nvPicPr>
          <p:cNvPr id="15365" name="Picture 5" descr="1366613887_1-kid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781300"/>
            <a:ext cx="4392613" cy="381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5"/>
          <p:cNvGrpSpPr>
            <a:grpSpLocks/>
          </p:cNvGrpSpPr>
          <p:nvPr/>
        </p:nvGrpSpPr>
        <p:grpSpPr bwMode="auto">
          <a:xfrm rot="4737650">
            <a:off x="7535863" y="109537"/>
            <a:ext cx="1062038" cy="1795463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5839" y="4359188"/>
              <a:ext cx="432731" cy="432089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16" y="5290348"/>
              <a:ext cx="367968" cy="367423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2134" y="5843408"/>
              <a:ext cx="183985" cy="18371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45746" y="4343584"/>
            <a:ext cx="4318863" cy="1325994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2275" y="1412875"/>
            <a:ext cx="6394450" cy="4392613"/>
          </a:xfrm>
          <a:prstGeom prst="roundRect">
            <a:avLst>
              <a:gd name="adj" fmla="val 4531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Ученые О.Недригайлова, Ц.Какабадзе, В.Урицкая, Н.Шишниашвили, И.Попов пришли к выводу о превосходстве мальчиков в уровне развития основных движений и физических качеств над девочками и необходимости дифференцированного подхода к ним в процессе физического воспитания.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P1080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473700" cy="431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P1080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87413"/>
            <a:ext cx="5759450" cy="510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P1080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08050"/>
            <a:ext cx="5903913" cy="504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>
          <a:xfrm>
            <a:off x="1403350" y="1125538"/>
            <a:ext cx="6707188" cy="652462"/>
          </a:xfrm>
        </p:spPr>
        <p:txBody>
          <a:bodyPr/>
          <a:lstStyle/>
          <a:p>
            <a:r>
              <a:rPr lang="ru-RU" sz="1400" i="1" smtClean="0">
                <a:latin typeface="Times New Roman" pitchFamily="18" charset="0"/>
              </a:rPr>
              <a:t>У мальчиков лучше развита первая сигнальная система. Гормон тестостерон тормозит развитие центра головного мозга, отвечающего за развитие речи. Поэтому, когда мы просим мальчика дать оценку движению, что очень важно в интеллектуальном развитии, то речь его отрывиста, он помогает себе жестами. У девочек же вторая сигнальная система раньше становится ведущей, поэтому девочки лучше воспринимают словесные пояснения. Мальчики более уверенно ориентируются в новой обстановке, но меньшее значение отдают подчинению правилам, они менее терпеливы и аккуратны. Девочки же очень стремятся подчиняться правилам, которые введены, тщательно планируют свою деятельность</a:t>
            </a:r>
          </a:p>
        </p:txBody>
      </p:sp>
      <p:pic>
        <p:nvPicPr>
          <p:cNvPr id="44037" name="Picture 5" descr="1311704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565400"/>
            <a:ext cx="4406900" cy="410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494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Гендерное воспитание – это организация педагогического процесса с учетом половой идентичности, особенностей развития детей в ходе полоролевой социализации. </vt:lpstr>
      <vt:lpstr>Слайд 3</vt:lpstr>
      <vt:lpstr>Процесс половой социализации – неотъемлемая часть общего социального развития, которое протекает под влиянием взрослых и сверстников</vt:lpstr>
      <vt:lpstr>Слайд 5</vt:lpstr>
      <vt:lpstr>Слайд 6</vt:lpstr>
      <vt:lpstr>Слайд 7</vt:lpstr>
      <vt:lpstr>Слайд 8</vt:lpstr>
      <vt:lpstr>У мальчиков лучше развита первая сигнальная система. Гормон тестостерон тормозит развитие центра головного мозга, отвечающего за развитие речи. Поэтому, когда мы просим мальчика дать оценку движению, что очень важно в интеллектуальном развитии, то речь его отрывиста, он помогает себе жестами. У девочек же вторая сигнальная система раньше становится ведущей, поэтому девочки лучше воспринимают словесные пояснения. Мальчики более уверенно ориентируются в новой обстановке, но меньшее значение отдают подчинению правилам, они менее терпеливы и аккуратны. Девочки же очень стремятся подчиняться правилам, которые введены, тщательно планируют свою деятельность</vt:lpstr>
      <vt:lpstr>Слайд 10</vt:lpstr>
      <vt:lpstr>Движения девочек чаще всего бывают: </vt:lpstr>
      <vt:lpstr>Слайд 12</vt:lpstr>
      <vt:lpstr>Принцип двух начал в педагогическом процессе </vt:lpstr>
      <vt:lpstr> Методические приемы для учета половых особенностей дошкольников </vt:lpstr>
      <vt:lpstr>Слайд 15</vt:lpstr>
      <vt:lpstr>Тематические игры с подгруппами детей   Для мальчиков: «Отважные путешественники», «Охотники», «Юные матросы», «Разведчики», «Строители».   Для девочек: «Из жизни цветов», «Хозяюшки», «Кошечки», «Кукольный магазин», «Танцуют все» и др.   Подобный подход  учитываю и в подвижных играх  Для мальчиков: «Водолазы», «Пожарные», «Автогонщики». Для девочек: «Пчелки», «Бабочки», «Рыбки», и т.д. </vt:lpstr>
      <vt:lpstr>Дошкольный возраст – наиболее благоприятный для формирования полоролевого поведения ребенка.  Гуманизация образования предполагает, что в процессе формирования личности ребенка педагог учитывает все его особенности, в том числе и пол. </vt:lpstr>
      <vt:lpstr>Слайд 18</vt:lpstr>
      <vt:lpstr>Учет полоролевых особенностей дошкольников позволит педагогу, организующему их двигательную деятельность, добиться высоких результатов, не нарушая ход становления личности, заложенный природой.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Ирина</cp:lastModifiedBy>
  <cp:revision>41</cp:revision>
  <dcterms:created xsi:type="dcterms:W3CDTF">2012-08-02T12:17:38Z</dcterms:created>
  <dcterms:modified xsi:type="dcterms:W3CDTF">2014-02-21T05:59:16Z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