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9" r:id="rId4"/>
    <p:sldId id="260" r:id="rId5"/>
    <p:sldId id="266" r:id="rId6"/>
    <p:sldId id="270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  <a:srgbClr val="DAA600"/>
    <a:srgbClr val="33CC33"/>
    <a:srgbClr val="580000"/>
    <a:srgbClr val="FFFF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772" autoAdjust="0"/>
    <p:restoredTop sz="94600" autoAdjust="0"/>
  </p:normalViewPr>
  <p:slideViewPr>
    <p:cSldViewPr>
      <p:cViewPr varScale="1">
        <p:scale>
          <a:sx n="70" d="100"/>
          <a:sy n="70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993300">
            <a:alpha val="76000"/>
          </a:srgb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800000"/>
              </a:solidFill>
            </a:ln>
          </c:spPr>
          <c:dLbls>
            <c:dLbl>
              <c:idx val="0"/>
              <c:layout>
                <c:manualLayout>
                  <c:x val="-5.0932726421396924E-4"/>
                  <c:y val="8.844890007761774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сентябрь 2010г.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сентябрь 2010г.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сентябрь 2010г.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800000"/>
              </a:solidFill>
            </a:ln>
          </c:spPr>
          <c:dLbls>
            <c:dLbl>
              <c:idx val="0"/>
              <c:layout>
                <c:manualLayout>
                  <c:x val="1.1058630487136649E-2"/>
                  <c:y val="0.18339404965567549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сентябрь 2010г.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800000"/>
              </a:solidFill>
            </a:ln>
          </c:spPr>
          <c:dLbls>
            <c:dLbl>
              <c:idx val="0"/>
              <c:layout>
                <c:manualLayout>
                  <c:x val="1.5799056692511321E-2"/>
                  <c:y val="0.1494321685062485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сентябрь 2010г.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hape val="cylinder"/>
        <c:axId val="66481152"/>
        <c:axId val="66495232"/>
        <c:axId val="0"/>
      </c:bar3DChart>
      <c:catAx>
        <c:axId val="66481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495232"/>
        <c:crosses val="autoZero"/>
        <c:auto val="1"/>
        <c:lblAlgn val="ctr"/>
        <c:lblOffset val="100"/>
      </c:catAx>
      <c:valAx>
        <c:axId val="66495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800000"/>
                </a:solidFill>
              </a:defRPr>
            </a:pPr>
            <a:endParaRPr lang="ru-RU"/>
          </a:p>
        </c:txPr>
        <c:crossAx val="664811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9665266187995589"/>
          <c:y val="2.0679009665401735E-2"/>
          <c:w val="0.61380531554815165"/>
          <c:h val="0.13851282741789211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92131282738476"/>
          <c:y val="9.4801239661022274E-2"/>
          <c:w val="0.77891270894614806"/>
          <c:h val="0.87597522058595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explosion val="5"/>
            <c:spPr>
              <a:solidFill>
                <a:schemeClr val="accent6">
                  <a:lumMod val="75000"/>
                  <a:alpha val="79000"/>
                </a:schemeClr>
              </a:solidFill>
              <a:ln>
                <a:solidFill>
                  <a:srgbClr val="800000"/>
                </a:solidFill>
              </a:ln>
            </c:spPr>
          </c:dPt>
          <c:dPt>
            <c:idx val="1"/>
            <c:explosion val="5"/>
            <c:spPr>
              <a:ln>
                <a:solidFill>
                  <a:srgbClr val="800000"/>
                </a:solidFill>
              </a:ln>
            </c:spPr>
          </c:dPt>
          <c:dPt>
            <c:idx val="2"/>
            <c:explosion val="8"/>
            <c:spPr>
              <a:solidFill>
                <a:srgbClr val="DAA600"/>
              </a:solidFill>
              <a:ln>
                <a:solidFill>
                  <a:srgbClr val="800000"/>
                </a:solidFill>
              </a:ln>
            </c:spPr>
          </c:dPt>
          <c:dPt>
            <c:idx val="3"/>
            <c:spPr>
              <a:solidFill>
                <a:srgbClr val="33CC33"/>
              </a:solidFill>
              <a:ln>
                <a:solidFill>
                  <a:srgbClr val="800000"/>
                </a:solidFill>
              </a:ln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Lbl>
              <c:idx val="3"/>
              <c:layout/>
              <c:dLblPos val="ctr"/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80000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2007-08</c:v>
                </c:pt>
                <c:pt idx="1">
                  <c:v>2008-09</c:v>
                </c:pt>
                <c:pt idx="2">
                  <c:v>2009-10 г.</c:v>
                </c:pt>
                <c:pt idx="3">
                  <c:v>2010-11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26</c:v>
                </c:pt>
                <c:pt idx="3">
                  <c:v>36</c:v>
                </c:pt>
              </c:numCache>
            </c:numRef>
          </c:val>
        </c:ser>
      </c:pie3DChart>
    </c:plotArea>
    <c:legend>
      <c:legendPos val="b"/>
      <c:legendEntry>
        <c:idx val="0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6.0263231694094406E-3"/>
          <c:y val="0.89073483396082165"/>
          <c:w val="0.98098594082297741"/>
          <c:h val="8.440495490532475E-2"/>
        </c:manualLayout>
      </c:layout>
      <c:txPr>
        <a:bodyPr/>
        <a:lstStyle/>
        <a:p>
          <a:pPr>
            <a:defRPr sz="2400">
              <a:solidFill>
                <a:srgbClr val="800000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993300">
            <a:alpha val="76000"/>
          </a:srgbClr>
        </a:solidFill>
      </c:spPr>
    </c:floor>
    <c:plotArea>
      <c:layout>
        <c:manualLayout>
          <c:layoutTarget val="inner"/>
          <c:xMode val="edge"/>
          <c:yMode val="edge"/>
          <c:x val="6.0305725264949872E-2"/>
          <c:y val="0.13030139887614572"/>
          <c:w val="0.92392371882577662"/>
          <c:h val="0.702411377091790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800000"/>
              </a:solidFill>
            </a:ln>
          </c:spPr>
          <c:dLbls>
            <c:dLbl>
              <c:idx val="0"/>
              <c:layout>
                <c:manualLayout>
                  <c:x val="2.9863585255828443E-3"/>
                  <c:y val="9.2261035016944049E-2"/>
                </c:manualLayout>
              </c:layout>
              <c:showVal val="1"/>
            </c:dLbl>
            <c:dLbl>
              <c:idx val="1"/>
              <c:layout>
                <c:manualLayout>
                  <c:x val="1.1469495206744425E-2"/>
                  <c:y val="8.056531901963240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сенятябрь 2010г.</c:v>
                </c:pt>
                <c:pt idx="1">
                  <c:v>май 2011г.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сенятябрь 2010г.</c:v>
                </c:pt>
                <c:pt idx="1">
                  <c:v>май 2011г.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сенятябрь 2010г.</c:v>
                </c:pt>
                <c:pt idx="1">
                  <c:v>май 2011г.</c:v>
                </c:pt>
              </c:strCache>
            </c:strRef>
          </c:cat>
          <c:val>
            <c:numRef>
              <c:f>Лист1!$D$2:$D$3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800000"/>
              </a:solidFill>
            </a:ln>
          </c:spPr>
          <c:dLbls>
            <c:dLbl>
              <c:idx val="0"/>
              <c:layout>
                <c:manualLayout>
                  <c:x val="1.2492267121834022E-2"/>
                  <c:y val="0.13236924206431624"/>
                </c:manualLayout>
              </c:layout>
              <c:showVal val="1"/>
            </c:dLbl>
            <c:dLbl>
              <c:idx val="1"/>
              <c:layout>
                <c:manualLayout>
                  <c:x val="1.5770555909273603E-2"/>
                  <c:y val="0.14501757423533784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сенятябрь 2010г.</c:v>
                </c:pt>
                <c:pt idx="1">
                  <c:v>май 2011г.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41</c:v>
                </c:pt>
                <c:pt idx="1">
                  <c:v>65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800000"/>
              </a:solidFill>
            </a:ln>
          </c:spPr>
          <c:dLbls>
            <c:dLbl>
              <c:idx val="0"/>
              <c:layout>
                <c:manualLayout>
                  <c:x val="1.5799056692511321E-2"/>
                  <c:y val="0.14943216850624877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7204242810116635E-2"/>
                  <c:y val="9.6678382823558534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сенятябрь 2010г.</c:v>
                </c:pt>
                <c:pt idx="1">
                  <c:v>май 2011г.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50</c:v>
                </c:pt>
                <c:pt idx="1">
                  <c:v>26</c:v>
                </c:pt>
              </c:numCache>
            </c:numRef>
          </c:val>
        </c:ser>
        <c:shape val="cylinder"/>
        <c:axId val="73298688"/>
        <c:axId val="73300224"/>
        <c:axId val="0"/>
      </c:bar3DChart>
      <c:catAx>
        <c:axId val="7329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3300224"/>
        <c:crosses val="autoZero"/>
        <c:auto val="1"/>
        <c:lblAlgn val="ctr"/>
        <c:lblOffset val="100"/>
      </c:catAx>
      <c:valAx>
        <c:axId val="73300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800000"/>
                </a:solidFill>
              </a:defRPr>
            </a:pPr>
            <a:endParaRPr lang="ru-RU"/>
          </a:p>
        </c:txPr>
        <c:crossAx val="732986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8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9665266187995567"/>
          <c:y val="2.067900966540176E-2"/>
          <c:w val="0.61380531554815265"/>
          <c:h val="9.9920026762065225E-2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EC6F04-1BC2-45B9-B389-32E834EF5626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EAC81-AAC8-4C6E-93E6-ECB803B7E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EAC81-AAC8-4C6E-93E6-ECB803B7E40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EAC81-AAC8-4C6E-93E6-ECB803B7E40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EAC81-AAC8-4C6E-93E6-ECB803B7E40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C3EB-18C6-4443-81A1-D43A64A7F882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90CD-2036-4747-850B-C217D0EBD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67C8-5295-43D8-B15C-9A3415855486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CBE3-639E-4329-AC58-21682C2F0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ED1E-2F57-48FD-B8C4-DA58717575EB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BE6F-7216-4DFD-9C24-9B5C1B16A6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D547-050D-4443-A76D-05BFADAC448C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5B5-5E74-4E65-97C5-E6A5E1610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F496-976F-40A1-A164-09CE322CBDB3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2C99-4408-42D1-B295-413889803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55B2-83B0-437F-8864-58A665BA002B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0E8A-E686-45FE-8276-6811112C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4839-65FA-462B-9282-FAAC0B13C999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D278-5956-4D47-8443-78CED816F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EAB1A-FF82-4B32-8C20-E46F29999492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3CAF-1F67-482E-A9F0-85A004912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4ABD-A4D7-4207-B551-E885A8D81D25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9EEB-BB61-4429-AE32-6D8BA1226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E49F-1F07-48AB-A469-A87958EFEE32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37D8-DA06-41A2-B403-CDEB4C645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CC9A-47E0-4F60-B6F4-5AF55CD38EF2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6934-7F0B-4BDA-BE95-28766E8AFE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BEAC7"/>
            </a:gs>
            <a:gs pos="34000">
              <a:srgbClr val="FBEAC7"/>
            </a:gs>
            <a:gs pos="0">
              <a:srgbClr val="FFFF00">
                <a:alpha val="71000"/>
              </a:srgbClr>
            </a:gs>
            <a:gs pos="16000">
              <a:srgbClr val="FFFF00">
                <a:alpha val="49000"/>
              </a:srgbClr>
            </a:gs>
            <a:gs pos="36000">
              <a:srgbClr val="FAC77D">
                <a:alpha val="58000"/>
              </a:srgbClr>
            </a:gs>
            <a:gs pos="61000">
              <a:schemeClr val="accent6">
                <a:lumMod val="60000"/>
                <a:lumOff val="40000"/>
              </a:schemeClr>
            </a:gs>
            <a:gs pos="82001">
              <a:srgbClr val="FFFF00">
                <a:alpha val="50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BA830-214A-4A0F-859C-9CC00ABE03C0}" type="datetimeFigureOut">
              <a:rPr lang="ru-RU"/>
              <a:pPr>
                <a:defRPr/>
              </a:pPr>
              <a:t>06.02.2012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115DBE-BBAC-4304-A319-93E8FD9B9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57232"/>
            <a:ext cx="9144000" cy="36189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НОВЫЕ </a:t>
            </a:r>
            <a:r>
              <a:rPr lang="en-US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</a:t>
            </a: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ПОДХОДЫ</a:t>
            </a:r>
            <a:r>
              <a:rPr lang="en-US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4000" b="1" dirty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</a:t>
            </a:r>
            <a:r>
              <a:rPr lang="en-US" sz="4000" b="1" dirty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4000" b="1" dirty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4000" b="1" dirty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4000" b="1" dirty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РАЗВИТИЮ</a:t>
            </a:r>
            <a:r>
              <a:rPr lang="en-US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                   </a:t>
            </a: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КООРДИНАЦИОННОГО</a:t>
            </a:r>
            <a:endParaRPr lang="en-US" sz="4000" b="1" dirty="0" smtClean="0">
              <a:ln w="28575">
                <a:solidFill>
                  <a:srgbClr val="9933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>
              <a:lnSpc>
                <a:spcPts val="5500"/>
              </a:lnSpc>
            </a:pP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РАВНОВЕСИЯ </a:t>
            </a:r>
            <a:r>
              <a:rPr lang="en-US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</a:t>
            </a: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</a:t>
            </a:r>
            <a:r>
              <a:rPr lang="en-US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</a:t>
            </a: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ДЕТЕЙ </a:t>
            </a:r>
            <a:endParaRPr lang="en-US" sz="4000" b="1" dirty="0" smtClean="0">
              <a:ln w="28575">
                <a:solidFill>
                  <a:srgbClr val="9933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>
              <a:lnSpc>
                <a:spcPts val="5500"/>
              </a:lnSpc>
            </a:pP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СТАРШЕГО </a:t>
            </a:r>
            <a:r>
              <a:rPr lang="en-US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</a:t>
            </a: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ДОШКОЛЬНОГО</a:t>
            </a:r>
            <a:endParaRPr lang="en-US" sz="4000" b="1" dirty="0" smtClean="0">
              <a:ln w="28575">
                <a:solidFill>
                  <a:srgbClr val="9933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>
              <a:lnSpc>
                <a:spcPts val="5500"/>
              </a:lnSpc>
            </a:pPr>
            <a:r>
              <a:rPr lang="ru-RU" sz="4000" b="1" dirty="0" smtClean="0">
                <a:ln w="2857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ВОЗРАСТА</a:t>
            </a:r>
            <a:endParaRPr lang="ru-RU" sz="4000" b="1" dirty="0">
              <a:ln w="28575">
                <a:solidFill>
                  <a:srgbClr val="9933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86454"/>
            <a:ext cx="7858180" cy="830997"/>
          </a:xfrm>
          <a:prstGeom prst="rect">
            <a:avLst/>
          </a:prstGeom>
          <a:ln w="28575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800000"/>
                </a:solidFill>
                <a:latin typeface="+mn-lt"/>
              </a:rPr>
              <a:t>Подготовила:Барсукова</a:t>
            </a:r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 Наталья Яковлевна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воспитатель, </a:t>
            </a:r>
            <a:r>
              <a:rPr lang="en-US" sz="2400" b="1" dirty="0" smtClean="0">
                <a:solidFill>
                  <a:srgbClr val="800000"/>
                </a:solidFill>
                <a:latin typeface="+mn-lt"/>
              </a:rPr>
              <a:t>I  </a:t>
            </a:r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квалификационная  категория</a:t>
            </a:r>
            <a:endParaRPr lang="ru-RU" sz="24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928802"/>
          <a:ext cx="842968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357166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</a:rPr>
              <a:t>п</a:t>
            </a:r>
            <a:r>
              <a:rPr lang="ru-RU" sz="4000" b="1" dirty="0" smtClean="0">
                <a:ln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</a:rPr>
              <a:t>оказатели </a:t>
            </a:r>
            <a:r>
              <a:rPr lang="ru-RU" sz="4000" b="1" baseline="0" dirty="0" smtClean="0">
                <a:ln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</a:rPr>
              <a:t> развития  статического  равновесия  у  детей  5 -6 лет</a:t>
            </a:r>
            <a:endParaRPr lang="ru-RU" sz="4000" b="1" dirty="0">
              <a:ln>
                <a:solidFill>
                  <a:srgbClr val="006600"/>
                </a:solidFill>
              </a:ln>
              <a:solidFill>
                <a:srgbClr val="8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Динамика </a:t>
            </a:r>
            <a:r>
              <a:rPr lang="ru-RU" sz="3600" b="1" dirty="0" smtClean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 роста  количества детей  с  </a:t>
            </a:r>
            <a:r>
              <a:rPr lang="ru-RU" sz="3600" b="1" dirty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речевыми </a:t>
            </a:r>
            <a:r>
              <a:rPr lang="ru-RU" sz="3600" b="1" dirty="0" smtClean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 нарушениями </a:t>
            </a:r>
            <a:r>
              <a:rPr lang="ru-RU" sz="3600" dirty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</a:rPr>
              <a:t/>
            </a:r>
            <a:br>
              <a:rPr lang="ru-RU" sz="3600" dirty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</a:rPr>
            </a:br>
            <a:r>
              <a:rPr lang="ru-RU" sz="3600" b="1" dirty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3600" b="1" dirty="0" smtClean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 2006 – 2009  </a:t>
            </a:r>
            <a:r>
              <a:rPr lang="ru-RU" sz="3600" b="1" dirty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года</a:t>
            </a:r>
            <a:r>
              <a:rPr lang="ru-RU" sz="3600" b="1" dirty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latin typeface="+mn-lt"/>
                <a:cs typeface="Times New Roman" pitchFamily="18" charset="0"/>
              </a:rPr>
              <a:t>.</a:t>
            </a:r>
            <a:endParaRPr lang="ru-RU" sz="3600" dirty="0">
              <a:ln w="6350">
                <a:solidFill>
                  <a:srgbClr val="006600"/>
                </a:solidFill>
              </a:ln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428736"/>
          <a:ext cx="842968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14414" y="214313"/>
            <a:ext cx="6715172" cy="57148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АЛГОРИТМ  ДЕЯТЕЛЬНОСТИ </a:t>
            </a:r>
          </a:p>
        </p:txBody>
      </p:sp>
      <p:sp>
        <p:nvSpPr>
          <p:cNvPr id="7171" name="Подзаголовок 2"/>
          <p:cNvSpPr txBox="1">
            <a:spLocks/>
          </p:cNvSpPr>
          <p:nvPr/>
        </p:nvSpPr>
        <p:spPr bwMode="auto">
          <a:xfrm>
            <a:off x="214313" y="714375"/>
            <a:ext cx="86439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8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физическая </a:t>
            </a:r>
            <a:r>
              <a:rPr lang="ru-RU" sz="3200" b="1" dirty="0" smtClean="0">
                <a:solidFill>
                  <a:srgbClr val="8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 подготовленность</a:t>
            </a:r>
            <a:endParaRPr lang="ru-RU" sz="3200" b="1" dirty="0">
              <a:solidFill>
                <a:srgbClr val="8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проблемы</a:t>
            </a:r>
            <a:r>
              <a:rPr lang="ru-RU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: низкие показатели по координационным способностям (статическое равновесие)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методическое </a:t>
            </a:r>
            <a:r>
              <a:rPr lang="ru-RU" b="1" u="sng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обеспечение</a:t>
            </a: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создание картотеки игр и игровых упражнений, направленных на развитие равновесия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различные </a:t>
            </a:r>
            <a:r>
              <a:rPr lang="ru-RU" b="1" u="sng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виды  деятельность</a:t>
            </a: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использование степ-досок на занятиях по физической культуре, игр и игровых упражнений  на равновесие в утренней гимнастике, на прогулке, в свободной деятельности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праздники, </a:t>
            </a:r>
            <a:r>
              <a:rPr lang="ru-RU" b="1" u="sng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досуговые  мероприятия</a:t>
            </a: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подготовка праздничных выступлений на степ-досках, гимнастическом бревне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предметно-развивающая </a:t>
            </a:r>
            <a:r>
              <a:rPr lang="ru-RU" b="1" u="sng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среда</a:t>
            </a: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- оснащение активной зоны в группах напольными бумами, балансирами, дисками «Здоровье»; - оснащение прогулочных площадок оборудованием для равновесия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u="sng" dirty="0" smtClean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работа  с  родителями</a:t>
            </a:r>
            <a:r>
              <a:rPr lang="ru-RU" b="1" u="sng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консультация для родителей: «Развитие координационных способностей  ребенка старшего дошкольного возраста для успешного обучения в школе» </a:t>
            </a:r>
            <a:endParaRPr lang="ru-RU" u="sng" dirty="0">
              <a:solidFill>
                <a:srgbClr val="58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828800" cy="36131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426" y="285729"/>
            <a:ext cx="4318976" cy="2571768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196" name="Picture 6" descr="занятие 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785926"/>
            <a:ext cx="3502025" cy="2109788"/>
          </a:xfrm>
          <a:prstGeom prst="rect">
            <a:avLst/>
          </a:prstGeom>
          <a:noFill/>
          <a:ln w="19050">
            <a:solidFill>
              <a:srgbClr val="58000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197" name="Picture 7" descr="занятие 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71942"/>
            <a:ext cx="3900488" cy="256857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198" name="Picture 8" descr="занятие 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071942"/>
            <a:ext cx="4102100" cy="2538413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214546" y="214290"/>
            <a:ext cx="23656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ct val="30000"/>
              </a:spcBef>
            </a:pPr>
            <a:r>
              <a:rPr lang="ru-RU" sz="2000" b="1" dirty="0">
                <a:solidFill>
                  <a:srgbClr val="800000"/>
                </a:solidFill>
                <a:latin typeface="+mn-lt"/>
              </a:rPr>
              <a:t>Занятие </a:t>
            </a:r>
            <a:r>
              <a:rPr lang="ru-RU" sz="2000" b="1" dirty="0" smtClean="0">
                <a:solidFill>
                  <a:srgbClr val="800000"/>
                </a:solidFill>
                <a:latin typeface="+mn-lt"/>
              </a:rPr>
              <a:t> физической культурой    в старшей группе</a:t>
            </a:r>
            <a:endParaRPr lang="ru-RU" sz="2000" b="1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714488"/>
          <a:ext cx="8858280" cy="472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285728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показатели  развития  статического  равновесия  у  детей 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5 -6 </a:t>
            </a:r>
            <a:r>
              <a:rPr lang="ru-RU" sz="3600" b="1" dirty="0">
                <a:ln>
                  <a:solidFill>
                    <a:srgbClr val="006600"/>
                  </a:solidFill>
                </a:ln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лет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 класс\1 класс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2207068" cy="3929066"/>
          </a:xfrm>
          <a:prstGeom prst="rect">
            <a:avLst/>
          </a:prstGeom>
          <a:noFill/>
          <a:ln w="38100">
            <a:solidFill>
              <a:srgbClr val="8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F:\1 класс\1 класс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143248"/>
            <a:ext cx="1928794" cy="3433677"/>
          </a:xfrm>
          <a:prstGeom prst="rect">
            <a:avLst/>
          </a:prstGeom>
          <a:noFill/>
          <a:ln w="38100">
            <a:solidFill>
              <a:srgbClr val="99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4929190" y="4572008"/>
            <a:ext cx="2071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93300"/>
                </a:solidFill>
              </a:rPr>
              <a:t>Двигательная активность детей в свободной деятельности</a:t>
            </a:r>
            <a:endParaRPr lang="ru-RU" i="1" dirty="0">
              <a:solidFill>
                <a:srgbClr val="993300"/>
              </a:solidFill>
            </a:endParaRPr>
          </a:p>
        </p:txBody>
      </p:sp>
      <p:pic>
        <p:nvPicPr>
          <p:cNvPr id="3074" name="Picture 2" descr="G:\114___01\IMG_6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3571900" cy="2678925"/>
          </a:xfrm>
          <a:prstGeom prst="rect">
            <a:avLst/>
          </a:prstGeom>
          <a:noFill/>
          <a:ln w="38100">
            <a:solidFill>
              <a:srgbClr val="8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5" name="Picture 3" descr="G:\114___01\IMG_6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357562"/>
            <a:ext cx="3394472" cy="2857520"/>
          </a:xfrm>
          <a:prstGeom prst="rect">
            <a:avLst/>
          </a:prstGeom>
          <a:noFill/>
          <a:ln w="38100">
            <a:solidFill>
              <a:srgbClr val="8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193</Words>
  <Application>Microsoft Office PowerPoint</Application>
  <PresentationFormat>Экран (4:3)</PresentationFormat>
  <Paragraphs>35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Прогимназия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К РАЗВИТИЮ КООРДИНАЦИОННОГО РАВНОВЕСИЯ ДЕТЕЙ ДОЛШКОЛЬНОГО И МЛАДШЕГО ШКОЛЬНОГО ВОЗРАСТА</dc:title>
  <dc:creator>Каморка</dc:creator>
  <cp:lastModifiedBy>User</cp:lastModifiedBy>
  <cp:revision>40</cp:revision>
  <dcterms:created xsi:type="dcterms:W3CDTF">2009-12-16T05:46:35Z</dcterms:created>
  <dcterms:modified xsi:type="dcterms:W3CDTF">2012-02-06T13:23:23Z</dcterms:modified>
</cp:coreProperties>
</file>