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Default Extension="gif" ContentType="image/gif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315" r:id="rId2"/>
    <p:sldId id="320" r:id="rId3"/>
    <p:sldId id="317" r:id="rId4"/>
    <p:sldId id="318" r:id="rId5"/>
    <p:sldId id="322" r:id="rId6"/>
    <p:sldId id="325" r:id="rId7"/>
    <p:sldId id="381" r:id="rId8"/>
    <p:sldId id="382" r:id="rId9"/>
    <p:sldId id="383" r:id="rId10"/>
    <p:sldId id="324" r:id="rId11"/>
    <p:sldId id="323" r:id="rId12"/>
    <p:sldId id="326" r:id="rId13"/>
    <p:sldId id="283" r:id="rId14"/>
    <p:sldId id="345" r:id="rId15"/>
    <p:sldId id="287" r:id="rId16"/>
    <p:sldId id="302" r:id="rId17"/>
    <p:sldId id="294" r:id="rId18"/>
    <p:sldId id="328" r:id="rId19"/>
    <p:sldId id="289" r:id="rId20"/>
    <p:sldId id="303" r:id="rId21"/>
    <p:sldId id="329" r:id="rId22"/>
    <p:sldId id="330" r:id="rId23"/>
    <p:sldId id="333" r:id="rId24"/>
    <p:sldId id="332" r:id="rId25"/>
    <p:sldId id="334" r:id="rId26"/>
    <p:sldId id="335" r:id="rId27"/>
    <p:sldId id="341" r:id="rId28"/>
    <p:sldId id="337" r:id="rId29"/>
    <p:sldId id="338" r:id="rId30"/>
    <p:sldId id="339" r:id="rId31"/>
    <p:sldId id="347" r:id="rId32"/>
    <p:sldId id="349" r:id="rId33"/>
    <p:sldId id="350" r:id="rId34"/>
    <p:sldId id="352" r:id="rId35"/>
    <p:sldId id="351" r:id="rId36"/>
    <p:sldId id="353" r:id="rId37"/>
    <p:sldId id="354" r:id="rId38"/>
    <p:sldId id="355" r:id="rId39"/>
    <p:sldId id="356" r:id="rId40"/>
    <p:sldId id="357" r:id="rId41"/>
    <p:sldId id="365" r:id="rId42"/>
    <p:sldId id="366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2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9.5176019089666525E-2"/>
                  <c:y val="3.2896445945416991E-2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-0.10382964694744062"/>
                  <c:y val="-0.11330506257940302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-6.846787555005969E-2"/>
                  <c:y val="-0.15688155464532422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0.15558875100834221"/>
                  <c:y val="-9.6986953875937254E-2"/>
                </c:manualLayout>
              </c:layout>
              <c:dLblPos val="bestFit"/>
              <c:showVal val="1"/>
            </c:dLbl>
            <c:dLblPos val="ctr"/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наследственные факторы</c:v>
                </c:pt>
                <c:pt idx="1">
                  <c:v>условия внешней среды</c:v>
                </c:pt>
                <c:pt idx="2">
                  <c:v>система здравоохранения</c:v>
                </c:pt>
                <c:pt idx="3">
                  <c:v>образ жизни самого человека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</c:v>
                </c:pt>
                <c:pt idx="1">
                  <c:v>20</c:v>
                </c:pt>
                <c:pt idx="2">
                  <c:v>10</c:v>
                </c:pt>
                <c:pt idx="3">
                  <c:v>50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4"/>
                <c:pt idx="0">
                  <c:v>наследственные факторы</c:v>
                </c:pt>
                <c:pt idx="1">
                  <c:v>условия внешней среды</c:v>
                </c:pt>
                <c:pt idx="2">
                  <c:v>система здравоохранения</c:v>
                </c:pt>
                <c:pt idx="3">
                  <c:v>образ жизни самого человека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4"/>
                <c:pt idx="0">
                  <c:v>наследственные факторы</c:v>
                </c:pt>
                <c:pt idx="1">
                  <c:v>условия внешней среды</c:v>
                </c:pt>
                <c:pt idx="2">
                  <c:v>система здравоохранения</c:v>
                </c:pt>
                <c:pt idx="3">
                  <c:v>образ жизни самого человека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3E6B13-CD5B-4731-AF03-1F617C2C00A5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E3C44E0C-7A44-430E-8D8F-869D0494A396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2000" dirty="0" smtClean="0">
              <a:solidFill>
                <a:srgbClr val="FFFF00"/>
              </a:solidFill>
              <a:latin typeface="Georgia" pitchFamily="18" charset="0"/>
            </a:rPr>
            <a:t>Качество приспособления организма к условиям внешней среды</a:t>
          </a:r>
          <a:endParaRPr lang="ru-RU" sz="2000" dirty="0">
            <a:solidFill>
              <a:srgbClr val="FFFF00"/>
            </a:solidFill>
            <a:latin typeface="Georgia" pitchFamily="18" charset="0"/>
          </a:endParaRPr>
        </a:p>
      </dgm:t>
    </dgm:pt>
    <dgm:pt modelId="{EB3617FC-C7CA-48B6-BCBE-4CD15B7A8CAA}" type="parTrans" cxnId="{2DE2C9DE-386A-4FE2-8863-D6B094AD93F7}">
      <dgm:prSet/>
      <dgm:spPr/>
      <dgm:t>
        <a:bodyPr/>
        <a:lstStyle/>
        <a:p>
          <a:endParaRPr lang="ru-RU"/>
        </a:p>
      </dgm:t>
    </dgm:pt>
    <dgm:pt modelId="{ED8CCFA4-5C9F-4991-9308-43B5CDD2080A}" type="sibTrans" cxnId="{2DE2C9DE-386A-4FE2-8863-D6B094AD93F7}">
      <dgm:prSet/>
      <dgm:spPr/>
      <dgm:t>
        <a:bodyPr/>
        <a:lstStyle/>
        <a:p>
          <a:endParaRPr lang="ru-RU"/>
        </a:p>
      </dgm:t>
    </dgm:pt>
    <dgm:pt modelId="{4D9849E6-7E87-4604-91EA-997097E62FEF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2000" dirty="0" smtClean="0">
              <a:solidFill>
                <a:srgbClr val="FFFF00"/>
              </a:solidFill>
              <a:latin typeface="Georgia" pitchFamily="18" charset="0"/>
            </a:rPr>
            <a:t>Итог  процесса взаимодействия внешних и внутренних факторов</a:t>
          </a:r>
          <a:endParaRPr lang="ru-RU" sz="2000" dirty="0">
            <a:solidFill>
              <a:srgbClr val="FFFF00"/>
            </a:solidFill>
            <a:latin typeface="Georgia" pitchFamily="18" charset="0"/>
          </a:endParaRPr>
        </a:p>
      </dgm:t>
    </dgm:pt>
    <dgm:pt modelId="{939B374A-018F-4552-BAA5-80CD19D8B086}" type="parTrans" cxnId="{1D454390-4066-4CBA-BCA9-33F7976B9F2A}">
      <dgm:prSet/>
      <dgm:spPr/>
      <dgm:t>
        <a:bodyPr/>
        <a:lstStyle/>
        <a:p>
          <a:endParaRPr lang="ru-RU"/>
        </a:p>
      </dgm:t>
    </dgm:pt>
    <dgm:pt modelId="{DA77940B-5C11-4FFF-8ED0-D95F350D80A7}" type="sibTrans" cxnId="{1D454390-4066-4CBA-BCA9-33F7976B9F2A}">
      <dgm:prSet/>
      <dgm:spPr/>
      <dgm:t>
        <a:bodyPr/>
        <a:lstStyle/>
        <a:p>
          <a:endParaRPr lang="ru-RU"/>
        </a:p>
      </dgm:t>
    </dgm:pt>
    <dgm:pt modelId="{6DC17F51-8DFF-4E39-B9D9-645F11239EE4}">
      <dgm:prSet phldrT="[Текст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FFFF00"/>
              </a:solidFill>
              <a:latin typeface="Georgia" pitchFamily="18" charset="0"/>
            </a:rPr>
            <a:t>здоровье</a:t>
          </a:r>
          <a:endParaRPr lang="ru-RU" b="1" dirty="0">
            <a:solidFill>
              <a:srgbClr val="FFFF00"/>
            </a:solidFill>
            <a:latin typeface="Georgia" pitchFamily="18" charset="0"/>
          </a:endParaRPr>
        </a:p>
      </dgm:t>
    </dgm:pt>
    <dgm:pt modelId="{F807DC19-6D10-44A0-9F37-624E8B28D834}" type="parTrans" cxnId="{7B7F29BE-1DC6-4355-9930-900AA60F6FA3}">
      <dgm:prSet/>
      <dgm:spPr/>
      <dgm:t>
        <a:bodyPr/>
        <a:lstStyle/>
        <a:p>
          <a:endParaRPr lang="ru-RU"/>
        </a:p>
      </dgm:t>
    </dgm:pt>
    <dgm:pt modelId="{17C0D6BF-22B3-4C0E-9AD1-C7BB0F7CBD94}" type="sibTrans" cxnId="{7B7F29BE-1DC6-4355-9930-900AA60F6FA3}">
      <dgm:prSet/>
      <dgm:spPr/>
      <dgm:t>
        <a:bodyPr/>
        <a:lstStyle/>
        <a:p>
          <a:endParaRPr lang="ru-RU"/>
        </a:p>
      </dgm:t>
    </dgm:pt>
    <dgm:pt modelId="{A07FA3D9-F6DD-4B05-A823-2159FAC1FBF2}" type="pres">
      <dgm:prSet presAssocID="{0E3E6B13-CD5B-4731-AF03-1F617C2C00A5}" presName="Name0" presStyleCnt="0">
        <dgm:presLayoutVars>
          <dgm:dir/>
          <dgm:resizeHandles val="exact"/>
        </dgm:presLayoutVars>
      </dgm:prSet>
      <dgm:spPr/>
    </dgm:pt>
    <dgm:pt modelId="{FB3AA1F8-3E49-42F8-AEF5-46DC5BFC9695}" type="pres">
      <dgm:prSet presAssocID="{0E3E6B13-CD5B-4731-AF03-1F617C2C00A5}" presName="vNodes" presStyleCnt="0"/>
      <dgm:spPr/>
    </dgm:pt>
    <dgm:pt modelId="{DEDE1270-F18C-485D-B51A-62D9569A3D74}" type="pres">
      <dgm:prSet presAssocID="{E3C44E0C-7A44-430E-8D8F-869D0494A396}" presName="node" presStyleLbl="node1" presStyleIdx="0" presStyleCnt="3" custScaleX="180129" custScaleY="135816" custLinFactY="79660" custLinFactNeighborX="-1451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380D14-C94D-4D2A-B0EF-F8C59DEDF4AE}" type="pres">
      <dgm:prSet presAssocID="{ED8CCFA4-5C9F-4991-9308-43B5CDD2080A}" presName="spacerT" presStyleCnt="0"/>
      <dgm:spPr/>
    </dgm:pt>
    <dgm:pt modelId="{CF17B62C-D594-4FAD-9255-3F0FF36DBAF1}" type="pres">
      <dgm:prSet presAssocID="{ED8CCFA4-5C9F-4991-9308-43B5CDD2080A}" presName="sibTrans" presStyleLbl="sibTrans2D1" presStyleIdx="0" presStyleCnt="2" custLinFactY="131174" custLinFactNeighborX="-23268" custLinFactNeighborY="200000"/>
      <dgm:spPr/>
      <dgm:t>
        <a:bodyPr/>
        <a:lstStyle/>
        <a:p>
          <a:endParaRPr lang="ru-RU"/>
        </a:p>
      </dgm:t>
    </dgm:pt>
    <dgm:pt modelId="{0C163277-7994-4119-A802-32B5C097B698}" type="pres">
      <dgm:prSet presAssocID="{ED8CCFA4-5C9F-4991-9308-43B5CDD2080A}" presName="spacerB" presStyleCnt="0"/>
      <dgm:spPr/>
    </dgm:pt>
    <dgm:pt modelId="{204F4191-D29F-41D8-9979-8A60441D6DD7}" type="pres">
      <dgm:prSet presAssocID="{4D9849E6-7E87-4604-91EA-997097E62FEF}" presName="node" presStyleLbl="node1" presStyleIdx="1" presStyleCnt="3" custScaleX="194066" custScaleY="127082" custLinFactX="44059" custLinFactNeighborX="100000" custLinFactNeighborY="537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27E7FB-AF5B-4D0C-B3F7-F64737371B26}" type="pres">
      <dgm:prSet presAssocID="{0E3E6B13-CD5B-4731-AF03-1F617C2C00A5}" presName="sibTransLast" presStyleLbl="sibTrans2D1" presStyleIdx="1" presStyleCnt="2" custFlipVert="0" custFlipHor="0" custScaleX="2000000" custScaleY="199886" custLinFactX="-1200000" custLinFactY="60493" custLinFactNeighborX="-1221923" custLinFactNeighborY="100000"/>
      <dgm:spPr/>
      <dgm:t>
        <a:bodyPr/>
        <a:lstStyle/>
        <a:p>
          <a:endParaRPr lang="ru-RU"/>
        </a:p>
      </dgm:t>
    </dgm:pt>
    <dgm:pt modelId="{8FD7E61D-B9E0-47FC-AF05-450A34956340}" type="pres">
      <dgm:prSet presAssocID="{0E3E6B13-CD5B-4731-AF03-1F617C2C00A5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5D5EB118-7B89-4DED-B4B1-56EDD0B16CD1}" type="pres">
      <dgm:prSet presAssocID="{0E3E6B13-CD5B-4731-AF03-1F617C2C00A5}" presName="lastNode" presStyleLbl="node1" presStyleIdx="2" presStyleCnt="3" custScaleY="32037" custLinFactNeighborX="54689" custLinFactNeighborY="-571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454390-4066-4CBA-BCA9-33F7976B9F2A}" srcId="{0E3E6B13-CD5B-4731-AF03-1F617C2C00A5}" destId="{4D9849E6-7E87-4604-91EA-997097E62FEF}" srcOrd="1" destOrd="0" parTransId="{939B374A-018F-4552-BAA5-80CD19D8B086}" sibTransId="{DA77940B-5C11-4FFF-8ED0-D95F350D80A7}"/>
    <dgm:cxn modelId="{2DE2C9DE-386A-4FE2-8863-D6B094AD93F7}" srcId="{0E3E6B13-CD5B-4731-AF03-1F617C2C00A5}" destId="{E3C44E0C-7A44-430E-8D8F-869D0494A396}" srcOrd="0" destOrd="0" parTransId="{EB3617FC-C7CA-48B6-BCBE-4CD15B7A8CAA}" sibTransId="{ED8CCFA4-5C9F-4991-9308-43B5CDD2080A}"/>
    <dgm:cxn modelId="{D8117246-C697-4849-B3F3-948AEA5FC8C5}" type="presOf" srcId="{ED8CCFA4-5C9F-4991-9308-43B5CDD2080A}" destId="{CF17B62C-D594-4FAD-9255-3F0FF36DBAF1}" srcOrd="0" destOrd="0" presId="urn:microsoft.com/office/officeart/2005/8/layout/equation2"/>
    <dgm:cxn modelId="{17FBB0A5-3A64-45C6-B655-B4258E58B905}" type="presOf" srcId="{DA77940B-5C11-4FFF-8ED0-D95F350D80A7}" destId="{1927E7FB-AF5B-4D0C-B3F7-F64737371B26}" srcOrd="0" destOrd="0" presId="urn:microsoft.com/office/officeart/2005/8/layout/equation2"/>
    <dgm:cxn modelId="{43F939CC-4CAB-494E-B1BB-4EAF5AC19C1E}" type="presOf" srcId="{4D9849E6-7E87-4604-91EA-997097E62FEF}" destId="{204F4191-D29F-41D8-9979-8A60441D6DD7}" srcOrd="0" destOrd="0" presId="urn:microsoft.com/office/officeart/2005/8/layout/equation2"/>
    <dgm:cxn modelId="{5B3B79E3-A4EA-479D-8AC1-6DB062F09BF2}" type="presOf" srcId="{DA77940B-5C11-4FFF-8ED0-D95F350D80A7}" destId="{8FD7E61D-B9E0-47FC-AF05-450A34956340}" srcOrd="1" destOrd="0" presId="urn:microsoft.com/office/officeart/2005/8/layout/equation2"/>
    <dgm:cxn modelId="{E65680A8-2907-4008-8881-9FA2AEF00BC0}" type="presOf" srcId="{0E3E6B13-CD5B-4731-AF03-1F617C2C00A5}" destId="{A07FA3D9-F6DD-4B05-A823-2159FAC1FBF2}" srcOrd="0" destOrd="0" presId="urn:microsoft.com/office/officeart/2005/8/layout/equation2"/>
    <dgm:cxn modelId="{2BF0A528-519B-48E4-B85D-3AE9AF89AEED}" type="presOf" srcId="{E3C44E0C-7A44-430E-8D8F-869D0494A396}" destId="{DEDE1270-F18C-485D-B51A-62D9569A3D74}" srcOrd="0" destOrd="0" presId="urn:microsoft.com/office/officeart/2005/8/layout/equation2"/>
    <dgm:cxn modelId="{7B7F29BE-1DC6-4355-9930-900AA60F6FA3}" srcId="{0E3E6B13-CD5B-4731-AF03-1F617C2C00A5}" destId="{6DC17F51-8DFF-4E39-B9D9-645F11239EE4}" srcOrd="2" destOrd="0" parTransId="{F807DC19-6D10-44A0-9F37-624E8B28D834}" sibTransId="{17C0D6BF-22B3-4C0E-9AD1-C7BB0F7CBD94}"/>
    <dgm:cxn modelId="{18B7FC61-193A-48F5-9D6E-246B04224130}" type="presOf" srcId="{6DC17F51-8DFF-4E39-B9D9-645F11239EE4}" destId="{5D5EB118-7B89-4DED-B4B1-56EDD0B16CD1}" srcOrd="0" destOrd="0" presId="urn:microsoft.com/office/officeart/2005/8/layout/equation2"/>
    <dgm:cxn modelId="{30A36FAF-CC6B-4F48-92E7-3E03F53DE226}" type="presParOf" srcId="{A07FA3D9-F6DD-4B05-A823-2159FAC1FBF2}" destId="{FB3AA1F8-3E49-42F8-AEF5-46DC5BFC9695}" srcOrd="0" destOrd="0" presId="urn:microsoft.com/office/officeart/2005/8/layout/equation2"/>
    <dgm:cxn modelId="{1A9CE10B-11DD-4D05-9721-8EE798D84503}" type="presParOf" srcId="{FB3AA1F8-3E49-42F8-AEF5-46DC5BFC9695}" destId="{DEDE1270-F18C-485D-B51A-62D9569A3D74}" srcOrd="0" destOrd="0" presId="urn:microsoft.com/office/officeart/2005/8/layout/equation2"/>
    <dgm:cxn modelId="{C76CB572-E40B-4BB5-9F5B-2D6479465A67}" type="presParOf" srcId="{FB3AA1F8-3E49-42F8-AEF5-46DC5BFC9695}" destId="{AE380D14-C94D-4D2A-B0EF-F8C59DEDF4AE}" srcOrd="1" destOrd="0" presId="urn:microsoft.com/office/officeart/2005/8/layout/equation2"/>
    <dgm:cxn modelId="{C30279D5-1F06-4611-ABF0-58D6E88DA7F6}" type="presParOf" srcId="{FB3AA1F8-3E49-42F8-AEF5-46DC5BFC9695}" destId="{CF17B62C-D594-4FAD-9255-3F0FF36DBAF1}" srcOrd="2" destOrd="0" presId="urn:microsoft.com/office/officeart/2005/8/layout/equation2"/>
    <dgm:cxn modelId="{303ABCE2-C86A-4AEC-A482-9E32C1BFBFEC}" type="presParOf" srcId="{FB3AA1F8-3E49-42F8-AEF5-46DC5BFC9695}" destId="{0C163277-7994-4119-A802-32B5C097B698}" srcOrd="3" destOrd="0" presId="urn:microsoft.com/office/officeart/2005/8/layout/equation2"/>
    <dgm:cxn modelId="{F23ADCDE-3980-4993-AB8C-CB61ADCD39FD}" type="presParOf" srcId="{FB3AA1F8-3E49-42F8-AEF5-46DC5BFC9695}" destId="{204F4191-D29F-41D8-9979-8A60441D6DD7}" srcOrd="4" destOrd="0" presId="urn:microsoft.com/office/officeart/2005/8/layout/equation2"/>
    <dgm:cxn modelId="{737035EC-F0D8-48D2-8073-B6802124C74E}" type="presParOf" srcId="{A07FA3D9-F6DD-4B05-A823-2159FAC1FBF2}" destId="{1927E7FB-AF5B-4D0C-B3F7-F64737371B26}" srcOrd="1" destOrd="0" presId="urn:microsoft.com/office/officeart/2005/8/layout/equation2"/>
    <dgm:cxn modelId="{DBA247A6-D41B-4166-A61B-D5AB2A4F7B33}" type="presParOf" srcId="{1927E7FB-AF5B-4D0C-B3F7-F64737371B26}" destId="{8FD7E61D-B9E0-47FC-AF05-450A34956340}" srcOrd="0" destOrd="0" presId="urn:microsoft.com/office/officeart/2005/8/layout/equation2"/>
    <dgm:cxn modelId="{657F8F56-021A-40AE-9B5C-067534FA54F5}" type="presParOf" srcId="{A07FA3D9-F6DD-4B05-A823-2159FAC1FBF2}" destId="{5D5EB118-7B89-4DED-B4B1-56EDD0B16CD1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9B8314-4BD7-4B57-B328-F1DF74B57677}" type="doc">
      <dgm:prSet loTypeId="urn:microsoft.com/office/officeart/2005/8/layout/radial6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CEB3B3-897D-47CC-A62C-78A338658862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rPr>
            <a:t>З</a:t>
          </a:r>
        </a:p>
        <a:p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rPr>
            <a:t>Д</a:t>
          </a:r>
        </a:p>
        <a:p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rPr>
            <a:t>О</a:t>
          </a:r>
        </a:p>
        <a:p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rPr>
            <a:t>Р</a:t>
          </a:r>
        </a:p>
        <a:p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rPr>
            <a:t>О</a:t>
          </a:r>
        </a:p>
        <a:p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rPr>
            <a:t>В</a:t>
          </a:r>
        </a:p>
        <a:p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rPr>
            <a:t>Ь</a:t>
          </a:r>
        </a:p>
        <a:p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rPr>
            <a:t>е</a:t>
          </a:r>
          <a:endParaRPr lang="ru-RU" sz="1400" b="1" dirty="0">
            <a:solidFill>
              <a:schemeClr val="tx1">
                <a:lumMod val="95000"/>
                <a:lumOff val="5000"/>
              </a:schemeClr>
            </a:solidFill>
            <a:latin typeface="Georgia" pitchFamily="18" charset="0"/>
          </a:endParaRPr>
        </a:p>
      </dgm:t>
    </dgm:pt>
    <dgm:pt modelId="{B4549106-D5BC-4EE0-AD42-018192199365}" type="parTrans" cxnId="{C54D2011-E52F-4489-8776-DE1E2BECC088}">
      <dgm:prSet/>
      <dgm:spPr/>
      <dgm:t>
        <a:bodyPr/>
        <a:lstStyle/>
        <a:p>
          <a:endParaRPr lang="ru-RU"/>
        </a:p>
      </dgm:t>
    </dgm:pt>
    <dgm:pt modelId="{528AC4BE-7874-4A1E-8314-85B87F33B72F}" type="sibTrans" cxnId="{C54D2011-E52F-4489-8776-DE1E2BECC088}">
      <dgm:prSet/>
      <dgm:spPr/>
      <dgm:t>
        <a:bodyPr/>
        <a:lstStyle/>
        <a:p>
          <a:endParaRPr lang="ru-RU"/>
        </a:p>
      </dgm:t>
    </dgm:pt>
    <dgm:pt modelId="{E0BCDF55-327E-4410-A2F3-F8A12E33A9D2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2800" b="0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rPr>
            <a:t>соматическое</a:t>
          </a:r>
          <a:endParaRPr lang="ru-RU" sz="2800" b="0" dirty="0">
            <a:solidFill>
              <a:schemeClr val="tx1">
                <a:lumMod val="95000"/>
                <a:lumOff val="5000"/>
              </a:schemeClr>
            </a:solidFill>
            <a:latin typeface="Georgia" pitchFamily="18" charset="0"/>
          </a:endParaRPr>
        </a:p>
      </dgm:t>
    </dgm:pt>
    <dgm:pt modelId="{82D92493-F6ED-4449-9EAD-4A4516167264}" type="parTrans" cxnId="{19CAA372-4925-40AC-B29D-66ED4DE25333}">
      <dgm:prSet/>
      <dgm:spPr/>
      <dgm:t>
        <a:bodyPr/>
        <a:lstStyle/>
        <a:p>
          <a:endParaRPr lang="ru-RU"/>
        </a:p>
      </dgm:t>
    </dgm:pt>
    <dgm:pt modelId="{700ED49C-DB3E-46F5-97BE-685288D43DFA}" type="sibTrans" cxnId="{19CAA372-4925-40AC-B29D-66ED4DE25333}">
      <dgm:prSet/>
      <dgm:spPr/>
      <dgm:t>
        <a:bodyPr/>
        <a:lstStyle/>
        <a:p>
          <a:endParaRPr lang="ru-RU"/>
        </a:p>
      </dgm:t>
    </dgm:pt>
    <dgm:pt modelId="{63F38E87-C2CD-404C-8F71-5A5CCC39F2C6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2800" b="0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rPr>
            <a:t>психическое</a:t>
          </a:r>
          <a:endParaRPr lang="ru-RU" sz="2800" b="0" dirty="0">
            <a:solidFill>
              <a:schemeClr val="tx1">
                <a:lumMod val="95000"/>
                <a:lumOff val="5000"/>
              </a:schemeClr>
            </a:solidFill>
            <a:latin typeface="Georgia" pitchFamily="18" charset="0"/>
          </a:endParaRPr>
        </a:p>
      </dgm:t>
    </dgm:pt>
    <dgm:pt modelId="{FCA2C432-9B00-4FF9-83A0-2858A9DE8C65}" type="parTrans" cxnId="{E60CCB40-2B99-44A1-A2DF-B27DCF79AFA6}">
      <dgm:prSet/>
      <dgm:spPr/>
      <dgm:t>
        <a:bodyPr/>
        <a:lstStyle/>
        <a:p>
          <a:endParaRPr lang="ru-RU"/>
        </a:p>
      </dgm:t>
    </dgm:pt>
    <dgm:pt modelId="{07ED1C78-2428-45FC-9A21-F193BDE11E98}" type="sibTrans" cxnId="{E60CCB40-2B99-44A1-A2DF-B27DCF79AFA6}">
      <dgm:prSet/>
      <dgm:spPr/>
      <dgm:t>
        <a:bodyPr/>
        <a:lstStyle/>
        <a:p>
          <a:endParaRPr lang="ru-RU"/>
        </a:p>
      </dgm:t>
    </dgm:pt>
    <dgm:pt modelId="{74777209-8F3B-4E16-AF08-96B4F6C39C39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rPr>
            <a:t>нравственное</a:t>
          </a:r>
          <a:endParaRPr lang="ru-RU" sz="2800" dirty="0">
            <a:solidFill>
              <a:schemeClr val="tx1">
                <a:lumMod val="95000"/>
                <a:lumOff val="5000"/>
              </a:schemeClr>
            </a:solidFill>
            <a:latin typeface="Georgia" pitchFamily="18" charset="0"/>
          </a:endParaRPr>
        </a:p>
      </dgm:t>
    </dgm:pt>
    <dgm:pt modelId="{086F6B2D-3535-4C46-9854-2DA9230B446F}" type="parTrans" cxnId="{499B67F5-A137-45F9-91DF-65CC9092EEC2}">
      <dgm:prSet/>
      <dgm:spPr/>
      <dgm:t>
        <a:bodyPr/>
        <a:lstStyle/>
        <a:p>
          <a:endParaRPr lang="ru-RU"/>
        </a:p>
      </dgm:t>
    </dgm:pt>
    <dgm:pt modelId="{E5744F94-8CC7-4A38-93CB-BDEA4571637F}" type="sibTrans" cxnId="{499B67F5-A137-45F9-91DF-65CC9092EEC2}">
      <dgm:prSet/>
      <dgm:spPr/>
      <dgm:t>
        <a:bodyPr/>
        <a:lstStyle/>
        <a:p>
          <a:endParaRPr lang="ru-RU"/>
        </a:p>
      </dgm:t>
    </dgm:pt>
    <dgm:pt modelId="{87C6228E-F0AF-4B7E-B4E0-06AD3B8DF290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rPr>
            <a:t>физическое</a:t>
          </a:r>
          <a:endParaRPr lang="ru-RU" sz="2800" dirty="0">
            <a:solidFill>
              <a:schemeClr val="tx1">
                <a:lumMod val="95000"/>
                <a:lumOff val="5000"/>
              </a:schemeClr>
            </a:solidFill>
            <a:latin typeface="Georgia" pitchFamily="18" charset="0"/>
          </a:endParaRPr>
        </a:p>
      </dgm:t>
    </dgm:pt>
    <dgm:pt modelId="{46EA777E-C7C9-4FCC-A353-0DCB7E44880E}" type="parTrans" cxnId="{3433D22A-6174-4A8A-82EC-0068FE53FD70}">
      <dgm:prSet/>
      <dgm:spPr/>
      <dgm:t>
        <a:bodyPr/>
        <a:lstStyle/>
        <a:p>
          <a:endParaRPr lang="ru-RU"/>
        </a:p>
      </dgm:t>
    </dgm:pt>
    <dgm:pt modelId="{77F343EC-C2E5-443E-A7E7-3A4AF787DBD6}" type="sibTrans" cxnId="{3433D22A-6174-4A8A-82EC-0068FE53FD70}">
      <dgm:prSet/>
      <dgm:spPr/>
      <dgm:t>
        <a:bodyPr/>
        <a:lstStyle/>
        <a:p>
          <a:endParaRPr lang="ru-RU"/>
        </a:p>
      </dgm:t>
    </dgm:pt>
    <dgm:pt modelId="{49498068-1A03-4279-A549-0A25169870E3}" type="pres">
      <dgm:prSet presAssocID="{8F9B8314-4BD7-4B57-B328-F1DF74B5767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4809F3-4F1E-4249-87FB-1FD9AA183D4D}" type="pres">
      <dgm:prSet presAssocID="{42CEB3B3-897D-47CC-A62C-78A338658862}" presName="centerShape" presStyleLbl="node0" presStyleIdx="0" presStyleCnt="1" custScaleX="52819" custScaleY="118725"/>
      <dgm:spPr/>
      <dgm:t>
        <a:bodyPr/>
        <a:lstStyle/>
        <a:p>
          <a:endParaRPr lang="ru-RU"/>
        </a:p>
      </dgm:t>
    </dgm:pt>
    <dgm:pt modelId="{44D81933-4BEA-40AC-B00D-8D09F7A01B19}" type="pres">
      <dgm:prSet presAssocID="{E0BCDF55-327E-4410-A2F3-F8A12E33A9D2}" presName="node" presStyleLbl="node1" presStyleIdx="0" presStyleCnt="4" custScaleX="286577" custScaleY="817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F2063E-4F60-4A56-BF68-BE518FE0788D}" type="pres">
      <dgm:prSet presAssocID="{E0BCDF55-327E-4410-A2F3-F8A12E33A9D2}" presName="dummy" presStyleCnt="0"/>
      <dgm:spPr/>
    </dgm:pt>
    <dgm:pt modelId="{0067D54A-76FE-471E-BBC7-BD6800FE4426}" type="pres">
      <dgm:prSet presAssocID="{700ED49C-DB3E-46F5-97BE-685288D43DFA}" presName="sibTrans" presStyleLbl="sibTrans2D1" presStyleIdx="0" presStyleCnt="4"/>
      <dgm:spPr/>
      <dgm:t>
        <a:bodyPr/>
        <a:lstStyle/>
        <a:p>
          <a:endParaRPr lang="ru-RU"/>
        </a:p>
      </dgm:t>
    </dgm:pt>
    <dgm:pt modelId="{49ED08C9-1A31-4ACD-A892-59F580A9585E}" type="pres">
      <dgm:prSet presAssocID="{63F38E87-C2CD-404C-8F71-5A5CCC39F2C6}" presName="node" presStyleLbl="node1" presStyleIdx="1" presStyleCnt="4" custScaleX="269606" custScaleY="84582" custRadScaleRad="134452" custRadScaleInc="-52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165A12-84FB-41D3-8B6C-FC49E3613C64}" type="pres">
      <dgm:prSet presAssocID="{63F38E87-C2CD-404C-8F71-5A5CCC39F2C6}" presName="dummy" presStyleCnt="0"/>
      <dgm:spPr/>
    </dgm:pt>
    <dgm:pt modelId="{6A399931-ADD0-4ED3-B3EA-05AE9377E11D}" type="pres">
      <dgm:prSet presAssocID="{07ED1C78-2428-45FC-9A21-F193BDE11E98}" presName="sibTrans" presStyleLbl="sibTrans2D1" presStyleIdx="1" presStyleCnt="4"/>
      <dgm:spPr/>
      <dgm:t>
        <a:bodyPr/>
        <a:lstStyle/>
        <a:p>
          <a:endParaRPr lang="ru-RU"/>
        </a:p>
      </dgm:t>
    </dgm:pt>
    <dgm:pt modelId="{56AB6052-3057-4A5B-9C93-AA474FAD3269}" type="pres">
      <dgm:prSet presAssocID="{74777209-8F3B-4E16-AF08-96B4F6C39C39}" presName="node" presStyleLbl="node1" presStyleIdx="2" presStyleCnt="4" custScaleX="301773" custScaleY="815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708855-5EFA-4E7F-AC66-679449A179FA}" type="pres">
      <dgm:prSet presAssocID="{74777209-8F3B-4E16-AF08-96B4F6C39C39}" presName="dummy" presStyleCnt="0"/>
      <dgm:spPr/>
    </dgm:pt>
    <dgm:pt modelId="{41BBDFF2-A362-4E0C-8738-A97251F41C70}" type="pres">
      <dgm:prSet presAssocID="{E5744F94-8CC7-4A38-93CB-BDEA4571637F}" presName="sibTrans" presStyleLbl="sibTrans2D1" presStyleIdx="2" presStyleCnt="4"/>
      <dgm:spPr/>
      <dgm:t>
        <a:bodyPr/>
        <a:lstStyle/>
        <a:p>
          <a:endParaRPr lang="ru-RU"/>
        </a:p>
      </dgm:t>
    </dgm:pt>
    <dgm:pt modelId="{91E43A5E-F408-458D-9A8E-35D0718102A5}" type="pres">
      <dgm:prSet presAssocID="{87C6228E-F0AF-4B7E-B4E0-06AD3B8DF290}" presName="node" presStyleLbl="node1" presStyleIdx="3" presStyleCnt="4" custScaleX="239213" custScaleY="75455" custRadScaleRad="165692" custRadScaleInc="42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BB9ABD-287E-4018-9FDB-AE7CF09E1C69}" type="pres">
      <dgm:prSet presAssocID="{87C6228E-F0AF-4B7E-B4E0-06AD3B8DF290}" presName="dummy" presStyleCnt="0"/>
      <dgm:spPr/>
    </dgm:pt>
    <dgm:pt modelId="{E0EB3B29-9DC8-4A75-83DC-CEA508496D4D}" type="pres">
      <dgm:prSet presAssocID="{77F343EC-C2E5-443E-A7E7-3A4AF787DBD6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A5BBB631-C5B4-4916-8F41-FF81DE3FC970}" type="presOf" srcId="{E0BCDF55-327E-4410-A2F3-F8A12E33A9D2}" destId="{44D81933-4BEA-40AC-B00D-8D09F7A01B19}" srcOrd="0" destOrd="0" presId="urn:microsoft.com/office/officeart/2005/8/layout/radial6"/>
    <dgm:cxn modelId="{E60CCB40-2B99-44A1-A2DF-B27DCF79AFA6}" srcId="{42CEB3B3-897D-47CC-A62C-78A338658862}" destId="{63F38E87-C2CD-404C-8F71-5A5CCC39F2C6}" srcOrd="1" destOrd="0" parTransId="{FCA2C432-9B00-4FF9-83A0-2858A9DE8C65}" sibTransId="{07ED1C78-2428-45FC-9A21-F193BDE11E98}"/>
    <dgm:cxn modelId="{1AD03D72-3BA1-4005-B3C8-B99089A3A2C2}" type="presOf" srcId="{87C6228E-F0AF-4B7E-B4E0-06AD3B8DF290}" destId="{91E43A5E-F408-458D-9A8E-35D0718102A5}" srcOrd="0" destOrd="0" presId="urn:microsoft.com/office/officeart/2005/8/layout/radial6"/>
    <dgm:cxn modelId="{CD2BA249-5575-471E-8A78-49220955BB14}" type="presOf" srcId="{74777209-8F3B-4E16-AF08-96B4F6C39C39}" destId="{56AB6052-3057-4A5B-9C93-AA474FAD3269}" srcOrd="0" destOrd="0" presId="urn:microsoft.com/office/officeart/2005/8/layout/radial6"/>
    <dgm:cxn modelId="{A664A894-550F-4547-9534-1D9F8A3189F8}" type="presOf" srcId="{77F343EC-C2E5-443E-A7E7-3A4AF787DBD6}" destId="{E0EB3B29-9DC8-4A75-83DC-CEA508496D4D}" srcOrd="0" destOrd="0" presId="urn:microsoft.com/office/officeart/2005/8/layout/radial6"/>
    <dgm:cxn modelId="{87AB29C3-A5D0-412F-BA80-8ECF9CDEC801}" type="presOf" srcId="{700ED49C-DB3E-46F5-97BE-685288D43DFA}" destId="{0067D54A-76FE-471E-BBC7-BD6800FE4426}" srcOrd="0" destOrd="0" presId="urn:microsoft.com/office/officeart/2005/8/layout/radial6"/>
    <dgm:cxn modelId="{375C0EB0-FB66-4726-9D8C-E612A3ED930C}" type="presOf" srcId="{07ED1C78-2428-45FC-9A21-F193BDE11E98}" destId="{6A399931-ADD0-4ED3-B3EA-05AE9377E11D}" srcOrd="0" destOrd="0" presId="urn:microsoft.com/office/officeart/2005/8/layout/radial6"/>
    <dgm:cxn modelId="{036828CD-F60F-4357-89E8-AD2B3CB2A416}" type="presOf" srcId="{63F38E87-C2CD-404C-8F71-5A5CCC39F2C6}" destId="{49ED08C9-1A31-4ACD-A892-59F580A9585E}" srcOrd="0" destOrd="0" presId="urn:microsoft.com/office/officeart/2005/8/layout/radial6"/>
    <dgm:cxn modelId="{499B67F5-A137-45F9-91DF-65CC9092EEC2}" srcId="{42CEB3B3-897D-47CC-A62C-78A338658862}" destId="{74777209-8F3B-4E16-AF08-96B4F6C39C39}" srcOrd="2" destOrd="0" parTransId="{086F6B2D-3535-4C46-9854-2DA9230B446F}" sibTransId="{E5744F94-8CC7-4A38-93CB-BDEA4571637F}"/>
    <dgm:cxn modelId="{461F4FB6-6FCE-4E57-9D3A-C4025B88CB22}" type="presOf" srcId="{E5744F94-8CC7-4A38-93CB-BDEA4571637F}" destId="{41BBDFF2-A362-4E0C-8738-A97251F41C70}" srcOrd="0" destOrd="0" presId="urn:microsoft.com/office/officeart/2005/8/layout/radial6"/>
    <dgm:cxn modelId="{77E5783D-28E0-4F7F-88CA-DFF5086169F1}" type="presOf" srcId="{8F9B8314-4BD7-4B57-B328-F1DF74B57677}" destId="{49498068-1A03-4279-A549-0A25169870E3}" srcOrd="0" destOrd="0" presId="urn:microsoft.com/office/officeart/2005/8/layout/radial6"/>
    <dgm:cxn modelId="{C54D2011-E52F-4489-8776-DE1E2BECC088}" srcId="{8F9B8314-4BD7-4B57-B328-F1DF74B57677}" destId="{42CEB3B3-897D-47CC-A62C-78A338658862}" srcOrd="0" destOrd="0" parTransId="{B4549106-D5BC-4EE0-AD42-018192199365}" sibTransId="{528AC4BE-7874-4A1E-8314-85B87F33B72F}"/>
    <dgm:cxn modelId="{3433D22A-6174-4A8A-82EC-0068FE53FD70}" srcId="{42CEB3B3-897D-47CC-A62C-78A338658862}" destId="{87C6228E-F0AF-4B7E-B4E0-06AD3B8DF290}" srcOrd="3" destOrd="0" parTransId="{46EA777E-C7C9-4FCC-A353-0DCB7E44880E}" sibTransId="{77F343EC-C2E5-443E-A7E7-3A4AF787DBD6}"/>
    <dgm:cxn modelId="{19CAA372-4925-40AC-B29D-66ED4DE25333}" srcId="{42CEB3B3-897D-47CC-A62C-78A338658862}" destId="{E0BCDF55-327E-4410-A2F3-F8A12E33A9D2}" srcOrd="0" destOrd="0" parTransId="{82D92493-F6ED-4449-9EAD-4A4516167264}" sibTransId="{700ED49C-DB3E-46F5-97BE-685288D43DFA}"/>
    <dgm:cxn modelId="{5A8957E1-1CD9-4B83-84EE-A4AA53BBAC15}" type="presOf" srcId="{42CEB3B3-897D-47CC-A62C-78A338658862}" destId="{184809F3-4F1E-4249-87FB-1FD9AA183D4D}" srcOrd="0" destOrd="0" presId="urn:microsoft.com/office/officeart/2005/8/layout/radial6"/>
    <dgm:cxn modelId="{CF69C772-8BE5-4AA7-9717-FE8CF969A0D6}" type="presParOf" srcId="{49498068-1A03-4279-A549-0A25169870E3}" destId="{184809F3-4F1E-4249-87FB-1FD9AA183D4D}" srcOrd="0" destOrd="0" presId="urn:microsoft.com/office/officeart/2005/8/layout/radial6"/>
    <dgm:cxn modelId="{3755996E-6560-468F-BFDC-C7EDF2E0064B}" type="presParOf" srcId="{49498068-1A03-4279-A549-0A25169870E3}" destId="{44D81933-4BEA-40AC-B00D-8D09F7A01B19}" srcOrd="1" destOrd="0" presId="urn:microsoft.com/office/officeart/2005/8/layout/radial6"/>
    <dgm:cxn modelId="{EB706F6B-B9D2-4B08-9BBD-63C170553409}" type="presParOf" srcId="{49498068-1A03-4279-A549-0A25169870E3}" destId="{F4F2063E-4F60-4A56-BF68-BE518FE0788D}" srcOrd="2" destOrd="0" presId="urn:microsoft.com/office/officeart/2005/8/layout/radial6"/>
    <dgm:cxn modelId="{E93F306D-FF53-414C-8E03-BF668D02947C}" type="presParOf" srcId="{49498068-1A03-4279-A549-0A25169870E3}" destId="{0067D54A-76FE-471E-BBC7-BD6800FE4426}" srcOrd="3" destOrd="0" presId="urn:microsoft.com/office/officeart/2005/8/layout/radial6"/>
    <dgm:cxn modelId="{CD02B072-0C18-4D90-A7AA-99027902A439}" type="presParOf" srcId="{49498068-1A03-4279-A549-0A25169870E3}" destId="{49ED08C9-1A31-4ACD-A892-59F580A9585E}" srcOrd="4" destOrd="0" presId="urn:microsoft.com/office/officeart/2005/8/layout/radial6"/>
    <dgm:cxn modelId="{6EEEE712-5C9F-48C9-918E-6DB05E90F7CB}" type="presParOf" srcId="{49498068-1A03-4279-A549-0A25169870E3}" destId="{FF165A12-84FB-41D3-8B6C-FC49E3613C64}" srcOrd="5" destOrd="0" presId="urn:microsoft.com/office/officeart/2005/8/layout/radial6"/>
    <dgm:cxn modelId="{54641ABB-F84F-47F2-A297-75463FF855CD}" type="presParOf" srcId="{49498068-1A03-4279-A549-0A25169870E3}" destId="{6A399931-ADD0-4ED3-B3EA-05AE9377E11D}" srcOrd="6" destOrd="0" presId="urn:microsoft.com/office/officeart/2005/8/layout/radial6"/>
    <dgm:cxn modelId="{D30BE4D5-7E37-4ADB-B1C2-F5038B61D69E}" type="presParOf" srcId="{49498068-1A03-4279-A549-0A25169870E3}" destId="{56AB6052-3057-4A5B-9C93-AA474FAD3269}" srcOrd="7" destOrd="0" presId="urn:microsoft.com/office/officeart/2005/8/layout/radial6"/>
    <dgm:cxn modelId="{AF69762A-6BC2-4290-A75C-ED12D345833A}" type="presParOf" srcId="{49498068-1A03-4279-A549-0A25169870E3}" destId="{87708855-5EFA-4E7F-AC66-679449A179FA}" srcOrd="8" destOrd="0" presId="urn:microsoft.com/office/officeart/2005/8/layout/radial6"/>
    <dgm:cxn modelId="{5DE0DC61-7F0D-449C-A9B3-32356218C889}" type="presParOf" srcId="{49498068-1A03-4279-A549-0A25169870E3}" destId="{41BBDFF2-A362-4E0C-8738-A97251F41C70}" srcOrd="9" destOrd="0" presId="urn:microsoft.com/office/officeart/2005/8/layout/radial6"/>
    <dgm:cxn modelId="{5DB5D284-6CC7-4232-BD78-429F2443C8E0}" type="presParOf" srcId="{49498068-1A03-4279-A549-0A25169870E3}" destId="{91E43A5E-F408-458D-9A8E-35D0718102A5}" srcOrd="10" destOrd="0" presId="urn:microsoft.com/office/officeart/2005/8/layout/radial6"/>
    <dgm:cxn modelId="{A00466FE-9E97-48E4-ADE5-CCA60DA3B1C7}" type="presParOf" srcId="{49498068-1A03-4279-A549-0A25169870E3}" destId="{4EBB9ABD-287E-4018-9FDB-AE7CF09E1C69}" srcOrd="11" destOrd="0" presId="urn:microsoft.com/office/officeart/2005/8/layout/radial6"/>
    <dgm:cxn modelId="{AE5B11EC-EC32-4EE4-8E7F-BEE3C64ADF1B}" type="presParOf" srcId="{49498068-1A03-4279-A549-0A25169870E3}" destId="{E0EB3B29-9DC8-4A75-83DC-CEA508496D4D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2DBC32-F54E-4B2C-92E9-294EFFC15B4B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0E792358-5187-4C84-B0B3-E168F9E984B5}">
      <dgm:prSet phldrT="[Текст]"/>
      <dgm:spPr/>
      <dgm:t>
        <a:bodyPr/>
        <a:lstStyle/>
        <a:p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</a:rPr>
            <a:t>Я хочу</a:t>
          </a:r>
          <a:endParaRPr lang="ru-RU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D725B45-82AE-4A7F-BF5B-AE594ADC9C0F}" type="parTrans" cxnId="{3D420DB3-C859-45F1-A666-A65EFD29D1D5}">
      <dgm:prSet/>
      <dgm:spPr/>
      <dgm:t>
        <a:bodyPr/>
        <a:lstStyle/>
        <a:p>
          <a:endParaRPr lang="ru-RU"/>
        </a:p>
      </dgm:t>
    </dgm:pt>
    <dgm:pt modelId="{1624031C-C67E-4EBC-81C5-83D47B93DC38}" type="sibTrans" cxnId="{3D420DB3-C859-45F1-A666-A65EFD29D1D5}">
      <dgm:prSet/>
      <dgm:spPr/>
      <dgm:t>
        <a:bodyPr/>
        <a:lstStyle/>
        <a:p>
          <a:endParaRPr lang="ru-RU"/>
        </a:p>
      </dgm:t>
    </dgm:pt>
    <dgm:pt modelId="{CBAFE0AB-3B6D-4444-BB91-09C67D578A7E}">
      <dgm:prSet phldrT="[Текст]"/>
      <dgm:spPr/>
      <dgm:t>
        <a:bodyPr/>
        <a:lstStyle/>
        <a:p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</a:rPr>
            <a:t>Я </a:t>
          </a:r>
        </a:p>
        <a:p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</a:rPr>
            <a:t>должен</a:t>
          </a:r>
          <a:endParaRPr lang="ru-RU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ACA4E35-A7FA-423A-8E71-31865432CB76}" type="parTrans" cxnId="{9F579280-171C-4419-BF95-BE33A9F2FEAA}">
      <dgm:prSet/>
      <dgm:spPr/>
      <dgm:t>
        <a:bodyPr/>
        <a:lstStyle/>
        <a:p>
          <a:endParaRPr lang="ru-RU"/>
        </a:p>
      </dgm:t>
    </dgm:pt>
    <dgm:pt modelId="{9DDA2C16-D97E-4ABE-B953-1556BCDC1A54}" type="sibTrans" cxnId="{9F579280-171C-4419-BF95-BE33A9F2FEAA}">
      <dgm:prSet/>
      <dgm:spPr/>
      <dgm:t>
        <a:bodyPr/>
        <a:lstStyle/>
        <a:p>
          <a:endParaRPr lang="ru-RU"/>
        </a:p>
      </dgm:t>
    </dgm:pt>
    <dgm:pt modelId="{39AF44F4-F1EF-4226-8916-657802AC1A52}">
      <dgm:prSet phldrT="[Текст]"/>
      <dgm:spPr/>
      <dgm:t>
        <a:bodyPr/>
        <a:lstStyle/>
        <a:p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</a:rPr>
            <a:t>Я могу</a:t>
          </a:r>
          <a:endParaRPr lang="ru-RU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DAFBD9E-C428-4566-BA19-413CBCF05886}" type="parTrans" cxnId="{AE60E598-3410-44FF-9FDF-CDF406DA5077}">
      <dgm:prSet/>
      <dgm:spPr/>
      <dgm:t>
        <a:bodyPr/>
        <a:lstStyle/>
        <a:p>
          <a:endParaRPr lang="ru-RU"/>
        </a:p>
      </dgm:t>
    </dgm:pt>
    <dgm:pt modelId="{A0B7AE02-1833-46A1-8C26-8CC5A14D1FE9}" type="sibTrans" cxnId="{AE60E598-3410-44FF-9FDF-CDF406DA5077}">
      <dgm:prSet/>
      <dgm:spPr/>
      <dgm:t>
        <a:bodyPr/>
        <a:lstStyle/>
        <a:p>
          <a:endParaRPr lang="ru-RU"/>
        </a:p>
      </dgm:t>
    </dgm:pt>
    <dgm:pt modelId="{F25B7CAC-1F90-4344-AA1A-C0EB791184DC}" type="pres">
      <dgm:prSet presAssocID="{322DBC32-F54E-4B2C-92E9-294EFFC15B4B}" presName="compositeShape" presStyleCnt="0">
        <dgm:presLayoutVars>
          <dgm:chMax val="7"/>
          <dgm:dir/>
          <dgm:resizeHandles val="exact"/>
        </dgm:presLayoutVars>
      </dgm:prSet>
      <dgm:spPr/>
    </dgm:pt>
    <dgm:pt modelId="{DFCCCDBC-25C6-4B3F-B19B-4D735BDEB16F}" type="pres">
      <dgm:prSet presAssocID="{322DBC32-F54E-4B2C-92E9-294EFFC15B4B}" presName="wedge1" presStyleLbl="node1" presStyleIdx="0" presStyleCnt="3"/>
      <dgm:spPr/>
      <dgm:t>
        <a:bodyPr/>
        <a:lstStyle/>
        <a:p>
          <a:endParaRPr lang="ru-RU"/>
        </a:p>
      </dgm:t>
    </dgm:pt>
    <dgm:pt modelId="{5EF18A6D-6F01-417F-AB66-5978C08F1197}" type="pres">
      <dgm:prSet presAssocID="{322DBC32-F54E-4B2C-92E9-294EFFC15B4B}" presName="dummy1a" presStyleCnt="0"/>
      <dgm:spPr/>
    </dgm:pt>
    <dgm:pt modelId="{C71BFF43-E0F5-4821-B49D-CE2DE8A99176}" type="pres">
      <dgm:prSet presAssocID="{322DBC32-F54E-4B2C-92E9-294EFFC15B4B}" presName="dummy1b" presStyleCnt="0"/>
      <dgm:spPr/>
    </dgm:pt>
    <dgm:pt modelId="{07FBEF70-0DB9-4A87-A908-2EE08A4B9187}" type="pres">
      <dgm:prSet presAssocID="{322DBC32-F54E-4B2C-92E9-294EFFC15B4B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14B411-43C5-40A0-A4AA-4F2CBFF418CF}" type="pres">
      <dgm:prSet presAssocID="{322DBC32-F54E-4B2C-92E9-294EFFC15B4B}" presName="wedge2" presStyleLbl="node1" presStyleIdx="1" presStyleCnt="3" custScaleY="99374" custLinFactNeighborX="124" custLinFactNeighborY="1106"/>
      <dgm:spPr/>
      <dgm:t>
        <a:bodyPr/>
        <a:lstStyle/>
        <a:p>
          <a:endParaRPr lang="ru-RU"/>
        </a:p>
      </dgm:t>
    </dgm:pt>
    <dgm:pt modelId="{07618809-76D3-46BE-8A6D-1A996D21849B}" type="pres">
      <dgm:prSet presAssocID="{322DBC32-F54E-4B2C-92E9-294EFFC15B4B}" presName="dummy2a" presStyleCnt="0"/>
      <dgm:spPr/>
    </dgm:pt>
    <dgm:pt modelId="{9B62FAF8-EA1F-4545-AE09-AC26A50E0D73}" type="pres">
      <dgm:prSet presAssocID="{322DBC32-F54E-4B2C-92E9-294EFFC15B4B}" presName="dummy2b" presStyleCnt="0"/>
      <dgm:spPr/>
    </dgm:pt>
    <dgm:pt modelId="{AC535B3C-E8E6-4948-AF24-43389B9FE450}" type="pres">
      <dgm:prSet presAssocID="{322DBC32-F54E-4B2C-92E9-294EFFC15B4B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F19CF0-E282-47B6-962E-A60124B1E87D}" type="pres">
      <dgm:prSet presAssocID="{322DBC32-F54E-4B2C-92E9-294EFFC15B4B}" presName="wedge3" presStyleLbl="node1" presStyleIdx="2" presStyleCnt="3"/>
      <dgm:spPr/>
      <dgm:t>
        <a:bodyPr/>
        <a:lstStyle/>
        <a:p>
          <a:endParaRPr lang="ru-RU"/>
        </a:p>
      </dgm:t>
    </dgm:pt>
    <dgm:pt modelId="{6A782B79-C642-42B8-952C-00227267EA32}" type="pres">
      <dgm:prSet presAssocID="{322DBC32-F54E-4B2C-92E9-294EFFC15B4B}" presName="dummy3a" presStyleCnt="0"/>
      <dgm:spPr/>
    </dgm:pt>
    <dgm:pt modelId="{53B4657D-3D3B-449C-BC92-7853B6CCCD17}" type="pres">
      <dgm:prSet presAssocID="{322DBC32-F54E-4B2C-92E9-294EFFC15B4B}" presName="dummy3b" presStyleCnt="0"/>
      <dgm:spPr/>
    </dgm:pt>
    <dgm:pt modelId="{A49E29BF-EB61-4AA7-AA33-1AD2EE9B15E0}" type="pres">
      <dgm:prSet presAssocID="{322DBC32-F54E-4B2C-92E9-294EFFC15B4B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85B543-CC11-4D80-AE8C-5B824013F8D1}" type="pres">
      <dgm:prSet presAssocID="{1624031C-C67E-4EBC-81C5-83D47B93DC38}" presName="arrowWedge1" presStyleLbl="fgSibTrans2D1" presStyleIdx="0" presStyleCnt="3"/>
      <dgm:spPr/>
    </dgm:pt>
    <dgm:pt modelId="{3911681A-24AD-4D46-AD68-9B66DBD7451D}" type="pres">
      <dgm:prSet presAssocID="{9DDA2C16-D97E-4ABE-B953-1556BCDC1A54}" presName="arrowWedge2" presStyleLbl="fgSibTrans2D1" presStyleIdx="1" presStyleCnt="3"/>
      <dgm:spPr/>
    </dgm:pt>
    <dgm:pt modelId="{7AD1CFA7-3846-411D-8C2D-ED27E9BE1F86}" type="pres">
      <dgm:prSet presAssocID="{A0B7AE02-1833-46A1-8C26-8CC5A14D1FE9}" presName="arrowWedge3" presStyleLbl="fgSibTrans2D1" presStyleIdx="2" presStyleCnt="3"/>
      <dgm:spPr/>
    </dgm:pt>
  </dgm:ptLst>
  <dgm:cxnLst>
    <dgm:cxn modelId="{BE125C5A-CEEF-4DC5-9EA1-07C3893EFE58}" type="presOf" srcId="{39AF44F4-F1EF-4226-8916-657802AC1A52}" destId="{A2F19CF0-E282-47B6-962E-A60124B1E87D}" srcOrd="0" destOrd="0" presId="urn:microsoft.com/office/officeart/2005/8/layout/cycle8"/>
    <dgm:cxn modelId="{2DE42872-3670-456B-9C33-A07BE2F7ECDA}" type="presOf" srcId="{322DBC32-F54E-4B2C-92E9-294EFFC15B4B}" destId="{F25B7CAC-1F90-4344-AA1A-C0EB791184DC}" srcOrd="0" destOrd="0" presId="urn:microsoft.com/office/officeart/2005/8/layout/cycle8"/>
    <dgm:cxn modelId="{9F579280-171C-4419-BF95-BE33A9F2FEAA}" srcId="{322DBC32-F54E-4B2C-92E9-294EFFC15B4B}" destId="{CBAFE0AB-3B6D-4444-BB91-09C67D578A7E}" srcOrd="1" destOrd="0" parTransId="{7ACA4E35-A7FA-423A-8E71-31865432CB76}" sibTransId="{9DDA2C16-D97E-4ABE-B953-1556BCDC1A54}"/>
    <dgm:cxn modelId="{AE60E598-3410-44FF-9FDF-CDF406DA5077}" srcId="{322DBC32-F54E-4B2C-92E9-294EFFC15B4B}" destId="{39AF44F4-F1EF-4226-8916-657802AC1A52}" srcOrd="2" destOrd="0" parTransId="{5DAFBD9E-C428-4566-BA19-413CBCF05886}" sibTransId="{A0B7AE02-1833-46A1-8C26-8CC5A14D1FE9}"/>
    <dgm:cxn modelId="{728F5F31-1476-46C2-9B5C-6B525CD83104}" type="presOf" srcId="{0E792358-5187-4C84-B0B3-E168F9E984B5}" destId="{DFCCCDBC-25C6-4B3F-B19B-4D735BDEB16F}" srcOrd="0" destOrd="0" presId="urn:microsoft.com/office/officeart/2005/8/layout/cycle8"/>
    <dgm:cxn modelId="{3F4BEA80-F9FE-4DA0-832C-93C165893C6B}" type="presOf" srcId="{0E792358-5187-4C84-B0B3-E168F9E984B5}" destId="{07FBEF70-0DB9-4A87-A908-2EE08A4B9187}" srcOrd="1" destOrd="0" presId="urn:microsoft.com/office/officeart/2005/8/layout/cycle8"/>
    <dgm:cxn modelId="{7E776513-BD09-4F75-A053-B1E1589276E5}" type="presOf" srcId="{39AF44F4-F1EF-4226-8916-657802AC1A52}" destId="{A49E29BF-EB61-4AA7-AA33-1AD2EE9B15E0}" srcOrd="1" destOrd="0" presId="urn:microsoft.com/office/officeart/2005/8/layout/cycle8"/>
    <dgm:cxn modelId="{EF4AB103-57E6-4604-ACF5-9D0E7CAF69F3}" type="presOf" srcId="{CBAFE0AB-3B6D-4444-BB91-09C67D578A7E}" destId="{4314B411-43C5-40A0-A4AA-4F2CBFF418CF}" srcOrd="0" destOrd="0" presId="urn:microsoft.com/office/officeart/2005/8/layout/cycle8"/>
    <dgm:cxn modelId="{D62F96C8-DB5E-44C9-973C-392745A41115}" type="presOf" srcId="{CBAFE0AB-3B6D-4444-BB91-09C67D578A7E}" destId="{AC535B3C-E8E6-4948-AF24-43389B9FE450}" srcOrd="1" destOrd="0" presId="urn:microsoft.com/office/officeart/2005/8/layout/cycle8"/>
    <dgm:cxn modelId="{3D420DB3-C859-45F1-A666-A65EFD29D1D5}" srcId="{322DBC32-F54E-4B2C-92E9-294EFFC15B4B}" destId="{0E792358-5187-4C84-B0B3-E168F9E984B5}" srcOrd="0" destOrd="0" parTransId="{5D725B45-82AE-4A7F-BF5B-AE594ADC9C0F}" sibTransId="{1624031C-C67E-4EBC-81C5-83D47B93DC38}"/>
    <dgm:cxn modelId="{DC818BBD-F0FC-418E-ABC8-9FA0918E8D3D}" type="presParOf" srcId="{F25B7CAC-1F90-4344-AA1A-C0EB791184DC}" destId="{DFCCCDBC-25C6-4B3F-B19B-4D735BDEB16F}" srcOrd="0" destOrd="0" presId="urn:microsoft.com/office/officeart/2005/8/layout/cycle8"/>
    <dgm:cxn modelId="{26CBEDCB-1268-4044-92E8-65A8C477B7BD}" type="presParOf" srcId="{F25B7CAC-1F90-4344-AA1A-C0EB791184DC}" destId="{5EF18A6D-6F01-417F-AB66-5978C08F1197}" srcOrd="1" destOrd="0" presId="urn:microsoft.com/office/officeart/2005/8/layout/cycle8"/>
    <dgm:cxn modelId="{5E0CD808-5505-4803-87AB-59AFB027D38F}" type="presParOf" srcId="{F25B7CAC-1F90-4344-AA1A-C0EB791184DC}" destId="{C71BFF43-E0F5-4821-B49D-CE2DE8A99176}" srcOrd="2" destOrd="0" presId="urn:microsoft.com/office/officeart/2005/8/layout/cycle8"/>
    <dgm:cxn modelId="{3443BCDC-7745-4D0B-A71C-EA33711EF872}" type="presParOf" srcId="{F25B7CAC-1F90-4344-AA1A-C0EB791184DC}" destId="{07FBEF70-0DB9-4A87-A908-2EE08A4B9187}" srcOrd="3" destOrd="0" presId="urn:microsoft.com/office/officeart/2005/8/layout/cycle8"/>
    <dgm:cxn modelId="{D4C0E264-42FF-441F-A1C9-5E588447ED3E}" type="presParOf" srcId="{F25B7CAC-1F90-4344-AA1A-C0EB791184DC}" destId="{4314B411-43C5-40A0-A4AA-4F2CBFF418CF}" srcOrd="4" destOrd="0" presId="urn:microsoft.com/office/officeart/2005/8/layout/cycle8"/>
    <dgm:cxn modelId="{8F2AC6F6-016F-4C22-AB8C-818032E310AB}" type="presParOf" srcId="{F25B7CAC-1F90-4344-AA1A-C0EB791184DC}" destId="{07618809-76D3-46BE-8A6D-1A996D21849B}" srcOrd="5" destOrd="0" presId="urn:microsoft.com/office/officeart/2005/8/layout/cycle8"/>
    <dgm:cxn modelId="{8D3FD910-6A51-4FEB-9E97-7DA079699C3C}" type="presParOf" srcId="{F25B7CAC-1F90-4344-AA1A-C0EB791184DC}" destId="{9B62FAF8-EA1F-4545-AE09-AC26A50E0D73}" srcOrd="6" destOrd="0" presId="urn:microsoft.com/office/officeart/2005/8/layout/cycle8"/>
    <dgm:cxn modelId="{48286855-9D48-4242-991B-A5BF4AB4E129}" type="presParOf" srcId="{F25B7CAC-1F90-4344-AA1A-C0EB791184DC}" destId="{AC535B3C-E8E6-4948-AF24-43389B9FE450}" srcOrd="7" destOrd="0" presId="urn:microsoft.com/office/officeart/2005/8/layout/cycle8"/>
    <dgm:cxn modelId="{61C64D85-F922-46BE-BBDA-BCE1C7C60261}" type="presParOf" srcId="{F25B7CAC-1F90-4344-AA1A-C0EB791184DC}" destId="{A2F19CF0-E282-47B6-962E-A60124B1E87D}" srcOrd="8" destOrd="0" presId="urn:microsoft.com/office/officeart/2005/8/layout/cycle8"/>
    <dgm:cxn modelId="{6ED98DFD-B9C9-4777-840B-E90592D9F1F0}" type="presParOf" srcId="{F25B7CAC-1F90-4344-AA1A-C0EB791184DC}" destId="{6A782B79-C642-42B8-952C-00227267EA32}" srcOrd="9" destOrd="0" presId="urn:microsoft.com/office/officeart/2005/8/layout/cycle8"/>
    <dgm:cxn modelId="{A120A215-9A86-40EE-A144-9AFD1F5AC141}" type="presParOf" srcId="{F25B7CAC-1F90-4344-AA1A-C0EB791184DC}" destId="{53B4657D-3D3B-449C-BC92-7853B6CCCD17}" srcOrd="10" destOrd="0" presId="urn:microsoft.com/office/officeart/2005/8/layout/cycle8"/>
    <dgm:cxn modelId="{1742D7D7-AC36-43BC-A8B1-8BF833877C6F}" type="presParOf" srcId="{F25B7CAC-1F90-4344-AA1A-C0EB791184DC}" destId="{A49E29BF-EB61-4AA7-AA33-1AD2EE9B15E0}" srcOrd="11" destOrd="0" presId="urn:microsoft.com/office/officeart/2005/8/layout/cycle8"/>
    <dgm:cxn modelId="{752AB266-2592-43D4-BF06-F20A660DD80D}" type="presParOf" srcId="{F25B7CAC-1F90-4344-AA1A-C0EB791184DC}" destId="{3485B543-CC11-4D80-AE8C-5B824013F8D1}" srcOrd="12" destOrd="0" presId="urn:microsoft.com/office/officeart/2005/8/layout/cycle8"/>
    <dgm:cxn modelId="{3CA9B9D6-A58D-437F-8F71-85F71742D1D7}" type="presParOf" srcId="{F25B7CAC-1F90-4344-AA1A-C0EB791184DC}" destId="{3911681A-24AD-4D46-AD68-9B66DBD7451D}" srcOrd="13" destOrd="0" presId="urn:microsoft.com/office/officeart/2005/8/layout/cycle8"/>
    <dgm:cxn modelId="{F20074E6-3A72-4652-8F02-624751493B99}" type="presParOf" srcId="{F25B7CAC-1F90-4344-AA1A-C0EB791184DC}" destId="{7AD1CFA7-3846-411D-8C2D-ED27E9BE1F86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1ECEFFB-61A6-4B94-9E83-703F58E2E123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F87338-2C8C-4AC4-87C0-1119524F979D}">
      <dgm:prSet phldrT="[Текст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Охрана жизни и укрепление здоровья детей</a:t>
          </a:r>
          <a:endParaRPr lang="ru-RU" sz="1400" b="1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4963A9DD-FB81-4AA6-99DF-C86A3360FFB7}" type="parTrans" cxnId="{CD623812-9CFE-4572-B389-919130944032}">
      <dgm:prSet/>
      <dgm:spPr/>
      <dgm:t>
        <a:bodyPr/>
        <a:lstStyle/>
        <a:p>
          <a:endParaRPr lang="ru-RU"/>
        </a:p>
      </dgm:t>
    </dgm:pt>
    <dgm:pt modelId="{385DF392-5465-4EAB-B629-1174DF826D2E}" type="sibTrans" cxnId="{CD623812-9CFE-4572-B389-919130944032}">
      <dgm:prSet/>
      <dgm:spPr/>
      <dgm:t>
        <a:bodyPr/>
        <a:lstStyle/>
        <a:p>
          <a:endParaRPr lang="ru-RU"/>
        </a:p>
      </dgm:t>
    </dgm:pt>
    <dgm:pt modelId="{378E6B99-2662-428D-B900-064E81D6585E}">
      <dgm:prSet phldrT="[Текст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Развитие физических качеств дошкольника</a:t>
          </a:r>
          <a:endParaRPr lang="ru-RU" sz="1400" b="1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D15C053-5BFF-4BA7-B92B-D4674A485394}" type="parTrans" cxnId="{2357F6E8-82C0-4F32-9163-C31A51F9DBA6}">
      <dgm:prSet/>
      <dgm:spPr/>
      <dgm:t>
        <a:bodyPr/>
        <a:lstStyle/>
        <a:p>
          <a:endParaRPr lang="ru-RU"/>
        </a:p>
      </dgm:t>
    </dgm:pt>
    <dgm:pt modelId="{FC6669E4-EC92-40D4-BA25-83182C0CE2A2}" type="sibTrans" cxnId="{2357F6E8-82C0-4F32-9163-C31A51F9DBA6}">
      <dgm:prSet/>
      <dgm:spPr/>
      <dgm:t>
        <a:bodyPr/>
        <a:lstStyle/>
        <a:p>
          <a:endParaRPr lang="ru-RU"/>
        </a:p>
      </dgm:t>
    </dgm:pt>
    <dgm:pt modelId="{E0D465E2-7813-42FC-9F55-FCDC3788DBC0}">
      <dgm:prSet phldrT="[Текст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Выявление интересов детей в процессе  деятельности</a:t>
          </a:r>
          <a:endParaRPr lang="ru-RU" sz="1400" b="1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535625D-BDC2-4FE9-BB41-E5C7230DF0B2}" type="parTrans" cxnId="{C247F159-C228-41FC-AD6B-573F99644012}">
      <dgm:prSet/>
      <dgm:spPr/>
      <dgm:t>
        <a:bodyPr/>
        <a:lstStyle/>
        <a:p>
          <a:endParaRPr lang="ru-RU"/>
        </a:p>
      </dgm:t>
    </dgm:pt>
    <dgm:pt modelId="{D452E695-7009-4230-887B-23CE82ECF267}" type="sibTrans" cxnId="{C247F159-C228-41FC-AD6B-573F99644012}">
      <dgm:prSet/>
      <dgm:spPr/>
      <dgm:t>
        <a:bodyPr/>
        <a:lstStyle/>
        <a:p>
          <a:endParaRPr lang="ru-RU"/>
        </a:p>
      </dgm:t>
    </dgm:pt>
    <dgm:pt modelId="{DF144497-B5FB-480B-9213-43A1053CAE18}">
      <dgm:prSet phldrT="[Текст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Реализация склонностей детей  в системе оздоровления и спортивных мероприятий</a:t>
          </a:r>
          <a:endParaRPr lang="ru-RU" sz="1400" b="1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EBE11CE-392B-4022-AD10-EAF542EC2174}" type="parTrans" cxnId="{F18F69E9-107E-4B02-8997-CE87FA964A90}">
      <dgm:prSet/>
      <dgm:spPr/>
      <dgm:t>
        <a:bodyPr/>
        <a:lstStyle/>
        <a:p>
          <a:endParaRPr lang="ru-RU"/>
        </a:p>
      </dgm:t>
    </dgm:pt>
    <dgm:pt modelId="{80E6071C-C4B0-4B8B-8057-531899AD89D2}" type="sibTrans" cxnId="{F18F69E9-107E-4B02-8997-CE87FA964A90}">
      <dgm:prSet/>
      <dgm:spPr/>
      <dgm:t>
        <a:bodyPr/>
        <a:lstStyle/>
        <a:p>
          <a:endParaRPr lang="ru-RU"/>
        </a:p>
      </dgm:t>
    </dgm:pt>
    <dgm:pt modelId="{19A535DE-48AC-45F9-B99F-46B4BB6B4DA6}">
      <dgm:prSet phldrT="[Текст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Обеспечение психологического благополучия ребёнка</a:t>
          </a:r>
          <a:endParaRPr lang="ru-RU" sz="1400" b="1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3C06C6B-1E33-4932-9A83-359365ED8FC4}" type="parTrans" cxnId="{B115AFA2-539B-4197-A3FA-3372646F9401}">
      <dgm:prSet/>
      <dgm:spPr/>
      <dgm:t>
        <a:bodyPr/>
        <a:lstStyle/>
        <a:p>
          <a:endParaRPr lang="ru-RU"/>
        </a:p>
      </dgm:t>
    </dgm:pt>
    <dgm:pt modelId="{D5DB80DF-765C-485A-B0AA-FBDC81ED9741}" type="sibTrans" cxnId="{B115AFA2-539B-4197-A3FA-3372646F9401}">
      <dgm:prSet/>
      <dgm:spPr/>
      <dgm:t>
        <a:bodyPr/>
        <a:lstStyle/>
        <a:p>
          <a:endParaRPr lang="ru-RU"/>
        </a:p>
      </dgm:t>
    </dgm:pt>
    <dgm:pt modelId="{B8CEC48C-33A5-4D69-BE83-21A35497A4AA}">
      <dgm:prSet phldrT="[Текст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Развитие физической подготовленности детей в соответствии с возможностями личности и состояния здоровья ребёнка</a:t>
          </a:r>
          <a:endParaRPr lang="ru-RU" sz="1400" b="1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4871EA4E-1959-48AA-8589-D2EFD81E5C31}" type="parTrans" cxnId="{464F77DC-2500-4FC5-A1A7-AC1592B327BE}">
      <dgm:prSet/>
      <dgm:spPr/>
      <dgm:t>
        <a:bodyPr/>
        <a:lstStyle/>
        <a:p>
          <a:endParaRPr lang="ru-RU"/>
        </a:p>
      </dgm:t>
    </dgm:pt>
    <dgm:pt modelId="{7EC04ECD-CE1E-4B6A-8A1B-EB1D92510560}" type="sibTrans" cxnId="{464F77DC-2500-4FC5-A1A7-AC1592B327BE}">
      <dgm:prSet/>
      <dgm:spPr/>
      <dgm:t>
        <a:bodyPr/>
        <a:lstStyle/>
        <a:p>
          <a:endParaRPr lang="ru-RU"/>
        </a:p>
      </dgm:t>
    </dgm:pt>
    <dgm:pt modelId="{2D421D06-E105-4A4D-BA68-9DA9F8F04C12}" type="pres">
      <dgm:prSet presAssocID="{11ECEFFB-61A6-4B94-9E83-703F58E2E12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3CD4F6-10EF-464B-9E8F-CE907336A28B}" type="pres">
      <dgm:prSet presAssocID="{03F87338-2C8C-4AC4-87C0-1119524F979D}" presName="root1" presStyleCnt="0"/>
      <dgm:spPr/>
    </dgm:pt>
    <dgm:pt modelId="{DF12CC7C-CA33-4B03-BD1E-60E73355AF97}" type="pres">
      <dgm:prSet presAssocID="{03F87338-2C8C-4AC4-87C0-1119524F979D}" presName="LevelOneTextNode" presStyleLbl="node0" presStyleIdx="0" presStyleCnt="1" custScaleX="741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8777CE-44DE-46CB-B834-B7017806F448}" type="pres">
      <dgm:prSet presAssocID="{03F87338-2C8C-4AC4-87C0-1119524F979D}" presName="level2hierChild" presStyleCnt="0"/>
      <dgm:spPr/>
    </dgm:pt>
    <dgm:pt modelId="{9DDC184B-942A-46B5-ADF6-40C6813849AC}" type="pres">
      <dgm:prSet presAssocID="{0D15C053-5BFF-4BA7-B92B-D4674A485394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9F1DF0D1-DC3D-4EAC-9305-952947B35779}" type="pres">
      <dgm:prSet presAssocID="{0D15C053-5BFF-4BA7-B92B-D4674A485394}" presName="connTx" presStyleLbl="parChTrans1D2" presStyleIdx="0" presStyleCnt="2"/>
      <dgm:spPr/>
      <dgm:t>
        <a:bodyPr/>
        <a:lstStyle/>
        <a:p>
          <a:endParaRPr lang="ru-RU"/>
        </a:p>
      </dgm:t>
    </dgm:pt>
    <dgm:pt modelId="{D20DE50D-B072-4682-9C26-CB49B6613FC2}" type="pres">
      <dgm:prSet presAssocID="{378E6B99-2662-428D-B900-064E81D6585E}" presName="root2" presStyleCnt="0"/>
      <dgm:spPr/>
    </dgm:pt>
    <dgm:pt modelId="{2326DC81-9873-487F-9FA9-4537CBFD08B5}" type="pres">
      <dgm:prSet presAssocID="{378E6B99-2662-428D-B900-064E81D6585E}" presName="LevelTwoTextNode" presStyleLbl="node2" presStyleIdx="0" presStyleCnt="2" custLinFactNeighborX="-21426" custLinFactNeighborY="-432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35510F8-4355-467D-9894-54C9A2CAB878}" type="pres">
      <dgm:prSet presAssocID="{378E6B99-2662-428D-B900-064E81D6585E}" presName="level3hierChild" presStyleCnt="0"/>
      <dgm:spPr/>
    </dgm:pt>
    <dgm:pt modelId="{C4B8F68D-8B94-4E5C-97D7-AFAE115AC3FB}" type="pres">
      <dgm:prSet presAssocID="{A535625D-BDC2-4FE9-BB41-E5C7230DF0B2}" presName="conn2-1" presStyleLbl="parChTrans1D3" presStyleIdx="0" presStyleCnt="3"/>
      <dgm:spPr/>
      <dgm:t>
        <a:bodyPr/>
        <a:lstStyle/>
        <a:p>
          <a:endParaRPr lang="ru-RU"/>
        </a:p>
      </dgm:t>
    </dgm:pt>
    <dgm:pt modelId="{E2740D72-3A1A-491E-8790-3951490FEB15}" type="pres">
      <dgm:prSet presAssocID="{A535625D-BDC2-4FE9-BB41-E5C7230DF0B2}" presName="connTx" presStyleLbl="parChTrans1D3" presStyleIdx="0" presStyleCnt="3"/>
      <dgm:spPr/>
      <dgm:t>
        <a:bodyPr/>
        <a:lstStyle/>
        <a:p>
          <a:endParaRPr lang="ru-RU"/>
        </a:p>
      </dgm:t>
    </dgm:pt>
    <dgm:pt modelId="{01360F68-E9C3-4025-93C6-F76CF102E177}" type="pres">
      <dgm:prSet presAssocID="{E0D465E2-7813-42FC-9F55-FCDC3788DBC0}" presName="root2" presStyleCnt="0"/>
      <dgm:spPr/>
    </dgm:pt>
    <dgm:pt modelId="{765C953C-EEA0-40C3-B159-5105400AC541}" type="pres">
      <dgm:prSet presAssocID="{E0D465E2-7813-42FC-9F55-FCDC3788DBC0}" presName="LevelTwoTextNode" presStyleLbl="node3" presStyleIdx="0" presStyleCnt="3" custLinFactNeighborX="-22087" custLinFactNeighborY="-141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3D4BEA-3AAC-4A0B-8818-82E9F4FEF60B}" type="pres">
      <dgm:prSet presAssocID="{E0D465E2-7813-42FC-9F55-FCDC3788DBC0}" presName="level3hierChild" presStyleCnt="0"/>
      <dgm:spPr/>
    </dgm:pt>
    <dgm:pt modelId="{54916835-503F-4A6D-B7EF-F03BBC3F02F1}" type="pres">
      <dgm:prSet presAssocID="{AEBE11CE-392B-4022-AD10-EAF542EC2174}" presName="conn2-1" presStyleLbl="parChTrans1D3" presStyleIdx="1" presStyleCnt="3"/>
      <dgm:spPr/>
      <dgm:t>
        <a:bodyPr/>
        <a:lstStyle/>
        <a:p>
          <a:endParaRPr lang="ru-RU"/>
        </a:p>
      </dgm:t>
    </dgm:pt>
    <dgm:pt modelId="{279689CF-036C-4F74-8F28-A179BEBD7441}" type="pres">
      <dgm:prSet presAssocID="{AEBE11CE-392B-4022-AD10-EAF542EC2174}" presName="connTx" presStyleLbl="parChTrans1D3" presStyleIdx="1" presStyleCnt="3"/>
      <dgm:spPr/>
      <dgm:t>
        <a:bodyPr/>
        <a:lstStyle/>
        <a:p>
          <a:endParaRPr lang="ru-RU"/>
        </a:p>
      </dgm:t>
    </dgm:pt>
    <dgm:pt modelId="{8CEDBFD0-6FE1-473B-B646-322B19B113EE}" type="pres">
      <dgm:prSet presAssocID="{DF144497-B5FB-480B-9213-43A1053CAE18}" presName="root2" presStyleCnt="0"/>
      <dgm:spPr/>
    </dgm:pt>
    <dgm:pt modelId="{84693A08-0D7F-48EE-AB9B-C39D3F5E1C77}" type="pres">
      <dgm:prSet presAssocID="{DF144497-B5FB-480B-9213-43A1053CAE18}" presName="LevelTwoTextNode" presStyleLbl="node3" presStyleIdx="1" presStyleCnt="3" custLinFactNeighborX="34757" custLinFactNeighborY="-167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D8FB16A-5C86-425D-887E-EA651D63A929}" type="pres">
      <dgm:prSet presAssocID="{DF144497-B5FB-480B-9213-43A1053CAE18}" presName="level3hierChild" presStyleCnt="0"/>
      <dgm:spPr/>
    </dgm:pt>
    <dgm:pt modelId="{61F6ECC6-BE99-4476-A926-E462A777ACA1}" type="pres">
      <dgm:prSet presAssocID="{E3C06C6B-1E33-4932-9A83-359365ED8FC4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0FBABDAB-1479-4F47-AB2B-F7A2242C6639}" type="pres">
      <dgm:prSet presAssocID="{E3C06C6B-1E33-4932-9A83-359365ED8FC4}" presName="connTx" presStyleLbl="parChTrans1D2" presStyleIdx="1" presStyleCnt="2"/>
      <dgm:spPr/>
      <dgm:t>
        <a:bodyPr/>
        <a:lstStyle/>
        <a:p>
          <a:endParaRPr lang="ru-RU"/>
        </a:p>
      </dgm:t>
    </dgm:pt>
    <dgm:pt modelId="{ED947551-B2BA-4FE3-9CDB-681D4CB66C92}" type="pres">
      <dgm:prSet presAssocID="{19A535DE-48AC-45F9-B99F-46B4BB6B4DA6}" presName="root2" presStyleCnt="0"/>
      <dgm:spPr/>
    </dgm:pt>
    <dgm:pt modelId="{D2BE17F2-62BF-408A-8C38-098D6AE43AC5}" type="pres">
      <dgm:prSet presAssocID="{19A535DE-48AC-45F9-B99F-46B4BB6B4DA6}" presName="LevelTwoTextNode" presStyleLbl="node2" presStyleIdx="1" presStyleCnt="2" custLinFactNeighborX="-21426" custLinFactNeighborY="-52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C9E00EB-2D87-419F-A2EE-F9CE010B9836}" type="pres">
      <dgm:prSet presAssocID="{19A535DE-48AC-45F9-B99F-46B4BB6B4DA6}" presName="level3hierChild" presStyleCnt="0"/>
      <dgm:spPr/>
    </dgm:pt>
    <dgm:pt modelId="{47585871-20EF-430F-8354-ED82A08D24EC}" type="pres">
      <dgm:prSet presAssocID="{4871EA4E-1959-48AA-8589-D2EFD81E5C31}" presName="conn2-1" presStyleLbl="parChTrans1D3" presStyleIdx="2" presStyleCnt="3"/>
      <dgm:spPr/>
      <dgm:t>
        <a:bodyPr/>
        <a:lstStyle/>
        <a:p>
          <a:endParaRPr lang="ru-RU"/>
        </a:p>
      </dgm:t>
    </dgm:pt>
    <dgm:pt modelId="{2DDBB382-246E-4F83-9621-90306070241B}" type="pres">
      <dgm:prSet presAssocID="{4871EA4E-1959-48AA-8589-D2EFD81E5C31}" presName="connTx" presStyleLbl="parChTrans1D3" presStyleIdx="2" presStyleCnt="3"/>
      <dgm:spPr/>
      <dgm:t>
        <a:bodyPr/>
        <a:lstStyle/>
        <a:p>
          <a:endParaRPr lang="ru-RU"/>
        </a:p>
      </dgm:t>
    </dgm:pt>
    <dgm:pt modelId="{F2B9347F-C33E-49C1-8B1A-F169520B9653}" type="pres">
      <dgm:prSet presAssocID="{B8CEC48C-33A5-4D69-BE83-21A35497A4AA}" presName="root2" presStyleCnt="0"/>
      <dgm:spPr/>
    </dgm:pt>
    <dgm:pt modelId="{3183EA4A-D441-4A66-919C-FA4175A83963}" type="pres">
      <dgm:prSet presAssocID="{B8CEC48C-33A5-4D69-BE83-21A35497A4AA}" presName="LevelTwoTextNode" presStyleLbl="node3" presStyleIdx="2" presStyleCnt="3" custScaleX="154502" custScaleY="1568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68BBAC-5262-44F0-870E-20E94774BE31}" type="pres">
      <dgm:prSet presAssocID="{B8CEC48C-33A5-4D69-BE83-21A35497A4AA}" presName="level3hierChild" presStyleCnt="0"/>
      <dgm:spPr/>
    </dgm:pt>
  </dgm:ptLst>
  <dgm:cxnLst>
    <dgm:cxn modelId="{F18F69E9-107E-4B02-8997-CE87FA964A90}" srcId="{378E6B99-2662-428D-B900-064E81D6585E}" destId="{DF144497-B5FB-480B-9213-43A1053CAE18}" srcOrd="1" destOrd="0" parTransId="{AEBE11CE-392B-4022-AD10-EAF542EC2174}" sibTransId="{80E6071C-C4B0-4B8B-8057-531899AD89D2}"/>
    <dgm:cxn modelId="{EF3E0D93-12CC-4EEA-98BF-73D2DFD819B3}" type="presOf" srcId="{378E6B99-2662-428D-B900-064E81D6585E}" destId="{2326DC81-9873-487F-9FA9-4537CBFD08B5}" srcOrd="0" destOrd="0" presId="urn:microsoft.com/office/officeart/2005/8/layout/hierarchy2"/>
    <dgm:cxn modelId="{2EAFD8B6-7A6C-44E1-A3D8-D3E7BA20B69B}" type="presOf" srcId="{AEBE11CE-392B-4022-AD10-EAF542EC2174}" destId="{54916835-503F-4A6D-B7EF-F03BBC3F02F1}" srcOrd="0" destOrd="0" presId="urn:microsoft.com/office/officeart/2005/8/layout/hierarchy2"/>
    <dgm:cxn modelId="{464F77DC-2500-4FC5-A1A7-AC1592B327BE}" srcId="{19A535DE-48AC-45F9-B99F-46B4BB6B4DA6}" destId="{B8CEC48C-33A5-4D69-BE83-21A35497A4AA}" srcOrd="0" destOrd="0" parTransId="{4871EA4E-1959-48AA-8589-D2EFD81E5C31}" sibTransId="{7EC04ECD-CE1E-4B6A-8A1B-EB1D92510560}"/>
    <dgm:cxn modelId="{F5982320-E21C-4863-B83F-E70AEB940922}" type="presOf" srcId="{B8CEC48C-33A5-4D69-BE83-21A35497A4AA}" destId="{3183EA4A-D441-4A66-919C-FA4175A83963}" srcOrd="0" destOrd="0" presId="urn:microsoft.com/office/officeart/2005/8/layout/hierarchy2"/>
    <dgm:cxn modelId="{CD623812-9CFE-4572-B389-919130944032}" srcId="{11ECEFFB-61A6-4B94-9E83-703F58E2E123}" destId="{03F87338-2C8C-4AC4-87C0-1119524F979D}" srcOrd="0" destOrd="0" parTransId="{4963A9DD-FB81-4AA6-99DF-C86A3360FFB7}" sibTransId="{385DF392-5465-4EAB-B629-1174DF826D2E}"/>
    <dgm:cxn modelId="{D6A8F129-AF9B-42A8-B5AD-33D80AB39685}" type="presOf" srcId="{A535625D-BDC2-4FE9-BB41-E5C7230DF0B2}" destId="{E2740D72-3A1A-491E-8790-3951490FEB15}" srcOrd="1" destOrd="0" presId="urn:microsoft.com/office/officeart/2005/8/layout/hierarchy2"/>
    <dgm:cxn modelId="{B115AFA2-539B-4197-A3FA-3372646F9401}" srcId="{03F87338-2C8C-4AC4-87C0-1119524F979D}" destId="{19A535DE-48AC-45F9-B99F-46B4BB6B4DA6}" srcOrd="1" destOrd="0" parTransId="{E3C06C6B-1E33-4932-9A83-359365ED8FC4}" sibTransId="{D5DB80DF-765C-485A-B0AA-FBDC81ED9741}"/>
    <dgm:cxn modelId="{DBE23A63-4603-4CA1-BA4B-4229E156EBE8}" type="presOf" srcId="{E3C06C6B-1E33-4932-9A83-359365ED8FC4}" destId="{61F6ECC6-BE99-4476-A926-E462A777ACA1}" srcOrd="0" destOrd="0" presId="urn:microsoft.com/office/officeart/2005/8/layout/hierarchy2"/>
    <dgm:cxn modelId="{90207132-1A33-4214-A47E-39F72219D648}" type="presOf" srcId="{19A535DE-48AC-45F9-B99F-46B4BB6B4DA6}" destId="{D2BE17F2-62BF-408A-8C38-098D6AE43AC5}" srcOrd="0" destOrd="0" presId="urn:microsoft.com/office/officeart/2005/8/layout/hierarchy2"/>
    <dgm:cxn modelId="{F0BA1C9E-0F3F-469B-B487-363A4EF03601}" type="presOf" srcId="{0D15C053-5BFF-4BA7-B92B-D4674A485394}" destId="{9DDC184B-942A-46B5-ADF6-40C6813849AC}" srcOrd="0" destOrd="0" presId="urn:microsoft.com/office/officeart/2005/8/layout/hierarchy2"/>
    <dgm:cxn modelId="{70DC6A9E-7F31-46E9-88F1-0C8DD8B1B57E}" type="presOf" srcId="{DF144497-B5FB-480B-9213-43A1053CAE18}" destId="{84693A08-0D7F-48EE-AB9B-C39D3F5E1C77}" srcOrd="0" destOrd="0" presId="urn:microsoft.com/office/officeart/2005/8/layout/hierarchy2"/>
    <dgm:cxn modelId="{802B0BC9-239D-4433-B542-EDC2EA4B3122}" type="presOf" srcId="{E0D465E2-7813-42FC-9F55-FCDC3788DBC0}" destId="{765C953C-EEA0-40C3-B159-5105400AC541}" srcOrd="0" destOrd="0" presId="urn:microsoft.com/office/officeart/2005/8/layout/hierarchy2"/>
    <dgm:cxn modelId="{12AF1216-3EE8-4C94-B7A2-2C2C7B97764F}" type="presOf" srcId="{A535625D-BDC2-4FE9-BB41-E5C7230DF0B2}" destId="{C4B8F68D-8B94-4E5C-97D7-AFAE115AC3FB}" srcOrd="0" destOrd="0" presId="urn:microsoft.com/office/officeart/2005/8/layout/hierarchy2"/>
    <dgm:cxn modelId="{E5BFD34F-3BAD-45A3-9D4D-58A45B95E919}" type="presOf" srcId="{0D15C053-5BFF-4BA7-B92B-D4674A485394}" destId="{9F1DF0D1-DC3D-4EAC-9305-952947B35779}" srcOrd="1" destOrd="0" presId="urn:microsoft.com/office/officeart/2005/8/layout/hierarchy2"/>
    <dgm:cxn modelId="{913746ED-B8AB-41E9-A14B-B75C9219F237}" type="presOf" srcId="{4871EA4E-1959-48AA-8589-D2EFD81E5C31}" destId="{47585871-20EF-430F-8354-ED82A08D24EC}" srcOrd="0" destOrd="0" presId="urn:microsoft.com/office/officeart/2005/8/layout/hierarchy2"/>
    <dgm:cxn modelId="{C247F159-C228-41FC-AD6B-573F99644012}" srcId="{378E6B99-2662-428D-B900-064E81D6585E}" destId="{E0D465E2-7813-42FC-9F55-FCDC3788DBC0}" srcOrd="0" destOrd="0" parTransId="{A535625D-BDC2-4FE9-BB41-E5C7230DF0B2}" sibTransId="{D452E695-7009-4230-887B-23CE82ECF267}"/>
    <dgm:cxn modelId="{E9BEF884-6360-48B8-9274-4099905D948D}" type="presOf" srcId="{E3C06C6B-1E33-4932-9A83-359365ED8FC4}" destId="{0FBABDAB-1479-4F47-AB2B-F7A2242C6639}" srcOrd="1" destOrd="0" presId="urn:microsoft.com/office/officeart/2005/8/layout/hierarchy2"/>
    <dgm:cxn modelId="{F6AFF20F-E468-4E9D-8F0A-457609EFE1BB}" type="presOf" srcId="{03F87338-2C8C-4AC4-87C0-1119524F979D}" destId="{DF12CC7C-CA33-4B03-BD1E-60E73355AF97}" srcOrd="0" destOrd="0" presId="urn:microsoft.com/office/officeart/2005/8/layout/hierarchy2"/>
    <dgm:cxn modelId="{B8038D1A-25CF-47F2-8DCC-D773B3E7CF03}" type="presOf" srcId="{4871EA4E-1959-48AA-8589-D2EFD81E5C31}" destId="{2DDBB382-246E-4F83-9621-90306070241B}" srcOrd="1" destOrd="0" presId="urn:microsoft.com/office/officeart/2005/8/layout/hierarchy2"/>
    <dgm:cxn modelId="{5AF60EAA-AF27-45A2-9791-B33AF6ECA2D9}" type="presOf" srcId="{AEBE11CE-392B-4022-AD10-EAF542EC2174}" destId="{279689CF-036C-4F74-8F28-A179BEBD7441}" srcOrd="1" destOrd="0" presId="urn:microsoft.com/office/officeart/2005/8/layout/hierarchy2"/>
    <dgm:cxn modelId="{506F12DE-3DA4-4CF1-ACF6-C8B5623B43CC}" type="presOf" srcId="{11ECEFFB-61A6-4B94-9E83-703F58E2E123}" destId="{2D421D06-E105-4A4D-BA68-9DA9F8F04C12}" srcOrd="0" destOrd="0" presId="urn:microsoft.com/office/officeart/2005/8/layout/hierarchy2"/>
    <dgm:cxn modelId="{2357F6E8-82C0-4F32-9163-C31A51F9DBA6}" srcId="{03F87338-2C8C-4AC4-87C0-1119524F979D}" destId="{378E6B99-2662-428D-B900-064E81D6585E}" srcOrd="0" destOrd="0" parTransId="{0D15C053-5BFF-4BA7-B92B-D4674A485394}" sibTransId="{FC6669E4-EC92-40D4-BA25-83182C0CE2A2}"/>
    <dgm:cxn modelId="{550FB155-760C-4331-8FB4-80AA267FF484}" type="presParOf" srcId="{2D421D06-E105-4A4D-BA68-9DA9F8F04C12}" destId="{E43CD4F6-10EF-464B-9E8F-CE907336A28B}" srcOrd="0" destOrd="0" presId="urn:microsoft.com/office/officeart/2005/8/layout/hierarchy2"/>
    <dgm:cxn modelId="{697A2ABC-0202-40A8-A7CB-F69F9FAC8E4D}" type="presParOf" srcId="{E43CD4F6-10EF-464B-9E8F-CE907336A28B}" destId="{DF12CC7C-CA33-4B03-BD1E-60E73355AF97}" srcOrd="0" destOrd="0" presId="urn:microsoft.com/office/officeart/2005/8/layout/hierarchy2"/>
    <dgm:cxn modelId="{DF545783-E9A4-4C83-AA6D-83CAA5364BD4}" type="presParOf" srcId="{E43CD4F6-10EF-464B-9E8F-CE907336A28B}" destId="{BA8777CE-44DE-46CB-B834-B7017806F448}" srcOrd="1" destOrd="0" presId="urn:microsoft.com/office/officeart/2005/8/layout/hierarchy2"/>
    <dgm:cxn modelId="{13C28955-3B68-41C1-B792-27F6E594A8C6}" type="presParOf" srcId="{BA8777CE-44DE-46CB-B834-B7017806F448}" destId="{9DDC184B-942A-46B5-ADF6-40C6813849AC}" srcOrd="0" destOrd="0" presId="urn:microsoft.com/office/officeart/2005/8/layout/hierarchy2"/>
    <dgm:cxn modelId="{37E6FE7A-A4B3-4283-9562-4CEE718E1913}" type="presParOf" srcId="{9DDC184B-942A-46B5-ADF6-40C6813849AC}" destId="{9F1DF0D1-DC3D-4EAC-9305-952947B35779}" srcOrd="0" destOrd="0" presId="urn:microsoft.com/office/officeart/2005/8/layout/hierarchy2"/>
    <dgm:cxn modelId="{E7E434A3-9ADB-4A4A-824E-7302A5DBBA95}" type="presParOf" srcId="{BA8777CE-44DE-46CB-B834-B7017806F448}" destId="{D20DE50D-B072-4682-9C26-CB49B6613FC2}" srcOrd="1" destOrd="0" presId="urn:microsoft.com/office/officeart/2005/8/layout/hierarchy2"/>
    <dgm:cxn modelId="{12B6A4FF-F16F-4760-9C44-B9E698346CC1}" type="presParOf" srcId="{D20DE50D-B072-4682-9C26-CB49B6613FC2}" destId="{2326DC81-9873-487F-9FA9-4537CBFD08B5}" srcOrd="0" destOrd="0" presId="urn:microsoft.com/office/officeart/2005/8/layout/hierarchy2"/>
    <dgm:cxn modelId="{DE27DFD1-1687-4B3B-BA89-8C50E599F383}" type="presParOf" srcId="{D20DE50D-B072-4682-9C26-CB49B6613FC2}" destId="{335510F8-4355-467D-9894-54C9A2CAB878}" srcOrd="1" destOrd="0" presId="urn:microsoft.com/office/officeart/2005/8/layout/hierarchy2"/>
    <dgm:cxn modelId="{5E291623-5F8F-4513-B28A-9EEB8A3ADCCF}" type="presParOf" srcId="{335510F8-4355-467D-9894-54C9A2CAB878}" destId="{C4B8F68D-8B94-4E5C-97D7-AFAE115AC3FB}" srcOrd="0" destOrd="0" presId="urn:microsoft.com/office/officeart/2005/8/layout/hierarchy2"/>
    <dgm:cxn modelId="{E5E59118-9337-4BA6-8732-B649B53647E0}" type="presParOf" srcId="{C4B8F68D-8B94-4E5C-97D7-AFAE115AC3FB}" destId="{E2740D72-3A1A-491E-8790-3951490FEB15}" srcOrd="0" destOrd="0" presId="urn:microsoft.com/office/officeart/2005/8/layout/hierarchy2"/>
    <dgm:cxn modelId="{121AEE38-881D-4086-BFE5-0A96D6CA4744}" type="presParOf" srcId="{335510F8-4355-467D-9894-54C9A2CAB878}" destId="{01360F68-E9C3-4025-93C6-F76CF102E177}" srcOrd="1" destOrd="0" presId="urn:microsoft.com/office/officeart/2005/8/layout/hierarchy2"/>
    <dgm:cxn modelId="{7F58D35F-1AF4-49B8-91D0-337C66486CD1}" type="presParOf" srcId="{01360F68-E9C3-4025-93C6-F76CF102E177}" destId="{765C953C-EEA0-40C3-B159-5105400AC541}" srcOrd="0" destOrd="0" presId="urn:microsoft.com/office/officeart/2005/8/layout/hierarchy2"/>
    <dgm:cxn modelId="{5E80A756-310B-412C-A7B9-7908985B4AE3}" type="presParOf" srcId="{01360F68-E9C3-4025-93C6-F76CF102E177}" destId="{D33D4BEA-3AAC-4A0B-8818-82E9F4FEF60B}" srcOrd="1" destOrd="0" presId="urn:microsoft.com/office/officeart/2005/8/layout/hierarchy2"/>
    <dgm:cxn modelId="{674D9DBD-B106-4ED9-9341-9BD049EF4A43}" type="presParOf" srcId="{335510F8-4355-467D-9894-54C9A2CAB878}" destId="{54916835-503F-4A6D-B7EF-F03BBC3F02F1}" srcOrd="2" destOrd="0" presId="urn:microsoft.com/office/officeart/2005/8/layout/hierarchy2"/>
    <dgm:cxn modelId="{E83A2564-3645-4C51-98F2-20D1F25D50AB}" type="presParOf" srcId="{54916835-503F-4A6D-B7EF-F03BBC3F02F1}" destId="{279689CF-036C-4F74-8F28-A179BEBD7441}" srcOrd="0" destOrd="0" presId="urn:microsoft.com/office/officeart/2005/8/layout/hierarchy2"/>
    <dgm:cxn modelId="{2EA53105-B193-43BD-92F7-505C5F102CDC}" type="presParOf" srcId="{335510F8-4355-467D-9894-54C9A2CAB878}" destId="{8CEDBFD0-6FE1-473B-B646-322B19B113EE}" srcOrd="3" destOrd="0" presId="urn:microsoft.com/office/officeart/2005/8/layout/hierarchy2"/>
    <dgm:cxn modelId="{17A5127E-7729-4CC4-9716-9914846F96F5}" type="presParOf" srcId="{8CEDBFD0-6FE1-473B-B646-322B19B113EE}" destId="{84693A08-0D7F-48EE-AB9B-C39D3F5E1C77}" srcOrd="0" destOrd="0" presId="urn:microsoft.com/office/officeart/2005/8/layout/hierarchy2"/>
    <dgm:cxn modelId="{9FC07944-0AE0-42BE-91AD-23F0F0904C1A}" type="presParOf" srcId="{8CEDBFD0-6FE1-473B-B646-322B19B113EE}" destId="{7D8FB16A-5C86-425D-887E-EA651D63A929}" srcOrd="1" destOrd="0" presId="urn:microsoft.com/office/officeart/2005/8/layout/hierarchy2"/>
    <dgm:cxn modelId="{FCA52F3A-F0D8-4DFC-8AC3-C09BA7B437D9}" type="presParOf" srcId="{BA8777CE-44DE-46CB-B834-B7017806F448}" destId="{61F6ECC6-BE99-4476-A926-E462A777ACA1}" srcOrd="2" destOrd="0" presId="urn:microsoft.com/office/officeart/2005/8/layout/hierarchy2"/>
    <dgm:cxn modelId="{65AD14DA-658B-4A5F-8619-B7663409E80A}" type="presParOf" srcId="{61F6ECC6-BE99-4476-A926-E462A777ACA1}" destId="{0FBABDAB-1479-4F47-AB2B-F7A2242C6639}" srcOrd="0" destOrd="0" presId="urn:microsoft.com/office/officeart/2005/8/layout/hierarchy2"/>
    <dgm:cxn modelId="{D7D14B25-88B5-4044-A3F7-E71A196689CB}" type="presParOf" srcId="{BA8777CE-44DE-46CB-B834-B7017806F448}" destId="{ED947551-B2BA-4FE3-9CDB-681D4CB66C92}" srcOrd="3" destOrd="0" presId="urn:microsoft.com/office/officeart/2005/8/layout/hierarchy2"/>
    <dgm:cxn modelId="{B26589C8-9CD9-4A97-B277-20F4A94B1C65}" type="presParOf" srcId="{ED947551-B2BA-4FE3-9CDB-681D4CB66C92}" destId="{D2BE17F2-62BF-408A-8C38-098D6AE43AC5}" srcOrd="0" destOrd="0" presId="urn:microsoft.com/office/officeart/2005/8/layout/hierarchy2"/>
    <dgm:cxn modelId="{67C2A994-CDE2-4976-850B-B425A09B39D6}" type="presParOf" srcId="{ED947551-B2BA-4FE3-9CDB-681D4CB66C92}" destId="{DC9E00EB-2D87-419F-A2EE-F9CE010B9836}" srcOrd="1" destOrd="0" presId="urn:microsoft.com/office/officeart/2005/8/layout/hierarchy2"/>
    <dgm:cxn modelId="{7F09A370-EF93-4AF5-88CB-8612AA1D65DB}" type="presParOf" srcId="{DC9E00EB-2D87-419F-A2EE-F9CE010B9836}" destId="{47585871-20EF-430F-8354-ED82A08D24EC}" srcOrd="0" destOrd="0" presId="urn:microsoft.com/office/officeart/2005/8/layout/hierarchy2"/>
    <dgm:cxn modelId="{C4D40ED3-64B5-4236-86AD-306053A24DCF}" type="presParOf" srcId="{47585871-20EF-430F-8354-ED82A08D24EC}" destId="{2DDBB382-246E-4F83-9621-90306070241B}" srcOrd="0" destOrd="0" presId="urn:microsoft.com/office/officeart/2005/8/layout/hierarchy2"/>
    <dgm:cxn modelId="{DA194D2A-03CB-4910-A379-56EA2C8AE522}" type="presParOf" srcId="{DC9E00EB-2D87-419F-A2EE-F9CE010B9836}" destId="{F2B9347F-C33E-49C1-8B1A-F169520B9653}" srcOrd="1" destOrd="0" presId="urn:microsoft.com/office/officeart/2005/8/layout/hierarchy2"/>
    <dgm:cxn modelId="{9CAA75F3-09ED-4D0D-98C6-E7469ABA7E2E}" type="presParOf" srcId="{F2B9347F-C33E-49C1-8B1A-F169520B9653}" destId="{3183EA4A-D441-4A66-919C-FA4175A83963}" srcOrd="0" destOrd="0" presId="urn:microsoft.com/office/officeart/2005/8/layout/hierarchy2"/>
    <dgm:cxn modelId="{A4FD7388-E527-4F36-80C1-C6C90A6353DC}" type="presParOf" srcId="{F2B9347F-C33E-49C1-8B1A-F169520B9653}" destId="{6768BBAC-5262-44F0-870E-20E94774BE3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83A95F2-B7B5-4E5D-AEB7-0BD017BFAFC7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A95DA21-9B1D-450E-A265-44BDAFFE93ED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1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Создать благоприятные условия для укрепления опорно-двигательного аппарата</a:t>
          </a:r>
          <a:endParaRPr lang="ru-RU" sz="1100" b="1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4C80ECC-7377-4DB7-B9DE-2B2EEF091D3A}" type="parTrans" cxnId="{E4FDC7F1-D303-4742-9D66-6A2318F9BCF4}">
      <dgm:prSet/>
      <dgm:spPr/>
      <dgm:t>
        <a:bodyPr/>
        <a:lstStyle/>
        <a:p>
          <a:endParaRPr lang="ru-RU"/>
        </a:p>
      </dgm:t>
    </dgm:pt>
    <dgm:pt modelId="{36046E5A-606B-409D-99A7-2740D41438C9}" type="sibTrans" cxnId="{E4FDC7F1-D303-4742-9D66-6A2318F9BCF4}">
      <dgm:prSet/>
      <dgm:spPr/>
      <dgm:t>
        <a:bodyPr/>
        <a:lstStyle/>
        <a:p>
          <a:endParaRPr lang="ru-RU"/>
        </a:p>
      </dgm:t>
    </dgm:pt>
    <dgm:pt modelId="{DBAB1FDC-07A7-440E-94EA-B06CC4C11443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Формировать навык ЗОЖ у детей и  родителей посредством внедрения основных его принципов в практику </a:t>
          </a:r>
          <a:endParaRPr lang="ru-RU" sz="1000" b="1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2B113CA-EBF6-4A95-8A92-7078B43B7895}" type="parTrans" cxnId="{60EC67C1-657F-4E5C-B84B-61E325E6D381}">
      <dgm:prSet/>
      <dgm:spPr/>
      <dgm:t>
        <a:bodyPr/>
        <a:lstStyle/>
        <a:p>
          <a:endParaRPr lang="ru-RU"/>
        </a:p>
      </dgm:t>
    </dgm:pt>
    <dgm:pt modelId="{5D55D22B-2E5A-42CB-BF1A-2FA98D8627A4}" type="sibTrans" cxnId="{60EC67C1-657F-4E5C-B84B-61E325E6D381}">
      <dgm:prSet/>
      <dgm:spPr/>
      <dgm:t>
        <a:bodyPr/>
        <a:lstStyle/>
        <a:p>
          <a:endParaRPr lang="ru-RU"/>
        </a:p>
      </dgm:t>
    </dgm:pt>
    <dgm:pt modelId="{97E8FB60-7E4F-4851-B9FA-AA13D236A95F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1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Проводить работу о пользе сбалансированного питания</a:t>
          </a:r>
          <a:endParaRPr lang="ru-RU" sz="1100" b="1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91CCC95-EF36-4DC4-83B6-CD34ACC13C49}" type="parTrans" cxnId="{39AD5868-B141-4332-8E2B-DB9A2BC8BE7D}">
      <dgm:prSet/>
      <dgm:spPr/>
      <dgm:t>
        <a:bodyPr/>
        <a:lstStyle/>
        <a:p>
          <a:endParaRPr lang="ru-RU"/>
        </a:p>
      </dgm:t>
    </dgm:pt>
    <dgm:pt modelId="{2F7ED221-D6BB-45DC-98DC-1D054F763BFD}" type="sibTrans" cxnId="{39AD5868-B141-4332-8E2B-DB9A2BC8BE7D}">
      <dgm:prSet/>
      <dgm:spPr/>
      <dgm:t>
        <a:bodyPr/>
        <a:lstStyle/>
        <a:p>
          <a:endParaRPr lang="ru-RU"/>
        </a:p>
      </dgm:t>
    </dgm:pt>
    <dgm:pt modelId="{576FE4FF-0743-497C-A396-A44B1701C694}">
      <dgm:prSet phldrT="[Текст]"/>
      <dgm:spPr/>
      <dgm:t>
        <a:bodyPr/>
        <a:lstStyle/>
        <a:p>
          <a:endParaRPr lang="ru-RU" dirty="0"/>
        </a:p>
      </dgm:t>
    </dgm:pt>
    <dgm:pt modelId="{270668EA-A58C-4434-BD4D-A037B640FD9C}" type="parTrans" cxnId="{2C0C051A-2FDB-4719-8549-ABE75F454151}">
      <dgm:prSet/>
      <dgm:spPr/>
      <dgm:t>
        <a:bodyPr/>
        <a:lstStyle/>
        <a:p>
          <a:endParaRPr lang="ru-RU"/>
        </a:p>
      </dgm:t>
    </dgm:pt>
    <dgm:pt modelId="{A8D6E5D4-566D-46DC-9477-EDE029C90B93}" type="sibTrans" cxnId="{2C0C051A-2FDB-4719-8549-ABE75F454151}">
      <dgm:prSet/>
      <dgm:spPr/>
      <dgm:t>
        <a:bodyPr/>
        <a:lstStyle/>
        <a:p>
          <a:endParaRPr lang="ru-RU"/>
        </a:p>
      </dgm:t>
    </dgm:pt>
    <dgm:pt modelId="{88E1A14D-042E-46CA-885E-9291436101A5}">
      <dgm:prSet phldrT="[Текст]" phldr="1"/>
      <dgm:spPr/>
      <dgm:t>
        <a:bodyPr/>
        <a:lstStyle/>
        <a:p>
          <a:endParaRPr lang="ru-RU" dirty="0"/>
        </a:p>
      </dgm:t>
    </dgm:pt>
    <dgm:pt modelId="{5C71820C-E1DD-41AC-902D-83F91D41EF66}" type="parTrans" cxnId="{5A99BDD9-DD6D-4908-8A70-751ABAA13452}">
      <dgm:prSet/>
      <dgm:spPr/>
      <dgm:t>
        <a:bodyPr/>
        <a:lstStyle/>
        <a:p>
          <a:endParaRPr lang="ru-RU"/>
        </a:p>
      </dgm:t>
    </dgm:pt>
    <dgm:pt modelId="{B34381E1-95FF-4FAC-A0D9-C009521BE2DA}" type="sibTrans" cxnId="{5A99BDD9-DD6D-4908-8A70-751ABAA13452}">
      <dgm:prSet/>
      <dgm:spPr/>
      <dgm:t>
        <a:bodyPr/>
        <a:lstStyle/>
        <a:p>
          <a:endParaRPr lang="ru-RU"/>
        </a:p>
      </dgm:t>
    </dgm:pt>
    <dgm:pt modelId="{D818EE05-F85B-4C00-947F-8E0FFEFEDB15}" type="pres">
      <dgm:prSet presAssocID="{D83A95F2-B7B5-4E5D-AEB7-0BD017BFAFC7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13C64F-DE09-4131-A57C-A7B6C744089D}" type="pres">
      <dgm:prSet presAssocID="{D83A95F2-B7B5-4E5D-AEB7-0BD017BFAFC7}" presName="ellipse" presStyleLbl="trBgShp" presStyleIdx="0" presStyleCnt="1" custScaleX="87925" custLinFactY="20248" custLinFactNeighborX="3174" custLinFactNeighborY="100000"/>
      <dgm:spPr/>
      <dgm:t>
        <a:bodyPr/>
        <a:lstStyle/>
        <a:p>
          <a:endParaRPr lang="ru-RU"/>
        </a:p>
      </dgm:t>
    </dgm:pt>
    <dgm:pt modelId="{520EEBFC-5EC4-4D7A-BC69-4ECD8A0C21DB}" type="pres">
      <dgm:prSet presAssocID="{D83A95F2-B7B5-4E5D-AEB7-0BD017BFAFC7}" presName="arrow1" presStyleLbl="fgShp" presStyleIdx="0" presStyleCnt="1" custLinFactNeighborX="1515" custLinFactNeighborY="45009"/>
      <dgm:spPr>
        <a:solidFill>
          <a:schemeClr val="bg2">
            <a:lumMod val="10000"/>
          </a:schemeClr>
        </a:solidFill>
      </dgm:spPr>
    </dgm:pt>
    <dgm:pt modelId="{FA6C0B1F-243E-41DA-BF1D-C2171569CE04}" type="pres">
      <dgm:prSet presAssocID="{D83A95F2-B7B5-4E5D-AEB7-0BD017BFAFC7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E56E75-2991-41E3-85AE-E3120803EF80}" type="pres">
      <dgm:prSet presAssocID="{DBAB1FDC-07A7-440E-94EA-B06CC4C11443}" presName="item1" presStyleLbl="node1" presStyleIdx="0" presStyleCnt="3" custLinFactX="4202" custLinFactNeighborX="100000" custLinFactNeighborY="-958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36280F-7772-49CD-AB7C-95AD1D6D19D0}" type="pres">
      <dgm:prSet presAssocID="{97E8FB60-7E4F-4851-B9FA-AA13D236A95F}" presName="item2" presStyleLbl="node1" presStyleIdx="1" presStyleCnt="3" custScaleX="132322" custScaleY="110774" custLinFactNeighborX="-28957" custLinFactNeighborY="-256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FDDB85-49CA-4676-B082-7D15B6834D6D}" type="pres">
      <dgm:prSet presAssocID="{576FE4FF-0743-497C-A396-A44B1701C694}" presName="item3" presStyleLbl="node1" presStyleIdx="2" presStyleCnt="3" custScaleX="115488" custLinFactNeighborX="-21078" custLinFactNeighborY="-74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7829C9-73FD-4ED7-B5E2-A49515888448}" type="pres">
      <dgm:prSet presAssocID="{D83A95F2-B7B5-4E5D-AEB7-0BD017BFAFC7}" presName="funnel" presStyleLbl="trAlignAcc1" presStyleIdx="0" presStyleCnt="1" custScaleX="193939" custScaleY="110390" custLinFactNeighborX="1731" custLinFactNeighborY="3646"/>
      <dgm:spPr>
        <a:solidFill>
          <a:schemeClr val="accent1">
            <a:lumMod val="50000"/>
            <a:alpha val="40000"/>
          </a:schemeClr>
        </a:solidFill>
      </dgm:spPr>
      <dgm:t>
        <a:bodyPr/>
        <a:lstStyle/>
        <a:p>
          <a:endParaRPr lang="ru-RU"/>
        </a:p>
      </dgm:t>
    </dgm:pt>
  </dgm:ptLst>
  <dgm:cxnLst>
    <dgm:cxn modelId="{86D7DBE7-295C-4CDA-9193-6F6B23DB3C30}" type="presOf" srcId="{DBAB1FDC-07A7-440E-94EA-B06CC4C11443}" destId="{DF36280F-7772-49CD-AB7C-95AD1D6D19D0}" srcOrd="0" destOrd="0" presId="urn:microsoft.com/office/officeart/2005/8/layout/funnel1"/>
    <dgm:cxn modelId="{E4FDC7F1-D303-4742-9D66-6A2318F9BCF4}" srcId="{D83A95F2-B7B5-4E5D-AEB7-0BD017BFAFC7}" destId="{AA95DA21-9B1D-450E-A265-44BDAFFE93ED}" srcOrd="0" destOrd="0" parTransId="{04C80ECC-7377-4DB7-B9DE-2B2EEF091D3A}" sibTransId="{36046E5A-606B-409D-99A7-2740D41438C9}"/>
    <dgm:cxn modelId="{4B802DBA-2E5C-4CE3-9124-FFBD92EE190A}" type="presOf" srcId="{97E8FB60-7E4F-4851-B9FA-AA13D236A95F}" destId="{33E56E75-2991-41E3-85AE-E3120803EF80}" srcOrd="0" destOrd="0" presId="urn:microsoft.com/office/officeart/2005/8/layout/funnel1"/>
    <dgm:cxn modelId="{2C0C051A-2FDB-4719-8549-ABE75F454151}" srcId="{D83A95F2-B7B5-4E5D-AEB7-0BD017BFAFC7}" destId="{576FE4FF-0743-497C-A396-A44B1701C694}" srcOrd="3" destOrd="0" parTransId="{270668EA-A58C-4434-BD4D-A037B640FD9C}" sibTransId="{A8D6E5D4-566D-46DC-9477-EDE029C90B93}"/>
    <dgm:cxn modelId="{E7620DB8-41CF-4E85-80C9-090907FA3558}" type="presOf" srcId="{D83A95F2-B7B5-4E5D-AEB7-0BD017BFAFC7}" destId="{D818EE05-F85B-4C00-947F-8E0FFEFEDB15}" srcOrd="0" destOrd="0" presId="urn:microsoft.com/office/officeart/2005/8/layout/funnel1"/>
    <dgm:cxn modelId="{B739C116-DC77-45A4-B360-7863D3DC6438}" type="presOf" srcId="{576FE4FF-0743-497C-A396-A44B1701C694}" destId="{FA6C0B1F-243E-41DA-BF1D-C2171569CE04}" srcOrd="0" destOrd="0" presId="urn:microsoft.com/office/officeart/2005/8/layout/funnel1"/>
    <dgm:cxn modelId="{33165279-7CB2-4BE9-9065-AB392B5B75BB}" type="presOf" srcId="{AA95DA21-9B1D-450E-A265-44BDAFFE93ED}" destId="{22FDDB85-49CA-4676-B082-7D15B6834D6D}" srcOrd="0" destOrd="0" presId="urn:microsoft.com/office/officeart/2005/8/layout/funnel1"/>
    <dgm:cxn modelId="{39AD5868-B141-4332-8E2B-DB9A2BC8BE7D}" srcId="{D83A95F2-B7B5-4E5D-AEB7-0BD017BFAFC7}" destId="{97E8FB60-7E4F-4851-B9FA-AA13D236A95F}" srcOrd="2" destOrd="0" parTransId="{291CCC95-EF36-4DC4-83B6-CD34ACC13C49}" sibTransId="{2F7ED221-D6BB-45DC-98DC-1D054F763BFD}"/>
    <dgm:cxn modelId="{5A99BDD9-DD6D-4908-8A70-751ABAA13452}" srcId="{D83A95F2-B7B5-4E5D-AEB7-0BD017BFAFC7}" destId="{88E1A14D-042E-46CA-885E-9291436101A5}" srcOrd="4" destOrd="0" parTransId="{5C71820C-E1DD-41AC-902D-83F91D41EF66}" sibTransId="{B34381E1-95FF-4FAC-A0D9-C009521BE2DA}"/>
    <dgm:cxn modelId="{60EC67C1-657F-4E5C-B84B-61E325E6D381}" srcId="{D83A95F2-B7B5-4E5D-AEB7-0BD017BFAFC7}" destId="{DBAB1FDC-07A7-440E-94EA-B06CC4C11443}" srcOrd="1" destOrd="0" parTransId="{32B113CA-EBF6-4A95-8A92-7078B43B7895}" sibTransId="{5D55D22B-2E5A-42CB-BF1A-2FA98D8627A4}"/>
    <dgm:cxn modelId="{DD766CF2-1493-40DC-8DB1-B7694A8BA0AF}" type="presParOf" srcId="{D818EE05-F85B-4C00-947F-8E0FFEFEDB15}" destId="{8D13C64F-DE09-4131-A57C-A7B6C744089D}" srcOrd="0" destOrd="0" presId="urn:microsoft.com/office/officeart/2005/8/layout/funnel1"/>
    <dgm:cxn modelId="{8B4283B7-245D-4FB4-A0F8-711206D09BC5}" type="presParOf" srcId="{D818EE05-F85B-4C00-947F-8E0FFEFEDB15}" destId="{520EEBFC-5EC4-4D7A-BC69-4ECD8A0C21DB}" srcOrd="1" destOrd="0" presId="urn:microsoft.com/office/officeart/2005/8/layout/funnel1"/>
    <dgm:cxn modelId="{272051ED-F9BA-4CA7-941A-3153351880E1}" type="presParOf" srcId="{D818EE05-F85B-4C00-947F-8E0FFEFEDB15}" destId="{FA6C0B1F-243E-41DA-BF1D-C2171569CE04}" srcOrd="2" destOrd="0" presId="urn:microsoft.com/office/officeart/2005/8/layout/funnel1"/>
    <dgm:cxn modelId="{96FF8D3C-9C5D-41AF-B610-1747E15091D3}" type="presParOf" srcId="{D818EE05-F85B-4C00-947F-8E0FFEFEDB15}" destId="{33E56E75-2991-41E3-85AE-E3120803EF80}" srcOrd="3" destOrd="0" presId="urn:microsoft.com/office/officeart/2005/8/layout/funnel1"/>
    <dgm:cxn modelId="{EB43F891-967F-4DFD-ADE1-1CA5C89E04E6}" type="presParOf" srcId="{D818EE05-F85B-4C00-947F-8E0FFEFEDB15}" destId="{DF36280F-7772-49CD-AB7C-95AD1D6D19D0}" srcOrd="4" destOrd="0" presId="urn:microsoft.com/office/officeart/2005/8/layout/funnel1"/>
    <dgm:cxn modelId="{31F0B1CC-112B-4F2F-99BC-85B37D543383}" type="presParOf" srcId="{D818EE05-F85B-4C00-947F-8E0FFEFEDB15}" destId="{22FDDB85-49CA-4676-B082-7D15B6834D6D}" srcOrd="5" destOrd="0" presId="urn:microsoft.com/office/officeart/2005/8/layout/funnel1"/>
    <dgm:cxn modelId="{59AD0EE0-39F5-409D-9E11-D1AE1F30DA5D}" type="presParOf" srcId="{D818EE05-F85B-4C00-947F-8E0FFEFEDB15}" destId="{437829C9-73FD-4ED7-B5E2-A49515888448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EDE1270-F18C-485D-B51A-62D9569A3D74}">
      <dsp:nvSpPr>
        <dsp:cNvPr id="0" name=""/>
        <dsp:cNvSpPr/>
      </dsp:nvSpPr>
      <dsp:spPr>
        <a:xfrm>
          <a:off x="41518" y="1482213"/>
          <a:ext cx="3036974" cy="2289857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FFFF00"/>
              </a:solidFill>
              <a:latin typeface="Georgia" pitchFamily="18" charset="0"/>
            </a:rPr>
            <a:t>Качество приспособления организма к условиям внешней среды</a:t>
          </a:r>
          <a:endParaRPr lang="ru-RU" sz="2000" kern="1200" dirty="0">
            <a:solidFill>
              <a:srgbClr val="FFFF00"/>
            </a:solidFill>
            <a:latin typeface="Georgia" pitchFamily="18" charset="0"/>
          </a:endParaRPr>
        </a:p>
      </dsp:txBody>
      <dsp:txXfrm>
        <a:off x="41518" y="1482213"/>
        <a:ext cx="3036974" cy="2289857"/>
      </dsp:txXfrm>
    </dsp:sp>
    <dsp:sp modelId="{CF17B62C-D594-4FAD-9255-3F0FF36DBAF1}">
      <dsp:nvSpPr>
        <dsp:cNvPr id="0" name=""/>
        <dsp:cNvSpPr/>
      </dsp:nvSpPr>
      <dsp:spPr>
        <a:xfrm>
          <a:off x="1088171" y="3985534"/>
          <a:ext cx="977879" cy="977879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1088171" y="3985534"/>
        <a:ext cx="977879" cy="977879"/>
      </dsp:txXfrm>
    </dsp:sp>
    <dsp:sp modelId="{204F4191-D29F-41D8-9979-8A60441D6DD7}">
      <dsp:nvSpPr>
        <dsp:cNvPr id="0" name=""/>
        <dsp:cNvSpPr/>
      </dsp:nvSpPr>
      <dsp:spPr>
        <a:xfrm>
          <a:off x="2597502" y="3546029"/>
          <a:ext cx="3271952" cy="2142602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FFFF00"/>
              </a:solidFill>
              <a:latin typeface="Georgia" pitchFamily="18" charset="0"/>
            </a:rPr>
            <a:t>Итог  процесса взаимодействия внешних и внутренних факторов</a:t>
          </a:r>
          <a:endParaRPr lang="ru-RU" sz="2000" kern="1200" dirty="0">
            <a:solidFill>
              <a:srgbClr val="FFFF00"/>
            </a:solidFill>
            <a:latin typeface="Georgia" pitchFamily="18" charset="0"/>
          </a:endParaRPr>
        </a:p>
      </dsp:txBody>
      <dsp:txXfrm>
        <a:off x="2597502" y="3546029"/>
        <a:ext cx="3271952" cy="2142602"/>
      </dsp:txXfrm>
    </dsp:sp>
    <dsp:sp modelId="{1927E7FB-AF5B-4D0C-B3F7-F64737371B26}">
      <dsp:nvSpPr>
        <dsp:cNvPr id="0" name=""/>
        <dsp:cNvSpPr/>
      </dsp:nvSpPr>
      <dsp:spPr>
        <a:xfrm rot="19216643">
          <a:off x="3813585" y="1830936"/>
          <a:ext cx="999762" cy="12536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300" kern="1200"/>
        </a:p>
      </dsp:txBody>
      <dsp:txXfrm rot="19216643">
        <a:off x="3813585" y="1830936"/>
        <a:ext cx="999762" cy="1253668"/>
      </dsp:txXfrm>
    </dsp:sp>
    <dsp:sp modelId="{5D5EB118-7B89-4DED-B4B1-56EDD0B16CD1}">
      <dsp:nvSpPr>
        <dsp:cNvPr id="0" name=""/>
        <dsp:cNvSpPr/>
      </dsp:nvSpPr>
      <dsp:spPr>
        <a:xfrm>
          <a:off x="4479882" y="377816"/>
          <a:ext cx="3371999" cy="1080287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b="1" kern="1200" dirty="0" smtClean="0">
              <a:solidFill>
                <a:srgbClr val="FFFF00"/>
              </a:solidFill>
              <a:latin typeface="Georgia" pitchFamily="18" charset="0"/>
            </a:rPr>
            <a:t>здоровье</a:t>
          </a:r>
          <a:endParaRPr lang="ru-RU" sz="3700" b="1" kern="1200" dirty="0">
            <a:solidFill>
              <a:srgbClr val="FFFF00"/>
            </a:solidFill>
            <a:latin typeface="Georgia" pitchFamily="18" charset="0"/>
          </a:endParaRPr>
        </a:p>
      </dsp:txBody>
      <dsp:txXfrm>
        <a:off x="4479882" y="377816"/>
        <a:ext cx="3371999" cy="108028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EB3B29-9DC8-4A75-83DC-CEA508496D4D}">
      <dsp:nvSpPr>
        <dsp:cNvPr id="0" name=""/>
        <dsp:cNvSpPr/>
      </dsp:nvSpPr>
      <dsp:spPr>
        <a:xfrm>
          <a:off x="1406055" y="402093"/>
          <a:ext cx="3765678" cy="3765678"/>
        </a:xfrm>
        <a:prstGeom prst="blockArc">
          <a:avLst>
            <a:gd name="adj1" fmla="val 10619307"/>
            <a:gd name="adj2" fmla="val 17663083"/>
            <a:gd name="adj3" fmla="val 4643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BBDFF2-A362-4E0C-8738-A97251F41C70}">
      <dsp:nvSpPr>
        <dsp:cNvPr id="0" name=""/>
        <dsp:cNvSpPr/>
      </dsp:nvSpPr>
      <dsp:spPr>
        <a:xfrm>
          <a:off x="1393211" y="736098"/>
          <a:ext cx="3765678" cy="3765678"/>
        </a:xfrm>
        <a:prstGeom prst="blockArc">
          <a:avLst>
            <a:gd name="adj1" fmla="val 3910511"/>
            <a:gd name="adj2" fmla="val 11244962"/>
            <a:gd name="adj3" fmla="val 4643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399931-ADD0-4ED3-B3EA-05AE9377E11D}">
      <dsp:nvSpPr>
        <dsp:cNvPr id="0" name=""/>
        <dsp:cNvSpPr/>
      </dsp:nvSpPr>
      <dsp:spPr>
        <a:xfrm>
          <a:off x="2807190" y="681785"/>
          <a:ext cx="3765678" cy="3765678"/>
        </a:xfrm>
        <a:prstGeom prst="blockArc">
          <a:avLst>
            <a:gd name="adj1" fmla="val 21257220"/>
            <a:gd name="adj2" fmla="val 6625521"/>
            <a:gd name="adj3" fmla="val 4643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67D54A-76FE-471E-BBC7-BD6800FE4426}">
      <dsp:nvSpPr>
        <dsp:cNvPr id="0" name=""/>
        <dsp:cNvSpPr/>
      </dsp:nvSpPr>
      <dsp:spPr>
        <a:xfrm>
          <a:off x="2798606" y="453697"/>
          <a:ext cx="3765678" cy="3765678"/>
        </a:xfrm>
        <a:prstGeom prst="blockArc">
          <a:avLst>
            <a:gd name="adj1" fmla="val 14991585"/>
            <a:gd name="adj2" fmla="val 84144"/>
            <a:gd name="adj3" fmla="val 4643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4809F3-4F1E-4249-87FB-1FD9AA183D4D}">
      <dsp:nvSpPr>
        <dsp:cNvPr id="0" name=""/>
        <dsp:cNvSpPr/>
      </dsp:nvSpPr>
      <dsp:spPr>
        <a:xfrm>
          <a:off x="3590092" y="1419276"/>
          <a:ext cx="916212" cy="205943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rPr>
            <a:t>З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rPr>
            <a:t>Д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rPr>
            <a:t>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rPr>
            <a:t>Р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rPr>
            <a:t>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rPr>
            <a:t>В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rPr>
            <a:t>Ь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rPr>
            <a:t>е</a:t>
          </a:r>
          <a:endParaRPr lang="ru-RU" sz="1400" b="1" kern="1200" dirty="0">
            <a:solidFill>
              <a:schemeClr val="tx1">
                <a:lumMod val="95000"/>
                <a:lumOff val="5000"/>
              </a:schemeClr>
            </a:solidFill>
            <a:latin typeface="Georgia" pitchFamily="18" charset="0"/>
          </a:endParaRPr>
        </a:p>
      </dsp:txBody>
      <dsp:txXfrm>
        <a:off x="3590092" y="1419276"/>
        <a:ext cx="916212" cy="2059435"/>
      </dsp:txXfrm>
    </dsp:sp>
    <dsp:sp modelId="{44D81933-4BEA-40AC-B00D-8D09F7A01B19}">
      <dsp:nvSpPr>
        <dsp:cNvPr id="0" name=""/>
        <dsp:cNvSpPr/>
      </dsp:nvSpPr>
      <dsp:spPr>
        <a:xfrm>
          <a:off x="2308335" y="113554"/>
          <a:ext cx="3479728" cy="992627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rPr>
            <a:t>соматическое</a:t>
          </a:r>
          <a:endParaRPr lang="ru-RU" sz="2800" b="0" kern="1200" dirty="0">
            <a:solidFill>
              <a:schemeClr val="tx1">
                <a:lumMod val="95000"/>
                <a:lumOff val="5000"/>
              </a:schemeClr>
            </a:solidFill>
            <a:latin typeface="Georgia" pitchFamily="18" charset="0"/>
          </a:endParaRPr>
        </a:p>
      </dsp:txBody>
      <dsp:txXfrm>
        <a:off x="2308335" y="113554"/>
        <a:ext cx="3479728" cy="992627"/>
      </dsp:txXfrm>
    </dsp:sp>
    <dsp:sp modelId="{49ED08C9-1A31-4ACD-A892-59F580A9585E}">
      <dsp:nvSpPr>
        <dsp:cNvPr id="0" name=""/>
        <dsp:cNvSpPr/>
      </dsp:nvSpPr>
      <dsp:spPr>
        <a:xfrm>
          <a:off x="4883191" y="1868034"/>
          <a:ext cx="3273659" cy="1027027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rPr>
            <a:t>психическое</a:t>
          </a:r>
          <a:endParaRPr lang="ru-RU" sz="2800" b="0" kern="1200" dirty="0">
            <a:solidFill>
              <a:schemeClr val="tx1">
                <a:lumMod val="95000"/>
                <a:lumOff val="5000"/>
              </a:schemeClr>
            </a:solidFill>
            <a:latin typeface="Georgia" pitchFamily="18" charset="0"/>
          </a:endParaRPr>
        </a:p>
      </dsp:txBody>
      <dsp:txXfrm>
        <a:off x="4883191" y="1868034"/>
        <a:ext cx="3273659" cy="1027027"/>
      </dsp:txXfrm>
    </dsp:sp>
    <dsp:sp modelId="{56AB6052-3057-4A5B-9C93-AA474FAD3269}">
      <dsp:nvSpPr>
        <dsp:cNvPr id="0" name=""/>
        <dsp:cNvSpPr/>
      </dsp:nvSpPr>
      <dsp:spPr>
        <a:xfrm>
          <a:off x="2216077" y="3793252"/>
          <a:ext cx="3664243" cy="989737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rPr>
            <a:t>нравственное</a:t>
          </a:r>
          <a:endParaRPr lang="ru-RU" sz="2800" kern="1200" dirty="0">
            <a:solidFill>
              <a:schemeClr val="tx1">
                <a:lumMod val="95000"/>
                <a:lumOff val="5000"/>
              </a:schemeClr>
            </a:solidFill>
            <a:latin typeface="Georgia" pitchFamily="18" charset="0"/>
          </a:endParaRPr>
        </a:p>
      </dsp:txBody>
      <dsp:txXfrm>
        <a:off x="2216077" y="3793252"/>
        <a:ext cx="3664243" cy="989737"/>
      </dsp:txXfrm>
    </dsp:sp>
    <dsp:sp modelId="{91E43A5E-F408-458D-9A8E-35D0718102A5}">
      <dsp:nvSpPr>
        <dsp:cNvPr id="0" name=""/>
        <dsp:cNvSpPr/>
      </dsp:nvSpPr>
      <dsp:spPr>
        <a:xfrm>
          <a:off x="0" y="1923454"/>
          <a:ext cx="2904616" cy="916203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rPr>
            <a:t>физическое</a:t>
          </a:r>
          <a:endParaRPr lang="ru-RU" sz="2800" kern="1200" dirty="0">
            <a:solidFill>
              <a:schemeClr val="tx1">
                <a:lumMod val="95000"/>
                <a:lumOff val="5000"/>
              </a:schemeClr>
            </a:solidFill>
            <a:latin typeface="Georgia" pitchFamily="18" charset="0"/>
          </a:endParaRPr>
        </a:p>
      </dsp:txBody>
      <dsp:txXfrm>
        <a:off x="0" y="1923454"/>
        <a:ext cx="2904616" cy="91620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CCCDBC-25C6-4B3F-B19B-4D735BDEB16F}">
      <dsp:nvSpPr>
        <dsp:cNvPr id="0" name=""/>
        <dsp:cNvSpPr/>
      </dsp:nvSpPr>
      <dsp:spPr>
        <a:xfrm>
          <a:off x="2546244" y="268456"/>
          <a:ext cx="3400508" cy="3400508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Я хочу</a:t>
          </a:r>
          <a:endParaRPr lang="ru-RU" sz="24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338392" y="989040"/>
        <a:ext cx="1214467" cy="1012056"/>
      </dsp:txXfrm>
    </dsp:sp>
    <dsp:sp modelId="{4314B411-43C5-40A0-A4AA-4F2CBFF418CF}">
      <dsp:nvSpPr>
        <dsp:cNvPr id="0" name=""/>
        <dsp:cNvSpPr/>
      </dsp:nvSpPr>
      <dsp:spPr>
        <a:xfrm>
          <a:off x="2480426" y="438156"/>
          <a:ext cx="3400508" cy="3379220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Я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должен</a:t>
          </a:r>
          <a:endParaRPr lang="ru-RU" sz="24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290071" y="2630627"/>
        <a:ext cx="1821700" cy="885034"/>
      </dsp:txXfrm>
    </dsp:sp>
    <dsp:sp modelId="{A2F19CF0-E282-47B6-962E-A60124B1E87D}">
      <dsp:nvSpPr>
        <dsp:cNvPr id="0" name=""/>
        <dsp:cNvSpPr/>
      </dsp:nvSpPr>
      <dsp:spPr>
        <a:xfrm>
          <a:off x="2406175" y="268456"/>
          <a:ext cx="3400508" cy="3400508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Я могу</a:t>
          </a:r>
          <a:endParaRPr lang="ru-RU" sz="24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800067" y="989040"/>
        <a:ext cx="1214467" cy="1012056"/>
      </dsp:txXfrm>
    </dsp:sp>
    <dsp:sp modelId="{3485B543-CC11-4D80-AE8C-5B824013F8D1}">
      <dsp:nvSpPr>
        <dsp:cNvPr id="0" name=""/>
        <dsp:cNvSpPr/>
      </dsp:nvSpPr>
      <dsp:spPr>
        <a:xfrm>
          <a:off x="2336017" y="57948"/>
          <a:ext cx="3821523" cy="3821523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11681A-24AD-4D46-AD68-9B66DBD7451D}">
      <dsp:nvSpPr>
        <dsp:cNvPr id="0" name=""/>
        <dsp:cNvSpPr/>
      </dsp:nvSpPr>
      <dsp:spPr>
        <a:xfrm>
          <a:off x="2269918" y="216902"/>
          <a:ext cx="3821523" cy="3821523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D1CFA7-3846-411D-8C2D-ED27E9BE1F86}">
      <dsp:nvSpPr>
        <dsp:cNvPr id="0" name=""/>
        <dsp:cNvSpPr/>
      </dsp:nvSpPr>
      <dsp:spPr>
        <a:xfrm>
          <a:off x="2195387" y="57948"/>
          <a:ext cx="3821523" cy="3821523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12CC7C-CA33-4B03-BD1E-60E73355AF97}">
      <dsp:nvSpPr>
        <dsp:cNvPr id="0" name=""/>
        <dsp:cNvSpPr/>
      </dsp:nvSpPr>
      <dsp:spPr>
        <a:xfrm>
          <a:off x="5779" y="1978428"/>
          <a:ext cx="1513643" cy="1020580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Охрана жизни и укрепление здоровья детей</a:t>
          </a:r>
          <a:endParaRPr lang="ru-RU" sz="1400" b="1" kern="1200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779" y="1978428"/>
        <a:ext cx="1513643" cy="1020580"/>
      </dsp:txXfrm>
    </dsp:sp>
    <dsp:sp modelId="{9DDC184B-942A-46B5-ADF6-40C6813849AC}">
      <dsp:nvSpPr>
        <dsp:cNvPr id="0" name=""/>
        <dsp:cNvSpPr/>
      </dsp:nvSpPr>
      <dsp:spPr>
        <a:xfrm rot="17069844">
          <a:off x="951753" y="1735973"/>
          <a:ext cx="1514464" cy="39248"/>
        </a:xfrm>
        <a:custGeom>
          <a:avLst/>
          <a:gdLst/>
          <a:ahLst/>
          <a:cxnLst/>
          <a:rect l="0" t="0" r="0" b="0"/>
          <a:pathLst>
            <a:path>
              <a:moveTo>
                <a:pt x="0" y="19624"/>
              </a:moveTo>
              <a:lnTo>
                <a:pt x="1514464" y="196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7069844">
        <a:off x="1671123" y="1717735"/>
        <a:ext cx="75723" cy="75723"/>
      </dsp:txXfrm>
    </dsp:sp>
    <dsp:sp modelId="{2326DC81-9873-487F-9FA9-4537CBFD08B5}">
      <dsp:nvSpPr>
        <dsp:cNvPr id="0" name=""/>
        <dsp:cNvSpPr/>
      </dsp:nvSpPr>
      <dsp:spPr>
        <a:xfrm>
          <a:off x="1898548" y="512185"/>
          <a:ext cx="2041161" cy="1020580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Развитие физических качеств дошкольника</a:t>
          </a:r>
          <a:endParaRPr lang="ru-RU" sz="1400" b="1" kern="1200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98548" y="512185"/>
        <a:ext cx="2041161" cy="1020580"/>
      </dsp:txXfrm>
    </dsp:sp>
    <dsp:sp modelId="{C4B8F68D-8B94-4E5C-97D7-AFAE115AC3FB}">
      <dsp:nvSpPr>
        <dsp:cNvPr id="0" name=""/>
        <dsp:cNvSpPr/>
      </dsp:nvSpPr>
      <dsp:spPr>
        <a:xfrm rot="20407740">
          <a:off x="3914291" y="857745"/>
          <a:ext cx="853807" cy="39248"/>
        </a:xfrm>
        <a:custGeom>
          <a:avLst/>
          <a:gdLst/>
          <a:ahLst/>
          <a:cxnLst/>
          <a:rect l="0" t="0" r="0" b="0"/>
          <a:pathLst>
            <a:path>
              <a:moveTo>
                <a:pt x="0" y="19624"/>
              </a:moveTo>
              <a:lnTo>
                <a:pt x="853807" y="1962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0407740">
        <a:off x="4319850" y="856024"/>
        <a:ext cx="42690" cy="42690"/>
      </dsp:txXfrm>
    </dsp:sp>
    <dsp:sp modelId="{765C953C-EEA0-40C3-B159-5105400AC541}">
      <dsp:nvSpPr>
        <dsp:cNvPr id="0" name=""/>
        <dsp:cNvSpPr/>
      </dsp:nvSpPr>
      <dsp:spPr>
        <a:xfrm>
          <a:off x="4742682" y="221973"/>
          <a:ext cx="2041161" cy="1020580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Выявление интересов детей в процессе  деятельности</a:t>
          </a:r>
          <a:endParaRPr lang="ru-RU" sz="1400" b="1" kern="1200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742682" y="221973"/>
        <a:ext cx="2041161" cy="1020580"/>
      </dsp:txXfrm>
    </dsp:sp>
    <dsp:sp modelId="{54916835-503F-4A6D-B7EF-F03BBC3F02F1}">
      <dsp:nvSpPr>
        <dsp:cNvPr id="0" name=""/>
        <dsp:cNvSpPr/>
      </dsp:nvSpPr>
      <dsp:spPr>
        <a:xfrm rot="1414820">
          <a:off x="3850276" y="1431311"/>
          <a:ext cx="2142116" cy="39248"/>
        </a:xfrm>
        <a:custGeom>
          <a:avLst/>
          <a:gdLst/>
          <a:ahLst/>
          <a:cxnLst/>
          <a:rect l="0" t="0" r="0" b="0"/>
          <a:pathLst>
            <a:path>
              <a:moveTo>
                <a:pt x="0" y="19624"/>
              </a:moveTo>
              <a:lnTo>
                <a:pt x="2142116" y="1962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1414820">
        <a:off x="4867781" y="1397383"/>
        <a:ext cx="107105" cy="107105"/>
      </dsp:txXfrm>
    </dsp:sp>
    <dsp:sp modelId="{84693A08-0D7F-48EE-AB9B-C39D3F5E1C77}">
      <dsp:nvSpPr>
        <dsp:cNvPr id="0" name=""/>
        <dsp:cNvSpPr/>
      </dsp:nvSpPr>
      <dsp:spPr>
        <a:xfrm>
          <a:off x="5902959" y="1369106"/>
          <a:ext cx="2041161" cy="1020580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Реализация склонностей детей  в системе оздоровления и спортивных мероприятий</a:t>
          </a:r>
          <a:endParaRPr lang="ru-RU" sz="1400" b="1" kern="1200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902959" y="1369106"/>
        <a:ext cx="2041161" cy="1020580"/>
      </dsp:txXfrm>
    </dsp:sp>
    <dsp:sp modelId="{61F6ECC6-BE99-4476-A926-E462A777ACA1}">
      <dsp:nvSpPr>
        <dsp:cNvPr id="0" name=""/>
        <dsp:cNvSpPr/>
      </dsp:nvSpPr>
      <dsp:spPr>
        <a:xfrm rot="4120665">
          <a:off x="1187654" y="2954740"/>
          <a:ext cx="1042661" cy="39248"/>
        </a:xfrm>
        <a:custGeom>
          <a:avLst/>
          <a:gdLst/>
          <a:ahLst/>
          <a:cxnLst/>
          <a:rect l="0" t="0" r="0" b="0"/>
          <a:pathLst>
            <a:path>
              <a:moveTo>
                <a:pt x="0" y="19624"/>
              </a:moveTo>
              <a:lnTo>
                <a:pt x="1042661" y="196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4120665">
        <a:off x="1682919" y="2948298"/>
        <a:ext cx="52133" cy="52133"/>
      </dsp:txXfrm>
    </dsp:sp>
    <dsp:sp modelId="{D2BE17F2-62BF-408A-8C38-098D6AE43AC5}">
      <dsp:nvSpPr>
        <dsp:cNvPr id="0" name=""/>
        <dsp:cNvSpPr/>
      </dsp:nvSpPr>
      <dsp:spPr>
        <a:xfrm>
          <a:off x="1898548" y="2949720"/>
          <a:ext cx="2041161" cy="1020580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Обеспечение психологического благополучия ребёнка</a:t>
          </a:r>
          <a:endParaRPr lang="ru-RU" sz="1400" b="1" kern="1200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98548" y="2949720"/>
        <a:ext cx="2041161" cy="1020580"/>
      </dsp:txXfrm>
    </dsp:sp>
    <dsp:sp modelId="{47585871-20EF-430F-8354-ED82A08D24EC}">
      <dsp:nvSpPr>
        <dsp:cNvPr id="0" name=""/>
        <dsp:cNvSpPr/>
      </dsp:nvSpPr>
      <dsp:spPr>
        <a:xfrm rot="147742">
          <a:off x="3939130" y="3467344"/>
          <a:ext cx="1254962" cy="39248"/>
        </a:xfrm>
        <a:custGeom>
          <a:avLst/>
          <a:gdLst/>
          <a:ahLst/>
          <a:cxnLst/>
          <a:rect l="0" t="0" r="0" b="0"/>
          <a:pathLst>
            <a:path>
              <a:moveTo>
                <a:pt x="0" y="19624"/>
              </a:moveTo>
              <a:lnTo>
                <a:pt x="1254962" y="1962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47742">
        <a:off x="4535237" y="3455595"/>
        <a:ext cx="62748" cy="62748"/>
      </dsp:txXfrm>
    </dsp:sp>
    <dsp:sp modelId="{3183EA4A-D441-4A66-919C-FA4175A83963}">
      <dsp:nvSpPr>
        <dsp:cNvPr id="0" name=""/>
        <dsp:cNvSpPr/>
      </dsp:nvSpPr>
      <dsp:spPr>
        <a:xfrm>
          <a:off x="5193513" y="2713721"/>
          <a:ext cx="3153635" cy="1600413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Развитие физической подготовленности детей в соответствии с возможностями личности и состояния здоровья ребёнка</a:t>
          </a:r>
          <a:endParaRPr lang="ru-RU" sz="1400" b="1" kern="1200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193513" y="2713721"/>
        <a:ext cx="3153635" cy="160041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D13C64F-DE09-4131-A57C-A7B6C744089D}">
      <dsp:nvSpPr>
        <dsp:cNvPr id="0" name=""/>
        <dsp:cNvSpPr/>
      </dsp:nvSpPr>
      <dsp:spPr>
        <a:xfrm>
          <a:off x="2607619" y="1879633"/>
          <a:ext cx="3369044" cy="1330707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0EEBFC-5EC4-4D7A-BC69-4ECD8A0C21DB}">
      <dsp:nvSpPr>
        <dsp:cNvPr id="0" name=""/>
        <dsp:cNvSpPr/>
      </dsp:nvSpPr>
      <dsp:spPr>
        <a:xfrm>
          <a:off x="3816422" y="3751842"/>
          <a:ext cx="742582" cy="475252"/>
        </a:xfrm>
        <a:prstGeom prst="downArrow">
          <a:avLst/>
        </a:prstGeom>
        <a:solidFill>
          <a:schemeClr val="bg2">
            <a:lumMod val="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6C0B1F-243E-41DA-BF1D-C2171569CE04}">
      <dsp:nvSpPr>
        <dsp:cNvPr id="0" name=""/>
        <dsp:cNvSpPr/>
      </dsp:nvSpPr>
      <dsp:spPr>
        <a:xfrm>
          <a:off x="2394265" y="3918138"/>
          <a:ext cx="3564396" cy="891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 dirty="0"/>
        </a:p>
      </dsp:txBody>
      <dsp:txXfrm>
        <a:off x="2394265" y="3918138"/>
        <a:ext cx="3564396" cy="891099"/>
      </dsp:txXfrm>
    </dsp:sp>
    <dsp:sp modelId="{33E56E75-2991-41E3-85AE-E3120803EF80}">
      <dsp:nvSpPr>
        <dsp:cNvPr id="0" name=""/>
        <dsp:cNvSpPr/>
      </dsp:nvSpPr>
      <dsp:spPr>
        <a:xfrm>
          <a:off x="5040559" y="432041"/>
          <a:ext cx="1336648" cy="1336648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Проводить работу о пользе сбалансированного питания</a:t>
          </a:r>
          <a:endParaRPr lang="ru-RU" sz="1100" b="1" kern="1200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040559" y="432041"/>
        <a:ext cx="1336648" cy="1336648"/>
      </dsp:txXfrm>
    </dsp:sp>
    <dsp:sp modelId="{DF36280F-7772-49CD-AB7C-95AD1D6D19D0}">
      <dsp:nvSpPr>
        <dsp:cNvPr id="0" name=""/>
        <dsp:cNvSpPr/>
      </dsp:nvSpPr>
      <dsp:spPr>
        <a:xfrm>
          <a:off x="2088229" y="295460"/>
          <a:ext cx="1768680" cy="1480659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Формировать навык ЗОЖ у детей и  родителей посредством внедрения основных его принципов в практику </a:t>
          </a:r>
          <a:endParaRPr lang="ru-RU" sz="1000" b="1" kern="1200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088229" y="295460"/>
        <a:ext cx="1768680" cy="1480659"/>
      </dsp:txXfrm>
    </dsp:sp>
    <dsp:sp modelId="{22FDDB85-49CA-4676-B082-7D15B6834D6D}">
      <dsp:nvSpPr>
        <dsp:cNvPr id="0" name=""/>
        <dsp:cNvSpPr/>
      </dsp:nvSpPr>
      <dsp:spPr>
        <a:xfrm>
          <a:off x="3672401" y="288031"/>
          <a:ext cx="1543668" cy="1336648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Создать благоприятные условия для укрепления опорно-двигательного аппарата</a:t>
          </a:r>
          <a:endParaRPr lang="ru-RU" sz="1100" b="1" kern="1200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672401" y="288031"/>
        <a:ext cx="1543668" cy="1336648"/>
      </dsp:txXfrm>
    </dsp:sp>
    <dsp:sp modelId="{437829C9-73FD-4ED7-B5E2-A49515888448}">
      <dsp:nvSpPr>
        <dsp:cNvPr id="0" name=""/>
        <dsp:cNvSpPr/>
      </dsp:nvSpPr>
      <dsp:spPr>
        <a:xfrm>
          <a:off x="216007" y="64584"/>
          <a:ext cx="8064879" cy="3672420"/>
        </a:xfrm>
        <a:prstGeom prst="funnel">
          <a:avLst/>
        </a:prstGeom>
        <a:solidFill>
          <a:schemeClr val="accent1">
            <a:lumMod val="50000"/>
            <a:alpha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3A890-78FC-40B4-8CAC-6B86A808C392}" type="datetimeFigureOut">
              <a:rPr lang="ru-RU" smtClean="0"/>
              <a:pPr/>
              <a:t>20.02.2012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A8C9C-15B8-4ED2-8EEB-61CA1C1A9B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A8C9C-15B8-4ED2-8EEB-61CA1C1A9B8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A8C9C-15B8-4ED2-8EEB-61CA1C1A9B8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9A56A-FB4D-42D6-877D-1185FBC5268B}" type="datetimeFigureOut">
              <a:rPr lang="ru-RU" smtClean="0"/>
              <a:pPr/>
              <a:t>20.02.2012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D9C8-4D1F-4587-A966-974631E918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9A56A-FB4D-42D6-877D-1185FBC5268B}" type="datetimeFigureOut">
              <a:rPr lang="ru-RU" smtClean="0"/>
              <a:pPr/>
              <a:t>20.02.2012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D9C8-4D1F-4587-A966-974631E918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9A56A-FB4D-42D6-877D-1185FBC5268B}" type="datetimeFigureOut">
              <a:rPr lang="ru-RU" smtClean="0"/>
              <a:pPr/>
              <a:t>20.02.2012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D9C8-4D1F-4587-A966-974631E918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9A56A-FB4D-42D6-877D-1185FBC5268B}" type="datetimeFigureOut">
              <a:rPr lang="ru-RU" smtClean="0"/>
              <a:pPr/>
              <a:t>20.02.2012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D9C8-4D1F-4587-A966-974631E918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9A56A-FB4D-42D6-877D-1185FBC5268B}" type="datetimeFigureOut">
              <a:rPr lang="ru-RU" smtClean="0"/>
              <a:pPr/>
              <a:t>20.02.2012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D9C8-4D1F-4587-A966-974631E918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9A56A-FB4D-42D6-877D-1185FBC5268B}" type="datetimeFigureOut">
              <a:rPr lang="ru-RU" smtClean="0"/>
              <a:pPr/>
              <a:t>20.02.2012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D9C8-4D1F-4587-A966-974631E918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9A56A-FB4D-42D6-877D-1185FBC5268B}" type="datetimeFigureOut">
              <a:rPr lang="ru-RU" smtClean="0"/>
              <a:pPr/>
              <a:t>20.02.2012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D9C8-4D1F-4587-A966-974631E918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9A56A-FB4D-42D6-877D-1185FBC5268B}" type="datetimeFigureOut">
              <a:rPr lang="ru-RU" smtClean="0"/>
              <a:pPr/>
              <a:t>20.02.2012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D9C8-4D1F-4587-A966-974631E918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9A56A-FB4D-42D6-877D-1185FBC5268B}" type="datetimeFigureOut">
              <a:rPr lang="ru-RU" smtClean="0"/>
              <a:pPr/>
              <a:t>20.02.2012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D9C8-4D1F-4587-A966-974631E918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9A56A-FB4D-42D6-877D-1185FBC5268B}" type="datetimeFigureOut">
              <a:rPr lang="ru-RU" smtClean="0"/>
              <a:pPr/>
              <a:t>20.02.2012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D9C8-4D1F-4587-A966-974631E918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9A56A-FB4D-42D6-877D-1185FBC5268B}" type="datetimeFigureOut">
              <a:rPr lang="ru-RU" smtClean="0"/>
              <a:pPr/>
              <a:t>20.02.2012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D9C8-4D1F-4587-A966-974631E918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9A56A-FB4D-42D6-877D-1185FBC5268B}" type="datetimeFigureOut">
              <a:rPr lang="ru-RU" smtClean="0"/>
              <a:pPr/>
              <a:t>20.02.2012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7D9C8-4D1F-4587-A966-974631E918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director.edu54.ru/misc1/vospitatel/detsad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moldova.com/uimg/YogaCentru/ansuyyoga090910_1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s54.radikal.ru/i146/0908/eb/57310bc63174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hyperlink" Target="http://www.craven.k12.nc.us/AWE/pics/kindie/anim2113_thm.jpg" TargetMode="External"/><Relationship Id="rId4" Type="http://schemas.openxmlformats.org/officeDocument/2006/relationships/image" Target="../media/image1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valon-retail.co.uk/ekmps/shops/avalonretail/resources/Design/rain-cloud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zformata.ru/content/Images/000/003/333/image3333584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lpaesedeibambinichesorridono.it/images/marmocchi/oroscopo/indiano/j0109233.gif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i3.imgbb.ru/img8/b/b/b/bbb662343d2cf635738aaf28eae23133.gif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5" Type="http://schemas.openxmlformats.org/officeDocument/2006/relationships/hyperlink" Target="http://coloringpageplace.com/construction/free-construction-coloring-saw.gif" TargetMode="External"/><Relationship Id="rId4" Type="http://schemas.openxmlformats.org/officeDocument/2006/relationships/image" Target="../media/image2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ker.com/cliparts/d/A/t/d/0/y/animal-number-eight-hi.pn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radikal.ua/data/upload/04012/4efc3/ebaf57c5ed.pn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G:\картинки\здоровье\untitl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332656"/>
            <a:ext cx="8640960" cy="1150387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Здоровьесберегающие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технологии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6720" y="1412776"/>
            <a:ext cx="708142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Государственное </a:t>
            </a:r>
            <a:r>
              <a:rPr lang="en-US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бюджетное  образовательное учреждение </a:t>
            </a:r>
          </a:p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Детский сад №1870</a:t>
            </a:r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6021288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Здоровье – это самое ценное, что есть у человека.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Н.А. Семашко</a:t>
            </a:r>
            <a:endParaRPr lang="ru-RU" dirty="0">
              <a:solidFill>
                <a:schemeClr val="tx2">
                  <a:lumMod val="75000"/>
                </a:schemeClr>
              </a:solidFill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476673"/>
            <a:ext cx="795602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Выбор  </a:t>
            </a: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здоровьесберегающих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 </a:t>
            </a:r>
          </a:p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технологий  зависит от:</a:t>
            </a:r>
            <a:endParaRPr lang="ru-RU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2">
                  <a:lumMod val="5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Georgia" pitchFamily="18" charset="0"/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323528" y="2204864"/>
            <a:ext cx="2664296" cy="1656184"/>
          </a:xfrm>
          <a:prstGeom prst="cloud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Тип дошкольного учреждения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5364088" y="4581128"/>
            <a:ext cx="2520280" cy="1800200"/>
          </a:xfrm>
          <a:prstGeom prst="cloud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Конкретные условия ДОУ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2987824" y="1628800"/>
            <a:ext cx="3816424" cy="1656184"/>
          </a:xfrm>
          <a:prstGeom prst="cloud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Продолжительность пребывания в ДОУ детей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3779912" y="3429000"/>
            <a:ext cx="2664296" cy="1440160"/>
          </a:xfrm>
          <a:prstGeom prst="cloud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Программа, по которой работают педагоги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323528" y="4221088"/>
            <a:ext cx="3672408" cy="2016224"/>
          </a:xfrm>
          <a:prstGeom prst="cloud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Профессиональная компетентность педагогов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6479704" y="2204864"/>
            <a:ext cx="2664296" cy="1872208"/>
          </a:xfrm>
          <a:prstGeom prst="cloud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Показатели здоровья детей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548680"/>
            <a:ext cx="8202888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500" b="1" cap="all" spc="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Ресурсное обеспечение </a:t>
            </a:r>
          </a:p>
          <a:p>
            <a:pPr algn="ctr"/>
            <a:r>
              <a:rPr lang="ru-RU" sz="2500" b="1" cap="all" spc="0" dirty="0" err="1" smtClean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здоровьесберегающей</a:t>
            </a:r>
            <a:r>
              <a:rPr lang="ru-RU" sz="2500" b="1" cap="all" spc="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 деятельности </a:t>
            </a:r>
          </a:p>
          <a:p>
            <a:pPr algn="ctr"/>
            <a:r>
              <a:rPr lang="ru-RU" sz="2500" b="1" cap="all" spc="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в детском саду</a:t>
            </a:r>
            <a:endParaRPr lang="ru-RU" sz="2500" b="1" cap="all" spc="0" dirty="0">
              <a:ln w="0"/>
              <a:solidFill>
                <a:schemeClr val="tx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2348880"/>
            <a:ext cx="64087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Закон «Об образовании»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Концепция дошкольного воспитания от 16.06.89 №7/1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Санитарно-эпидемиологические правила и нормативы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СанПиН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2.4.1.2660-10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Устав  образовательного учреждения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Приказ Минздрава России от 30.06.09 №186/272 «О совершенствовании системы медицинского обеспечения детей в образовательных учреждениях»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Инструктивно-методическое письмо Минобразования России «О гигиенических требованиях, максимальной нагрузке на детей дошкольного возраста в организованных формах обучения» от 14.03.00. 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72988" y="548680"/>
            <a:ext cx="83920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spc="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Научно-методическим обеспечением </a:t>
            </a:r>
          </a:p>
          <a:p>
            <a:pPr algn="ctr"/>
            <a:r>
              <a:rPr lang="ru-RU" b="1" cap="all" spc="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 </a:t>
            </a:r>
            <a:r>
              <a:rPr lang="ru-RU" b="1" cap="all" spc="0" dirty="0" err="1" smtClean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здоровьесберегающей</a:t>
            </a:r>
            <a:r>
              <a:rPr lang="ru-RU" b="1" cap="all" spc="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 деятельности </a:t>
            </a:r>
          </a:p>
          <a:p>
            <a:pPr algn="ctr"/>
            <a:r>
              <a:rPr lang="ru-RU" b="1" cap="all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Являются программы по следующим направлениям:</a:t>
            </a:r>
            <a:endParaRPr lang="ru-RU" b="1" cap="all" spc="0" dirty="0">
              <a:ln w="0"/>
              <a:solidFill>
                <a:schemeClr val="tx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700808"/>
            <a:ext cx="813690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В.П.Обижесвет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В.Н.Касаткина,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С.М.Чечельницкая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Настольная книга медицинской сестры детского сада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В.Ф.Яненко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Т.А.Киселёва,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Е.И.Лесникова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Фельдшер образовательных учреждений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Ю.Ф.Змановский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Программа «Здоровый дошкольник»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В.Г.Алямовская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- Программа «Как воспитать здорового ребёнка»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В.Т.Кудрявцев  - Программа развития двигательной активности и оздоровительной работы с детьми 4-7 лет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М.Л.Баранова,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Е.А.Агурицева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Е.В.Леонтьева – Расти малыш здоровым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Н.Н.Ефименко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Программа «Театр физического развития и оздоровления детей дошкольного и младшего школьного возраста»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А.Л.Венгер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Психологическое консультирование и диагностика. Практическое пособие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ü"/>
            </a:pP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533400" y="1268760"/>
            <a:ext cx="3810000" cy="2304256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200" b="1" dirty="0">
              <a:solidFill>
                <a:srgbClr val="660066"/>
              </a:solidFill>
            </a:endParaRPr>
          </a:p>
          <a:p>
            <a:pPr algn="ctr"/>
            <a:r>
              <a:rPr lang="ru-RU" sz="2000" b="1" dirty="0">
                <a:solidFill>
                  <a:srgbClr val="660066"/>
                </a:solidFill>
              </a:rPr>
              <a:t>Гигиенический блок</a:t>
            </a:r>
            <a:endParaRPr lang="en-US" sz="2000" b="1" dirty="0">
              <a:solidFill>
                <a:srgbClr val="660066"/>
              </a:solidFill>
            </a:endParaRPr>
          </a:p>
          <a:p>
            <a:pPr algn="ctr"/>
            <a:endParaRPr lang="ru-RU" sz="1200" b="1" dirty="0">
              <a:solidFill>
                <a:srgbClr val="660066"/>
              </a:solidFill>
            </a:endParaRPr>
          </a:p>
          <a:p>
            <a:pPr algn="ctr"/>
            <a:r>
              <a:rPr lang="ru-RU" sz="1600" dirty="0">
                <a:solidFill>
                  <a:srgbClr val="000099"/>
                </a:solidFill>
              </a:rPr>
              <a:t>  Создание условий обеспечивающие</a:t>
            </a:r>
            <a:endParaRPr lang="en-US" sz="1600" dirty="0">
              <a:solidFill>
                <a:srgbClr val="000099"/>
              </a:solidFill>
            </a:endParaRPr>
          </a:p>
          <a:p>
            <a:pPr algn="ctr"/>
            <a:r>
              <a:rPr lang="ru-RU" sz="1600" dirty="0">
                <a:solidFill>
                  <a:srgbClr val="000099"/>
                </a:solidFill>
              </a:rPr>
              <a:t> охрану жизни и укрепление здоровья </a:t>
            </a:r>
            <a:endParaRPr lang="en-US" sz="1600" dirty="0">
              <a:solidFill>
                <a:srgbClr val="000099"/>
              </a:solidFill>
            </a:endParaRPr>
          </a:p>
          <a:p>
            <a:pPr algn="ctr"/>
            <a:r>
              <a:rPr lang="ru-RU" sz="1600" dirty="0">
                <a:solidFill>
                  <a:srgbClr val="000099"/>
                </a:solidFill>
              </a:rPr>
              <a:t>детей</a:t>
            </a:r>
            <a:r>
              <a:rPr lang="en-US" sz="1600" dirty="0">
                <a:solidFill>
                  <a:srgbClr val="000099"/>
                </a:solidFill>
              </a:rPr>
              <a:t> </a:t>
            </a:r>
            <a:r>
              <a:rPr lang="ru-RU" sz="1600" dirty="0">
                <a:solidFill>
                  <a:srgbClr val="000099"/>
                </a:solidFill>
              </a:rPr>
              <a:t> с учетом</a:t>
            </a:r>
            <a:r>
              <a:rPr lang="en-US" sz="1600" dirty="0">
                <a:solidFill>
                  <a:srgbClr val="000099"/>
                </a:solidFill>
              </a:rPr>
              <a:t> </a:t>
            </a:r>
          </a:p>
          <a:p>
            <a:pPr algn="ctr"/>
            <a:r>
              <a:rPr lang="ru-RU" sz="1600" dirty="0">
                <a:solidFill>
                  <a:srgbClr val="000099"/>
                </a:solidFill>
              </a:rPr>
              <a:t> санитарно-эпидемиологических </a:t>
            </a:r>
            <a:endParaRPr lang="en-US" sz="1600" dirty="0">
              <a:solidFill>
                <a:srgbClr val="000099"/>
              </a:solidFill>
            </a:endParaRPr>
          </a:p>
          <a:p>
            <a:pPr algn="ctr"/>
            <a:r>
              <a:rPr lang="ru-RU" sz="1600" dirty="0">
                <a:solidFill>
                  <a:srgbClr val="000099"/>
                </a:solidFill>
              </a:rPr>
              <a:t>требований к устройству, </a:t>
            </a:r>
            <a:endParaRPr lang="en-US" sz="1600" dirty="0">
              <a:solidFill>
                <a:srgbClr val="000099"/>
              </a:solidFill>
            </a:endParaRPr>
          </a:p>
          <a:p>
            <a:pPr algn="ctr"/>
            <a:r>
              <a:rPr lang="ru-RU" sz="1600" dirty="0">
                <a:solidFill>
                  <a:srgbClr val="000099"/>
                </a:solidFill>
              </a:rPr>
              <a:t>содержанию режима работы в ДОУ.</a:t>
            </a:r>
          </a:p>
          <a:p>
            <a:pPr algn="ctr"/>
            <a:endParaRPr lang="ru-RU" sz="1200" dirty="0">
              <a:solidFill>
                <a:srgbClr val="000066"/>
              </a:solidFill>
            </a:endParaRPr>
          </a:p>
          <a:p>
            <a:pPr algn="ctr"/>
            <a:endParaRPr lang="ru-RU" sz="1200" dirty="0"/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5029200" y="1268760"/>
            <a:ext cx="3575248" cy="2236440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200" b="1" dirty="0">
              <a:solidFill>
                <a:srgbClr val="660066"/>
              </a:solidFill>
            </a:endParaRPr>
          </a:p>
          <a:p>
            <a:pPr algn="ctr"/>
            <a:endParaRPr lang="ru-RU" sz="1200" b="1" dirty="0">
              <a:solidFill>
                <a:srgbClr val="660066"/>
              </a:solidFill>
            </a:endParaRPr>
          </a:p>
          <a:p>
            <a:pPr algn="ctr"/>
            <a:r>
              <a:rPr lang="ru-RU" sz="2000" b="1" dirty="0">
                <a:solidFill>
                  <a:srgbClr val="660066"/>
                </a:solidFill>
              </a:rPr>
              <a:t>Оздоровительный блок  </a:t>
            </a:r>
            <a:endParaRPr lang="en-US" sz="2000" b="1" dirty="0">
              <a:solidFill>
                <a:srgbClr val="660066"/>
              </a:solidFill>
            </a:endParaRPr>
          </a:p>
          <a:p>
            <a:pPr algn="ctr"/>
            <a:r>
              <a:rPr lang="ru-RU" sz="1600" dirty="0">
                <a:solidFill>
                  <a:srgbClr val="000099"/>
                </a:solidFill>
              </a:rPr>
              <a:t>Оздоровление  часто и длительно</a:t>
            </a:r>
          </a:p>
          <a:p>
            <a:pPr algn="ctr"/>
            <a:r>
              <a:rPr lang="ru-RU" sz="1600" dirty="0">
                <a:solidFill>
                  <a:srgbClr val="000099"/>
                </a:solidFill>
              </a:rPr>
              <a:t> болеющих детей, мониторинг</a:t>
            </a:r>
          </a:p>
          <a:p>
            <a:pPr algn="ctr"/>
            <a:r>
              <a:rPr lang="ru-RU" sz="1600" dirty="0">
                <a:solidFill>
                  <a:srgbClr val="000099"/>
                </a:solidFill>
              </a:rPr>
              <a:t> состояния здоровья</a:t>
            </a:r>
            <a:r>
              <a:rPr lang="en-US" sz="1600" dirty="0">
                <a:solidFill>
                  <a:srgbClr val="000099"/>
                </a:solidFill>
              </a:rPr>
              <a:t> </a:t>
            </a:r>
            <a:r>
              <a:rPr lang="ru-RU" sz="1600" dirty="0">
                <a:solidFill>
                  <a:srgbClr val="000099"/>
                </a:solidFill>
              </a:rPr>
              <a:t> каждого ребенка, </a:t>
            </a:r>
          </a:p>
          <a:p>
            <a:pPr algn="ctr"/>
            <a:r>
              <a:rPr lang="ru-RU" sz="1600" dirty="0">
                <a:solidFill>
                  <a:srgbClr val="000099"/>
                </a:solidFill>
              </a:rPr>
              <a:t>учет и использование </a:t>
            </a:r>
          </a:p>
          <a:p>
            <a:pPr algn="ctr"/>
            <a:r>
              <a:rPr lang="ru-RU" sz="1600" dirty="0">
                <a:solidFill>
                  <a:srgbClr val="000099"/>
                </a:solidFill>
              </a:rPr>
              <a:t> особенностей его организма, </a:t>
            </a:r>
          </a:p>
          <a:p>
            <a:pPr algn="ctr"/>
            <a:r>
              <a:rPr lang="ru-RU" sz="1600" dirty="0">
                <a:solidFill>
                  <a:srgbClr val="000099"/>
                </a:solidFill>
              </a:rPr>
              <a:t>индивидуализация </a:t>
            </a:r>
          </a:p>
          <a:p>
            <a:pPr algn="ctr"/>
            <a:r>
              <a:rPr lang="ru-RU" sz="1600" dirty="0">
                <a:solidFill>
                  <a:srgbClr val="000099"/>
                </a:solidFill>
              </a:rPr>
              <a:t>профилактических мероприятий,</a:t>
            </a:r>
          </a:p>
          <a:p>
            <a:pPr algn="ctr"/>
            <a:r>
              <a:rPr lang="ru-RU" sz="1600" dirty="0">
                <a:solidFill>
                  <a:srgbClr val="000099"/>
                </a:solidFill>
              </a:rPr>
              <a:t> создание определенных</a:t>
            </a:r>
            <a:r>
              <a:rPr lang="ru-RU" sz="1600" b="1" dirty="0">
                <a:solidFill>
                  <a:srgbClr val="000099"/>
                </a:solidFill>
              </a:rPr>
              <a:t> </a:t>
            </a:r>
            <a:r>
              <a:rPr lang="ru-RU" sz="1600" dirty="0">
                <a:solidFill>
                  <a:srgbClr val="000099"/>
                </a:solidFill>
              </a:rPr>
              <a:t>условий.</a:t>
            </a:r>
            <a:r>
              <a:rPr lang="ru-RU" sz="1600" dirty="0"/>
              <a:t> </a:t>
            </a:r>
          </a:p>
          <a:p>
            <a:pPr algn="ctr"/>
            <a:endParaRPr lang="ru-RU" sz="1200" dirty="0"/>
          </a:p>
          <a:p>
            <a:pPr algn="ctr"/>
            <a:endParaRPr lang="ru-RU" sz="1200" dirty="0"/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533400" y="3789040"/>
            <a:ext cx="3733800" cy="2376264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200" b="1" dirty="0">
              <a:solidFill>
                <a:srgbClr val="660066"/>
              </a:solidFill>
            </a:endParaRPr>
          </a:p>
          <a:p>
            <a:pPr algn="ctr"/>
            <a:endParaRPr lang="ru-RU" sz="1200" b="1" dirty="0">
              <a:solidFill>
                <a:srgbClr val="660066"/>
              </a:solidFill>
            </a:endParaRPr>
          </a:p>
          <a:p>
            <a:pPr algn="ctr"/>
            <a:endParaRPr lang="ru-RU" sz="2000" b="1" dirty="0" smtClean="0">
              <a:solidFill>
                <a:srgbClr val="660066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660066"/>
                </a:solidFill>
              </a:rPr>
              <a:t>Физическая культура</a:t>
            </a:r>
            <a:endParaRPr lang="en-US" sz="2000" b="1" dirty="0">
              <a:solidFill>
                <a:srgbClr val="000099"/>
              </a:solidFill>
            </a:endParaRPr>
          </a:p>
          <a:p>
            <a:pPr algn="ctr"/>
            <a:endParaRPr lang="ru-RU" sz="1600" b="1" dirty="0">
              <a:solidFill>
                <a:srgbClr val="000099"/>
              </a:solidFill>
            </a:endParaRPr>
          </a:p>
          <a:p>
            <a:pPr algn="ctr"/>
            <a:r>
              <a:rPr lang="ru-RU" sz="1600" dirty="0">
                <a:solidFill>
                  <a:srgbClr val="000099"/>
                </a:solidFill>
              </a:rPr>
              <a:t>Формирование основ здорового </a:t>
            </a:r>
          </a:p>
          <a:p>
            <a:pPr algn="ctr"/>
            <a:r>
              <a:rPr lang="ru-RU" sz="1600" dirty="0">
                <a:solidFill>
                  <a:srgbClr val="000099"/>
                </a:solidFill>
              </a:rPr>
              <a:t>образа жизни, его направленность </a:t>
            </a:r>
          </a:p>
          <a:p>
            <a:pPr algn="ctr"/>
            <a:r>
              <a:rPr lang="ru-RU" sz="1600" dirty="0">
                <a:solidFill>
                  <a:srgbClr val="000099"/>
                </a:solidFill>
              </a:rPr>
              <a:t>на укрепление</a:t>
            </a:r>
          </a:p>
          <a:p>
            <a:pPr algn="ctr"/>
            <a:r>
              <a:rPr lang="ru-RU" sz="1600" dirty="0">
                <a:solidFill>
                  <a:srgbClr val="000099"/>
                </a:solidFill>
              </a:rPr>
              <a:t> здоровья, физического и </a:t>
            </a:r>
          </a:p>
          <a:p>
            <a:pPr algn="ctr"/>
            <a:r>
              <a:rPr lang="ru-RU" sz="1600" dirty="0">
                <a:solidFill>
                  <a:srgbClr val="000099"/>
                </a:solidFill>
              </a:rPr>
              <a:t>психического развития, </a:t>
            </a:r>
          </a:p>
          <a:p>
            <a:pPr algn="ctr"/>
            <a:r>
              <a:rPr lang="ru-RU" sz="1600" dirty="0">
                <a:solidFill>
                  <a:srgbClr val="000099"/>
                </a:solidFill>
              </a:rPr>
              <a:t>эмоционального благополучия </a:t>
            </a:r>
          </a:p>
          <a:p>
            <a:pPr algn="ctr"/>
            <a:r>
              <a:rPr lang="ru-RU" sz="1600" dirty="0">
                <a:solidFill>
                  <a:srgbClr val="000099"/>
                </a:solidFill>
              </a:rPr>
              <a:t>каждого ребенка. 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5076056" y="3861048"/>
            <a:ext cx="3528392" cy="2304256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200" b="1" dirty="0">
              <a:solidFill>
                <a:srgbClr val="660066"/>
              </a:solidFill>
            </a:endParaRPr>
          </a:p>
          <a:p>
            <a:pPr algn="ctr"/>
            <a:endParaRPr lang="ru-RU" sz="1200" b="1" dirty="0">
              <a:solidFill>
                <a:srgbClr val="660066"/>
              </a:solidFill>
            </a:endParaRPr>
          </a:p>
          <a:p>
            <a:pPr algn="ctr"/>
            <a:r>
              <a:rPr lang="ru-RU" sz="2000" b="1" dirty="0">
                <a:solidFill>
                  <a:srgbClr val="660066"/>
                </a:solidFill>
              </a:rPr>
              <a:t>Совместная работа   </a:t>
            </a:r>
            <a:endParaRPr lang="en-US" sz="2000" b="1" dirty="0">
              <a:solidFill>
                <a:srgbClr val="660066"/>
              </a:solidFill>
            </a:endParaRPr>
          </a:p>
          <a:p>
            <a:pPr algn="ctr"/>
            <a:endParaRPr lang="ru-RU" sz="1200" b="1" dirty="0">
              <a:solidFill>
                <a:srgbClr val="660066"/>
              </a:solidFill>
            </a:endParaRPr>
          </a:p>
          <a:p>
            <a:pPr algn="ctr"/>
            <a:r>
              <a:rPr lang="ru-RU" sz="1600" dirty="0">
                <a:solidFill>
                  <a:srgbClr val="000099"/>
                </a:solidFill>
              </a:rPr>
              <a:t>Всестороннее грамотное развитие </a:t>
            </a:r>
          </a:p>
          <a:p>
            <a:pPr algn="ctr"/>
            <a:r>
              <a:rPr lang="ru-RU" sz="1600" dirty="0">
                <a:solidFill>
                  <a:srgbClr val="000099"/>
                </a:solidFill>
              </a:rPr>
              <a:t>детской личности требует </a:t>
            </a:r>
          </a:p>
          <a:p>
            <a:pPr algn="ctr"/>
            <a:r>
              <a:rPr lang="ru-RU" sz="1600" dirty="0">
                <a:solidFill>
                  <a:srgbClr val="000099"/>
                </a:solidFill>
              </a:rPr>
              <a:t>единства, согласованности </a:t>
            </a:r>
          </a:p>
          <a:p>
            <a:pPr algn="ctr"/>
            <a:r>
              <a:rPr lang="ru-RU" sz="1600" dirty="0">
                <a:solidFill>
                  <a:srgbClr val="000099"/>
                </a:solidFill>
              </a:rPr>
              <a:t>всей системы </a:t>
            </a:r>
          </a:p>
          <a:p>
            <a:pPr algn="ctr"/>
            <a:r>
              <a:rPr lang="ru-RU" sz="1600" dirty="0">
                <a:solidFill>
                  <a:srgbClr val="000099"/>
                </a:solidFill>
              </a:rPr>
              <a:t>воспитательно-образовательных</a:t>
            </a:r>
          </a:p>
          <a:p>
            <a:pPr algn="ctr"/>
            <a:r>
              <a:rPr lang="ru-RU" sz="1600" dirty="0">
                <a:solidFill>
                  <a:srgbClr val="000099"/>
                </a:solidFill>
              </a:rPr>
              <a:t> воздействий взрослых на ребенка. </a:t>
            </a:r>
          </a:p>
          <a:p>
            <a:pPr algn="ctr"/>
            <a:endParaRPr lang="ru-RU" sz="1200" dirty="0"/>
          </a:p>
          <a:p>
            <a:pPr algn="ctr"/>
            <a:endParaRPr lang="ru-RU" sz="1200" dirty="0"/>
          </a:p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620688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kern="10" dirty="0" smtClean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666699"/>
                </a:solidFill>
                <a:latin typeface="Georgia" pitchFamily="18" charset="0"/>
              </a:rPr>
              <a:t>         модель идеально здорового ребенка </a:t>
            </a:r>
            <a:endParaRPr lang="ru-RU" sz="2800" kern="10" dirty="0">
              <a:ln w="9525">
                <a:solidFill>
                  <a:srgbClr val="000080"/>
                </a:solidFill>
                <a:round/>
                <a:headEnd/>
                <a:tailEnd/>
              </a:ln>
              <a:solidFill>
                <a:srgbClr val="666699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4036" name="Picture 4" descr="http://detsad-kitty.ru/uploads/posts/2010-05/1273913594_sshot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8400653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1340768"/>
            <a:ext cx="81369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определение исходных показателей состояния здоровья и психического развития детей;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рациональная организация двигательной активности детей;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система эффективного закаливания детей;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обеспечение рационального питания; 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создание условий для оздоровительных режимов детей; 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комплекс профилактических и оздоровительных мероприятий; 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учет влияния внешних факторов среды на здоровье ребенка и формирование начал экологических знаний;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учет психолого-педагогических аспектов сексуального развития и здоровья детей;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формирование основ </a:t>
            </a:r>
            <a:r>
              <a:rPr lang="ru-RU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валеологических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знаний;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физкультурные занятия/плавание;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интегрированные оздоровительные занятия; 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занятия познавательного цикла по знакомству со строением тела человека и безопасным поведением в быту и на природе;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сотрудничество с семьей по пропаганде </a:t>
            </a:r>
            <a:r>
              <a:rPr lang="ru-RU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валеологических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знаний; 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профилактика заболеваний и повышение защитных сил организма.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76672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                       Основные направления </a:t>
            </a:r>
            <a:br>
              <a:rPr lang="ru-RU" sz="24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</a:br>
            <a:r>
              <a:rPr lang="ru-RU" sz="24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физкультурно</a:t>
            </a:r>
            <a:r>
              <a:rPr lang="ru-RU" sz="24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 – оздоровительной работы в ДОУ</a:t>
            </a:r>
            <a:endParaRPr lang="ru-RU" sz="2400" b="1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1844824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2060848"/>
            <a:ext cx="79928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Направлена на: </a:t>
            </a:r>
          </a:p>
          <a:p>
            <a:pPr>
              <a:buClr>
                <a:schemeClr val="tx1"/>
              </a:buCl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сохранение и укрепление здоровья и снижение заболеваемости детей; </a:t>
            </a:r>
          </a:p>
          <a:p>
            <a:pPr>
              <a:buClr>
                <a:schemeClr val="tx1"/>
              </a:buCl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у воспитанников устойчивых навыков и привычек к здоровью; </a:t>
            </a:r>
          </a:p>
          <a:p>
            <a:pPr>
              <a:buClr>
                <a:schemeClr val="tx1"/>
              </a:buCl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овладение знаниями об оздоровлении;</a:t>
            </a:r>
          </a:p>
          <a:p>
            <a:pPr>
              <a:buClr>
                <a:schemeClr val="tx1"/>
              </a:buCl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здоровьесберегающего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здоровьеразвивающего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сознания.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476672"/>
            <a:ext cx="817341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Воспитательно</a:t>
            </a:r>
            <a:r>
              <a:rPr lang="ru-RU" sz="2400" b="1" cap="none" spc="0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 – образовательная и оздоровительная работа в дошкольном учреждении для часто и длительно болеющих детей</a:t>
            </a:r>
            <a:endParaRPr lang="ru-RU" sz="2400" b="1" cap="none" spc="0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Рисунок 3" descr="rostome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3861048"/>
            <a:ext cx="1227708" cy="2220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1340768"/>
            <a:ext cx="8352928" cy="4819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ru-RU" sz="2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Сформированные навыки здорового образа жизни воспитанников, педагогов и родителей  ДОУ.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Взаимодействие специалистов ДОУ в организации физкультурно-оздоровительной работы с дошкольниками.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Проявление толерантности всех участников внедрения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технологий в педагогический процесс ДОУ.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Формирование нормативно-правовой базы по вопросам оздоровления дошкольников.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Внедрение научно-методических подходов к организации работы по сохранению здоровья детей, к созданию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здоровьесберегающего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образовательного пространства в ДОУ и семье;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Улучшение и сохранение соматических показателей здоровья дошкольников.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76672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                          Результаты внедрения 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      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здоровьесберегающих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технологий в ДОУ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Group 122"/>
          <p:cNvGraphicFramePr>
            <a:graphicFrameLocks noGrp="1"/>
          </p:cNvGraphicFramePr>
          <p:nvPr/>
        </p:nvGraphicFramePr>
        <p:xfrm>
          <a:off x="467544" y="1052736"/>
          <a:ext cx="8007350" cy="5342768"/>
        </p:xfrm>
        <a:graphic>
          <a:graphicData uri="http://schemas.openxmlformats.org/drawingml/2006/table">
            <a:tbl>
              <a:tblPr/>
              <a:tblGrid>
                <a:gridCol w="2160240"/>
                <a:gridCol w="3178523"/>
                <a:gridCol w="2668587"/>
              </a:tblGrid>
              <a:tr h="4325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Виды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здоровьесберегающих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технологий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Время проведения в режиме дня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Особенности методики проведения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7785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Стретчинг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раньше чем через 30 мин. после приема пищи, 2 раза в неделю со среднего возраста в совмещённом  или тренажерном зале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Рекомендуется детям с вялой осанкой и плоскостопием. Опасаться непропорциональной нагрузки на мышцы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15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Оздоровительная аэробика и ритмическая гимнастика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раньше чем через 30 мин после приема пищи, 2 раза в неделю с младшего возраста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Обратить внимание на художественную ценность, величину физической нагрузки и ее соразмерность возрастным показателям ребенка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15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Подвижные и спортивные игры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 часть физкультурного занятия, на прогулке. Ежедневно для всех возрастных групп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Игры подбираются в соответствии с возрастом ребенка, местом и временем ее проведения. Используются элементы спортивных игр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85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Релаксация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зависимости от состояния детей и целей, педагог определяет интенсивность технологии. Для всех возрастных групп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Можно использовать спокойную музыку, звуки природы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85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Гимнастика утренняя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Ежедневно, утром,  перед завтраком во всех группах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групповой комнате, совмещенном  зале, под музыку, с использованием подвижных игр и др.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71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Гимнастика после дневного сна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Ежедневно после дневного сна, 5-10 мин во всех группах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Различные варианты проведения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67544" y="476672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Здоровьесбережение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 режиме дня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Group 59"/>
          <p:cNvGraphicFramePr>
            <a:graphicFrameLocks/>
          </p:cNvGraphicFramePr>
          <p:nvPr/>
        </p:nvGraphicFramePr>
        <p:xfrm>
          <a:off x="395536" y="404664"/>
          <a:ext cx="8388350" cy="5922821"/>
        </p:xfrm>
        <a:graphic>
          <a:graphicData uri="http://schemas.openxmlformats.org/drawingml/2006/table">
            <a:tbl>
              <a:tblPr/>
              <a:tblGrid>
                <a:gridCol w="2016224"/>
                <a:gridCol w="3384376"/>
                <a:gridCol w="2987750"/>
              </a:tblGrid>
              <a:tr h="5406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Гимнастика пальчиковая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младшего возраста в различных формах физкультурно-оздоровительной работы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Рекомендуется всем детям, особенно с речевыми проблемами. Проводится в любой удобный отрезок времени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89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Закаливание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Ежедневно в любое свободное время, в разных формах физкультурно-оздоровительной работы с младшего возраста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Рекомендуется использовать наглядный материал, показ педагога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11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Гимнастика дыхательная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различных формах физкультурно-оздоровительной работы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Обеспечить проветривание помещения, педагогу дать детям инструкции об обязательной гигиене полости носа перед проведением процедуры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Динамическая пауза /физкультминутки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различных формах физкультурно-оздоровительной работы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 проведения зависит от поставленной задачи и контингента детей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2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Физкультурное занятие /плавание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раза в неделю в совмещённом зале  (бассейне)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Ранний возраст в групповой комнате – 10 мин, младший возраст – 15 – 20 мин, средний- 20-25 мин, старший возраст – 25-30 мин.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Занятия проводятся в соответствии с программой, по которой работает ДОУ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88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Игровой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самомассаж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зависимости от поставленных целей, сеансами либо в различных формах физкультурно-оздоровительной работы   с детьми старшего возраста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Необходимо объяснить ребенку серьезность процедуры и дать детям элементарные знания о том, как не нанести вред своему организму.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Информация для детей по теме   « Здоровье»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Взаимодействие с семьёй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 время совместной деятельности в зависимости от поставленных задач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различных формах физкультурно-оздоровительной работы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Могут быть частью совместной деятельности   с целью познавательного развития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 проведения зависит от поставленной задачи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картинки\здоровье\f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graphicFrame>
        <p:nvGraphicFramePr>
          <p:cNvPr id="7" name="Схема 6"/>
          <p:cNvGraphicFramePr/>
          <p:nvPr/>
        </p:nvGraphicFramePr>
        <p:xfrm>
          <a:off x="539552" y="548680"/>
          <a:ext cx="7992888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Блок-схема: документ 2"/>
          <p:cNvSpPr/>
          <p:nvPr/>
        </p:nvSpPr>
        <p:spPr>
          <a:xfrm>
            <a:off x="467544" y="620688"/>
            <a:ext cx="8208912" cy="864096"/>
          </a:xfrm>
          <a:prstGeom prst="flowChartDocumen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Комплексная система физкультурно-оздоровительной работы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 ГОУ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д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/с №1870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4" name="Блок-схема: подготовка 3"/>
          <p:cNvSpPr/>
          <p:nvPr/>
        </p:nvSpPr>
        <p:spPr>
          <a:xfrm>
            <a:off x="395536" y="1628800"/>
            <a:ext cx="1944216" cy="864096"/>
          </a:xfrm>
          <a:prstGeom prst="flowChartPreparati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условий для двигательной активности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Блок-схема: подготовка 4"/>
          <p:cNvSpPr/>
          <p:nvPr/>
        </p:nvSpPr>
        <p:spPr>
          <a:xfrm>
            <a:off x="2123728" y="1916832"/>
            <a:ext cx="2304256" cy="1224136"/>
          </a:xfrm>
          <a:prstGeom prst="flowChartPreparati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Система двигательной активности и система психологической помощи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подготовка 5"/>
          <p:cNvSpPr/>
          <p:nvPr/>
        </p:nvSpPr>
        <p:spPr>
          <a:xfrm>
            <a:off x="4211960" y="1556792"/>
            <a:ext cx="1800200" cy="576064"/>
          </a:xfrm>
          <a:prstGeom prst="flowChartPreparati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Система закаливания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подготовка 6"/>
          <p:cNvSpPr/>
          <p:nvPr/>
        </p:nvSpPr>
        <p:spPr>
          <a:xfrm>
            <a:off x="5868144" y="1484784"/>
            <a:ext cx="2808312" cy="1800200"/>
          </a:xfrm>
          <a:prstGeom prst="flowChartPreparati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Диагностика уровня физического развития и состояния здоровья, физической подготовленности, </a:t>
            </a:r>
            <a:r>
              <a:rPr lang="ru-RU" sz="12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психо-эмоционального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состояния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2852936"/>
            <a:ext cx="158417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гибкий режим</a:t>
            </a:r>
          </a:p>
          <a:p>
            <a:pPr>
              <a:buFont typeface="Wingdings" pitchFamily="2" charset="2"/>
              <a:buChar char="§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индивидуальный режим пробуждения после дневного сна</a:t>
            </a:r>
          </a:p>
          <a:p>
            <a:pPr>
              <a:buFont typeface="Wingdings" pitchFamily="2" charset="2"/>
              <a:buChar char="§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создание условий (спортивное оборудование, оснащение бассейна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95736" y="3140968"/>
            <a:ext cx="20882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утренняя гимнастика</a:t>
            </a:r>
          </a:p>
          <a:p>
            <a:pPr>
              <a:buFont typeface="Wingdings" pitchFamily="2" charset="2"/>
              <a:buChar char="§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прием детей на улице в теплое время года</a:t>
            </a:r>
          </a:p>
          <a:p>
            <a:pPr>
              <a:buFont typeface="Wingdings" pitchFamily="2" charset="2"/>
              <a:buChar char="§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физическая культура в помещении и на улице</a:t>
            </a:r>
          </a:p>
          <a:p>
            <a:pPr>
              <a:buFont typeface="Wingdings" pitchFamily="2" charset="2"/>
              <a:buChar char="§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плавание</a:t>
            </a:r>
          </a:p>
          <a:p>
            <a:pPr>
              <a:buFont typeface="Wingdings" pitchFamily="2" charset="2"/>
              <a:buChar char="§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подвижные игры</a:t>
            </a:r>
          </a:p>
          <a:p>
            <a:pPr>
              <a:buFont typeface="Wingdings" pitchFamily="2" charset="2"/>
              <a:buChar char="§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физкультминутки</a:t>
            </a:r>
          </a:p>
          <a:p>
            <a:pPr>
              <a:buFont typeface="Wingdings" pitchFamily="2" charset="2"/>
              <a:buChar char="§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динамические паузы</a:t>
            </a:r>
          </a:p>
          <a:p>
            <a:pPr>
              <a:buFont typeface="Wingdings" pitchFamily="2" charset="2"/>
              <a:buChar char="§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гимнастика после дневного сна</a:t>
            </a:r>
          </a:p>
          <a:p>
            <a:pPr>
              <a:buFont typeface="Wingdings" pitchFamily="2" charset="2"/>
              <a:buChar char="§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спортивно-ритмическая гимнастика</a:t>
            </a:r>
          </a:p>
          <a:p>
            <a:pPr>
              <a:buFont typeface="Wingdings" pitchFamily="2" charset="2"/>
              <a:buChar char="§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физкультурные досуги, праздники и развлечения</a:t>
            </a:r>
          </a:p>
          <a:p>
            <a:pPr>
              <a:buFont typeface="Wingdings" pitchFamily="2" charset="2"/>
              <a:buChar char="§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психогимнастика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55976" y="2204864"/>
            <a:ext cx="151216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/>
              <a:t> в </a:t>
            </a:r>
            <a:r>
              <a:rPr lang="ru-RU" sz="1200" b="1" i="1" dirty="0" err="1" smtClean="0"/>
              <a:t>повседненой</a:t>
            </a:r>
            <a:r>
              <a:rPr lang="ru-RU" sz="1200" b="1" i="1" dirty="0" smtClean="0"/>
              <a:t> жизни:</a:t>
            </a:r>
          </a:p>
          <a:p>
            <a:pPr>
              <a:buFont typeface="Wingdings" pitchFamily="2" charset="2"/>
              <a:buChar char="§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прием на свежем воздухе в теплое время года</a:t>
            </a:r>
          </a:p>
          <a:p>
            <a:pPr>
              <a:buFont typeface="Wingdings" pitchFamily="2" charset="2"/>
              <a:buChar char="§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утренняя гимнастика</a:t>
            </a:r>
          </a:p>
          <a:p>
            <a:pPr>
              <a:buFont typeface="Wingdings" pitchFamily="2" charset="2"/>
              <a:buChar char="§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плавание</a:t>
            </a:r>
          </a:p>
          <a:p>
            <a:pPr>
              <a:buFont typeface="Wingdings" pitchFamily="2" charset="2"/>
              <a:buChar char="§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облегчённая форма одежды</a:t>
            </a:r>
          </a:p>
          <a:p>
            <a:pPr>
              <a:buFont typeface="Wingdings" pitchFamily="2" charset="2"/>
              <a:buChar char="§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босохождение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до и после сна</a:t>
            </a:r>
          </a:p>
          <a:p>
            <a:pPr>
              <a:buFont typeface="Wingdings" pitchFamily="2" charset="2"/>
              <a:buChar char="§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сон с допуском воздуха</a:t>
            </a:r>
          </a:p>
          <a:p>
            <a:pPr>
              <a:buFont typeface="Wingdings" pitchFamily="2" charset="2"/>
              <a:buChar char="§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воздушные и солнечные ванны</a:t>
            </a:r>
          </a:p>
          <a:p>
            <a:pPr>
              <a:buFont typeface="Wingdings" pitchFamily="2" charset="2"/>
              <a:buChar char="§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полоскание рта</a:t>
            </a:r>
          </a:p>
          <a:p>
            <a:pPr>
              <a:buFont typeface="Wingdings" pitchFamily="2" charset="2"/>
              <a:buChar char="§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полоскание горла</a:t>
            </a:r>
          </a:p>
          <a:p>
            <a:pPr>
              <a:buFont typeface="Wingdings" pitchFamily="2" charset="2"/>
              <a:buChar char="§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кварцевание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организация рационального питания</a:t>
            </a:r>
          </a:p>
          <a:p>
            <a:pPr>
              <a:buFont typeface="Wingdings" pitchFamily="2" charset="2"/>
              <a:buChar char="§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питьевой режим</a:t>
            </a:r>
          </a:p>
          <a:p>
            <a:pPr>
              <a:buFont typeface="Wingdings" pitchFamily="2" charset="2"/>
              <a:buChar char="§"/>
            </a:pPr>
            <a:endParaRPr lang="ru-RU" sz="1200" dirty="0" smtClean="0"/>
          </a:p>
          <a:p>
            <a:endParaRPr lang="ru-RU" sz="12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6444208" y="3429000"/>
            <a:ext cx="20882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диагностика уровня физического развития</a:t>
            </a:r>
          </a:p>
          <a:p>
            <a:pPr>
              <a:buFont typeface="Wingdings" pitchFamily="2" charset="2"/>
              <a:buChar char="§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диспансеризация детей в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поликлинниках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диагностика физической подготовленности</a:t>
            </a:r>
          </a:p>
          <a:p>
            <a:pPr>
              <a:buFont typeface="Wingdings" pitchFamily="2" charset="2"/>
              <a:buChar char="§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диагностика развития ребёнка</a:t>
            </a:r>
          </a:p>
          <a:p>
            <a:pPr>
              <a:buFont typeface="Wingdings" pitchFamily="2" charset="2"/>
              <a:buChar char="§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обследование  педагогом-психологом</a:t>
            </a:r>
          </a:p>
          <a:p>
            <a:pPr>
              <a:buFont typeface="Wingdings" pitchFamily="2" charset="2"/>
              <a:buChar char="§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обследование логопедом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11559" y="476672"/>
            <a:ext cx="8064897" cy="107721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  <a:latin typeface="Georgia" pitchFamily="18" charset="0"/>
              </a:rPr>
              <a:t>Воспитание потребности и практики </a:t>
            </a:r>
          </a:p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  <a:latin typeface="Georgia" pitchFamily="18" charset="0"/>
              </a:rPr>
              <a:t>здорового образа жизни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  <a:latin typeface="Georgia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395536" y="1700808"/>
          <a:ext cx="835292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11559" y="476672"/>
            <a:ext cx="8064897" cy="107721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  <a:latin typeface="Georgia" pitchFamily="18" charset="0"/>
              </a:rPr>
              <a:t>Задачи по программе ЗОЖ </a:t>
            </a:r>
          </a:p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  <a:latin typeface="Georgia" pitchFamily="18" charset="0"/>
              </a:rPr>
              <a:t> в ГБОУ Детском саду №1870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  <a:latin typeface="Georgia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323528" y="1628800"/>
          <a:ext cx="835292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187624" y="5661248"/>
            <a:ext cx="7266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Здоровый образ жизни</a:t>
            </a:r>
            <a:endParaRPr lang="ru-RU" sz="5400" b="1" cap="none" spc="0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076056" y="3284984"/>
            <a:ext cx="1728192" cy="136815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Обеспечить физическое, психическое и эмоциональное развитие каждого ребёнка</a:t>
            </a:r>
            <a:endParaRPr lang="ru-RU" sz="11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11560" y="1772816"/>
            <a:ext cx="2016224" cy="1512168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Совершенствовать реакции терморегуляции и закаливания организма</a:t>
            </a:r>
            <a:endParaRPr lang="ru-RU" sz="11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516216" y="1988840"/>
            <a:ext cx="1584176" cy="1224136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Организовать совместные с родителями спортивные мероприятия</a:t>
            </a:r>
            <a:endParaRPr lang="ru-RU" sz="11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987824" y="3212976"/>
            <a:ext cx="2088232" cy="144016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Организовать просветительскую и профилактическую работу по вопросам ЗОЖ с родителями</a:t>
            </a:r>
            <a:endParaRPr lang="ru-RU" sz="11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картинки\здоровье\f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55576" y="1772816"/>
            <a:ext cx="7848872" cy="4104456"/>
          </a:xfrm>
          <a:prstGeom prst="rect">
            <a:avLst/>
          </a:prstGeom>
        </p:spPr>
        <p:txBody>
          <a:bodyPr wrap="none">
            <a:prstTxWarp prst="textCascade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Здоровьесбережение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режиме дня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95536" y="476672"/>
            <a:ext cx="8352928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>«Поездка в зоопарк»</a:t>
            </a:r>
          </a:p>
          <a:p>
            <a:pPr lvl="0" indent="361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  <a:ea typeface="Calibri" pitchFamily="34" charset="0"/>
                <a:cs typeface="Times New Roman" pitchFamily="18" charset="0"/>
              </a:rPr>
              <a:t>для детей младшего дошкольного возраста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Segoe Print" pitchFamily="2" charset="0"/>
              <a:cs typeface="Arial" pitchFamily="34" charset="0"/>
            </a:endParaRPr>
          </a:p>
          <a:p>
            <a:pPr marL="0" marR="0" lvl="0" indent="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Машина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(Гимнастика проводится в кровати.)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Исходное положение: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лежа, руки вдоль.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машине едем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(Руки перед собой.)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зоопарк скорей.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(Вращательные движения, имитируя руль.)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Много интересных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Там живет зверей.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Страус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(Гимнастика проводится в кровати.)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Исходное положение: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лежа, ноги вытянуты, руки вдоль туловища.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Страус в клетке ходит важно -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на вид такой отважный?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(Попеременно поднимают прямые ноги вверх.)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увидев двух сорок,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Прячет голову в песок.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(Закрывают лицо руками.)</a:t>
            </a:r>
            <a:endParaRPr kumimoji="0" lang="en-US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361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</a:t>
            </a:r>
            <a:r>
              <a:rPr lang="ru-RU" sz="1400" b="1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Обезьянки</a:t>
            </a:r>
            <a:r>
              <a:rPr lang="ru-RU" sz="1400" b="1" dirty="0" smtClean="0"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(Гимнастика проводится в кровати.)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indent="361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Исходное положение: </a:t>
            </a:r>
            <a:r>
              <a:rPr lang="ru-RU" sz="1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лежа, руки и ноги подняты вверх.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indent="361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на качелях, на лианах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indent="361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Раскачиваются обезьянки: </a:t>
            </a:r>
            <a:r>
              <a:rPr lang="ru-RU" sz="1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(Качают ногами и руками из стороны в сторону.)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indent="361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Одни шагают грузно, </a:t>
            </a:r>
            <a:r>
              <a:rPr lang="ru-RU" sz="1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(Обнимают руками стопы и шагают.)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indent="361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Другие скачут дружно, </a:t>
            </a:r>
            <a:r>
              <a:rPr lang="ru-RU" sz="1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(Перебирают в воздухе руками и ногами.)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indent="361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усевшись высоко, </a:t>
            </a:r>
            <a:r>
              <a:rPr lang="ru-RU" sz="1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(Садятся.)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indent="361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Корчат рожицы легко. </a:t>
            </a:r>
            <a:r>
              <a:rPr lang="ru-RU" sz="1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(Большие пальцы рук у висков, ладонями крутят в воздухе.)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48680"/>
            <a:ext cx="874846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3619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spc="0" normalizeH="0" baseline="0" dirty="0" smtClean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itchFamily="2" charset="0"/>
              <a:cs typeface="Arial" pitchFamily="34" charset="0"/>
            </a:endParaRPr>
          </a:p>
          <a:p>
            <a:pPr marL="0" marR="0" lvl="0" indent="3619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  <a:ea typeface="Calibri" pitchFamily="34" charset="0"/>
                <a:cs typeface="Times New Roman" pitchFamily="18" charset="0"/>
              </a:rPr>
              <a:t>               </a:t>
            </a:r>
            <a:endParaRPr lang="ru-RU" sz="2000" b="1" cap="none" spc="0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itchFamily="2" charset="0"/>
            </a:endParaRPr>
          </a:p>
        </p:txBody>
      </p:sp>
      <p:pic>
        <p:nvPicPr>
          <p:cNvPr id="8195" name="Picture 3" descr="Картинка 147 из 195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340768"/>
            <a:ext cx="1819275" cy="1114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548680"/>
            <a:ext cx="83529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361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</a:t>
            </a:r>
            <a:r>
              <a:rPr lang="ru-RU" sz="1400" b="1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Кенгуру</a:t>
            </a:r>
            <a:r>
              <a:rPr lang="ru-RU" sz="1400" b="1" dirty="0" smtClean="0"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(Гимнастика проводится в игровой комнате.)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indent="361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Исходное положение: </a:t>
            </a:r>
            <a:r>
              <a:rPr lang="ru-RU" sz="1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стоя, руки согнуты в локтях и прижаты к груди.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indent="361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в вольере кенгуру -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indent="361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Вдруг затеяли игру: </a:t>
            </a:r>
            <a:r>
              <a:rPr lang="ru-RU" sz="1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(Сгибая ноги в коленях и высоко поднимая их, доходят до двери спальни.)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indent="361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Друг за другом прыг да скок, </a:t>
            </a:r>
            <a:r>
              <a:rPr lang="ru-RU" sz="1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(Прыгают из спальни на ковер в игровой комнате.)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indent="361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Кто быстрей найдет цветок.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indent="36195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361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</a:t>
            </a:r>
            <a:r>
              <a:rPr lang="ru-RU" sz="1400" b="1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Медвежонок</a:t>
            </a:r>
            <a:r>
              <a:rPr lang="ru-RU" sz="1400" b="1" dirty="0" smtClean="0"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(Гимнастика проводится в игровой комнате.)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indent="361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Исходное положение: </a:t>
            </a:r>
            <a:r>
              <a:rPr lang="ru-RU" sz="1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стоя, руки на поясе, ноги на ширине плеч.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indent="361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Очень любит мишка бурый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indent="361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Заниматься физкультурой: </a:t>
            </a:r>
            <a:r>
              <a:rPr lang="ru-RU" sz="1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(Переваливаются с ноги на ногу.)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indent="361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Ножками он топает, </a:t>
            </a:r>
            <a:r>
              <a:rPr lang="ru-RU" sz="1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(Топают ножками.)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indent="361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Лапками он хлопает, </a:t>
            </a:r>
            <a:r>
              <a:rPr lang="ru-RU" sz="1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(Хлопают ручками.)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indent="361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Приседает, приседает</a:t>
            </a:r>
            <a:r>
              <a:rPr lang="ru-RU" sz="1400" dirty="0" smtClean="0">
                <a:ea typeface="Calibri" pitchFamily="34" charset="0"/>
                <a:cs typeface="Times New Roman" pitchFamily="18" charset="0"/>
              </a:rPr>
              <a:t>…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(Приседают.)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indent="361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Потянулся. Отдыхает. </a:t>
            </a:r>
            <a:r>
              <a:rPr lang="ru-RU" sz="1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(Поднимаются на носочки, руки тянут вверх, делают глубокий вдох и возвращаются в исходное положение.)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indent="361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Каждое упражнение повторяется 3-4 раза.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95536" y="476672"/>
            <a:ext cx="8280920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>«Путешественники» </a:t>
            </a:r>
          </a:p>
          <a:p>
            <a:pPr indent="361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Segoe Print" pitchFamily="2" charset="0"/>
                <a:ea typeface="Calibri" pitchFamily="34" charset="0"/>
                <a:cs typeface="Times New Roman" pitchFamily="18" charset="0"/>
              </a:rPr>
              <a:t>для детей младшего и старшего дошкольного возраста </a:t>
            </a:r>
            <a:endParaRPr lang="en-US" b="1" dirty="0" smtClean="0">
              <a:solidFill>
                <a:srgbClr val="C00000"/>
              </a:solidFill>
              <a:latin typeface="Segoe Print" pitchFamily="2" charset="0"/>
              <a:ea typeface="Calibri" pitchFamily="34" charset="0"/>
              <a:cs typeface="Times New Roman" pitchFamily="18" charset="0"/>
            </a:endParaRPr>
          </a:p>
          <a:p>
            <a:pPr marL="0" marR="0" lvl="0" indent="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Оборудование: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мягкие модули,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массажеры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ног, канат.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Ребятка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давайте сегодня отправимся в поход на природу. Для этого нужно одеть рюкзаки.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(Имитация действия.)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Вот мы с вами на природе. Давайте посмотрим вокруг в бинокли,- какая здесь красота.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(Поднести кулачки к глазам, поворот головы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влево-вправо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.)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какой свежий воздух. Нужно подышать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(Упражнение на дыхание: сделать несколько глубоких вдохов-выдохов.)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 путь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неблизок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идти будем лугом, полем, болотом, через густой лес.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(Обычная ходьба в течение 1 мин.)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Вот дорога идет через луг со скошенной травой. Нужно пройти его, чтобы добраться до леса.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(Ходьба попеременно то на носках, то на пятках.)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Ребята, смотрите, а здесь еще не успели скосить траву, и она очень высокая.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(Ходьба на носках с вытянутыми вверх руками.)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почти добрались до места, но на нашем пути выросли огромные кусты. Нам нужно их перешагнуть, и мы окажемся в лесу.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(Ходьба широкими шагами по мягким модулям.)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вот и ручеек, через который переброшен узкий мостик. Нам с вами необходимо перебраться на другой берег и собрать драгоценные камушки, они лежат на другом берегу.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(Ходьба приставными шагами по канату.)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Теперь мы все сумели перебраться, и собираем камни для своей коллекции.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(Массаж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ходьба по беговым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дорожкам-массажерам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наклоны вперед.)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Наконец, камни собраны и нужно возвращаться домой.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(Обычная ходьба.)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467544" y="579458"/>
            <a:ext cx="8280920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                 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Segoe Print" pitchFamily="2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Segoe Print" pitchFamily="2" charset="0"/>
              </a:rPr>
              <a:t>«Полоса препятствий»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Segoe Print" pitchFamily="2" charset="0"/>
              </a:rPr>
              <a:t>для детей дошкольного возраста</a:t>
            </a:r>
            <a:endParaRPr lang="ru-RU" dirty="0" smtClean="0">
              <a:solidFill>
                <a:srgbClr val="C00000"/>
              </a:solidFill>
              <a:latin typeface="Segoe Print" pitchFamily="2" charset="0"/>
            </a:endParaRPr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Упражнение 1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Ходьба по массажной дорожке с шипами. </a:t>
            </a:r>
          </a:p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(Идем по скошенной траве.)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Упражнение 2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Пролезть под палочкой, затем перешагнуть ее сверху. </a:t>
            </a:r>
          </a:p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(Пробираемся через чащу.)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Упражнение 3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Шаги по кочкам. </a:t>
            </a:r>
          </a:p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(Идем по болоту, по кочкам, кругом трясина, надо не упасть.)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Упражнение 4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Ходьба по канату – сохрани равновесие. </a:t>
            </a:r>
          </a:p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(Идем по веревочному мосту через пропасть.)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Упражнение 5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Ходьба по массажным дорожкам с пуговицами. </a:t>
            </a:r>
          </a:p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(Идем по горам, по камням.)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Упражнение 6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Пролезть под 2-3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банкетками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(на животе проползти). </a:t>
            </a:r>
          </a:p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(Увидели в горе пещеру, влезаем в нее, вход очень узкий и потолок низкий.)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284984"/>
            <a:ext cx="169927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564904"/>
            <a:ext cx="1728192" cy="398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611560" y="831195"/>
            <a:ext cx="6804248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C00000"/>
                </a:solidFill>
                <a:latin typeface="Segoe Print" pitchFamily="2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>Просыпающиеся котята»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Segoe Print" pitchFamily="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(с элементами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самомассажа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Воспитатель: Давайте  поиграем, сегодня с вами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маленькие пушистые котята.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Кот решил котят учить,     Как же нужно лапки мыть,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недалеко сидели,  Все движенья подглядели.    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Выполняют движения по тексту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Лапку правую потрем, А потом ее встряхнем.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Вот и левой лапке тоже Правой лапкой мы поможем.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Ушко левое свое  Левой лапкой достаем,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Правое не забываем, Лапкой правой умываем.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Проведем по шерстке лапкой,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Будет лобик чистый, гладкий. Дальше глазки закрываем,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Каждый гладим, умываем. Чистим носик осторожно.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Грудку нам разгладить можно.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Вот и чистые котята,  Вот и выспались ребята!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Может кому пригодится.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95536" y="561311"/>
            <a:ext cx="8280920" cy="541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>«Поднимайся, детвора!»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Завершился тихий час,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Свет дневной встречает нас.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проснулись, потянулись (потягивания)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Приподняли мы головку, (приподняли голову, повороты)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Кулачки сжимаем ловко. (сжимание-разжимание кистей)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Ножки начали плясать,  (движения стопами направлениях)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желаем больше спать.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Обопремся мы на ножки,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упр-е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"мостик"-приподнимание таза)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Приподнимемся немножко.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 прогнулись, округлились,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Мостики получились.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Ну, теперь вставать пора,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Поднимайся, детвора!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 по полу босиком,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потом легко бегом.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Сделай вдох и улыбайся,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носочки поднимайся.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Опускайся, выдыхай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еще раз повторяй.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Стопу разминай- (ходьба на носках, пятках, внешней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стор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Ходьбу выполняй.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Вот теперь совсем проснулись,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к делам своим вернулись.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Картинка 339 из 39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140968"/>
            <a:ext cx="4762500" cy="1314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-502269" y="548680"/>
            <a:ext cx="79752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  <a:latin typeface="Georgia" pitchFamily="18" charset="0"/>
              </a:rPr>
              <a:t>           Виды  здоровья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  <a:latin typeface="Georgia" pitchFamily="18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395536" y="1412776"/>
          <a:ext cx="828092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95536" y="476672"/>
            <a:ext cx="8316416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C00000"/>
                </a:solidFill>
                <a:latin typeface="Segoe Print" pitchFamily="2" charset="0"/>
                <a:ea typeface="Calibri" pitchFamily="34" charset="0"/>
                <a:cs typeface="Times New Roman" pitchFamily="18" charset="0"/>
              </a:rPr>
              <a:t>Г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>имнастика после сна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Segoe Print" pitchFamily="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Удержись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стояние на носках, руки вверх; на одной ноге, вторая согнута в колене перед собой или в сторону, руки на поясе.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Кто дольше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носок сзади стоящей ноги вплотную примыкает к пятке впередистоящей, сохраняя равновесие.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кочки на кочку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прыжки с одного предмета на другой (резиновые кольца, массажные коврики и т. д.).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закружись!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кружение поочередно в одну и другую сторону, руки на поясе, руки в стороны.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Ласточка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стойка на одной ноге, другая отведена назад. Наклоны вперед, руки в стороны.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Ежики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ходьба на четвереньках, опираясь на стопы и ладони, на спине предмет (мешочек с грузом, массажный мячик и др.).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Игровая гимнастика может состоять из комплекса упражнений имитационного характера (например, комплекс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Лошадки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Слова воспитателя: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Эй, лошадки, все за мной, поспешим на водопой. Вот широкая река. В ней холодная вода. Пейте, пейте! Хорошая водица! Постучим копытцем. Ну, лошадки, все за мной И поскачем все домой!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Действия детей: Учащенная ходьба в чередовании с бегом, высоко поднимая колени, подскоки. Плавное разведение рук в стороны и наклоны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лошадка пьет воду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Поочередное притопывание правой, левой ногой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лошадка стучит копытцем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Легкий бег с подскоками в чередовании с ходьбой (дети произносят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И-го-го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Segoe Print" pitchFamily="2" charset="0"/>
                <a:ea typeface="Calibri" pitchFamily="34" charset="0"/>
                <a:cs typeface="Times New Roman" pitchFamily="18" charset="0"/>
              </a:rPr>
              <a:t>Г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>имнастика</a:t>
            </a:r>
            <a:r>
              <a:rPr lang="ru-RU" b="1" dirty="0" smtClean="0">
                <a:solidFill>
                  <a:srgbClr val="C00000"/>
                </a:solidFill>
                <a:latin typeface="Segoe Print" pitchFamily="2" charset="0"/>
                <a:ea typeface="Calibri" pitchFamily="34" charset="0"/>
                <a:cs typeface="Times New Roman" pitchFamily="18" charset="0"/>
              </a:rPr>
              <a:t> после сна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> "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>Бегемотик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>"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Segoe Print" pitchFamily="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улучшить функцию внешнего дыхания, освоить первичные приемы дыхательной гимнастики.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Ребенок, находящийся в положении лежа, кладет ладонь на область диафрагмы. Взрослый произносит рифмовку: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Бегемотики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лежали,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бегемотики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дышали.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 животик поднимается (вдох),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То животик опускается (выдох).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Упражнение может выполняться в положении сидя и сопровождаться рифмовкой: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Сели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бегемотики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потрогали животики.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То животик поднимается (вдох),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То животик опускается (выдох).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395536" y="322784"/>
            <a:ext cx="5220072" cy="227754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Массаж спины «Паровоз»</a:t>
            </a:r>
            <a:endParaRPr kumimoji="0" lang="ru-RU" sz="1600" b="1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Segoe Print" pitchFamily="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Чух-чух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пыхчу, пыхчу, ворчу,      Похлопывание по спине </a:t>
            </a:r>
            <a:endParaRPr kumimoji="0" lang="ru-RU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Стоять на месте не хочу!                 ладонями.</a:t>
            </a:r>
            <a:endParaRPr kumimoji="0" lang="ru-RU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Чух-чух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пыхчу, пыхчу, ворчу!    Поворот на 180,</a:t>
            </a:r>
            <a:endParaRPr kumimoji="0" lang="ru-RU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Стоять на мете не хочу!              поколачивание кулачками.</a:t>
            </a:r>
            <a:endParaRPr kumimoji="0" lang="ru-RU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Колёсами стучу, стучу,               Поворот на 180,</a:t>
            </a:r>
            <a:endParaRPr kumimoji="0" lang="ru-RU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Колёсами стучу, стучу,              постукивание пальцами.</a:t>
            </a:r>
            <a:endParaRPr kumimoji="0" lang="ru-RU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Колёсами стучу, стучу,            Поворот на 180, </a:t>
            </a:r>
            <a:endParaRPr kumimoji="0" lang="ru-RU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Садись скорее, прокачу!     поглаживание ладонями.</a:t>
            </a:r>
            <a:endParaRPr kumimoji="0" lang="ru-RU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Чу, чу, чу!                            Лёгкое поглаживание пальцами.</a:t>
            </a:r>
            <a:endParaRPr kumimoji="0" lang="ru-RU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1" name="Picture 3" descr="Картинка 44 из 9905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548680"/>
            <a:ext cx="2546945" cy="1512168"/>
          </a:xfrm>
          <a:prstGeom prst="rect">
            <a:avLst/>
          </a:prstGeom>
          <a:noFill/>
        </p:spPr>
      </p:pic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467544" y="3360766"/>
            <a:ext cx="8064896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Гимнастика для глаз «Лиса»</a:t>
            </a:r>
            <a:endParaRPr kumimoji="0" lang="ru-RU" sz="1600" b="1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Segoe Print" pitchFamily="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Ходит рыжая лиса,             Крепко зажмурить и открыть глаза.</a:t>
            </a:r>
            <a:endParaRPr kumimoji="0" lang="ru-RU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Щурит хитрые глаза.</a:t>
            </a:r>
            <a:endParaRPr kumimoji="0" lang="ru-RU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Смотрит хитрая лисица,           Вытянуть вперёд правую руку,</a:t>
            </a:r>
            <a:endParaRPr kumimoji="0" lang="ru-RU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Ищет, где бы поживиться.        на которой все пальцы, кроме указательного, сжаты в кулак. Вести рукой вправо-влево и следить за движением указательного пальца глазами, не поворачивая головы.</a:t>
            </a:r>
            <a:endParaRPr kumimoji="0" lang="ru-RU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Пошла </a:t>
            </a:r>
            <a:r>
              <a:rPr kumimoji="0" lang="ru-RU" sz="14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лиска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базар,                             Поднять руку и опустить, </a:t>
            </a:r>
            <a:endParaRPr kumimoji="0" lang="ru-RU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Посмотрела на товар.                              прослеживая взглядом.</a:t>
            </a:r>
            <a:endParaRPr kumimoji="0" lang="ru-RU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Себе купила сайку,           Описать рукой круг по часовой стрелке и </a:t>
            </a:r>
            <a:endParaRPr kumimoji="0" lang="ru-RU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Лисятам балалайку.                        против неё.</a:t>
            </a:r>
            <a:endParaRPr kumimoji="0" lang="ru-RU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4" name="Picture 6" descr="Картинка 447 из 105306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5301208"/>
            <a:ext cx="1219200" cy="857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467544" y="517902"/>
            <a:ext cx="7452320" cy="31700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Массаж спины «Дождик»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Segoe Print" pitchFamily="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Дождик бегает по крыше -       Встать друг за другом</a:t>
            </a:r>
            <a:endParaRPr kumimoji="0" lang="ru-RU" sz="1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Бом! Бом! Бом!          «паровозиком» и похлопывать друг </a:t>
            </a:r>
            <a:endParaRPr kumimoji="0" lang="ru-RU" sz="1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весёлой звонкой крыше -            другу по спине.</a:t>
            </a:r>
            <a:endParaRPr kumimoji="0" lang="ru-RU" sz="1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Бом! Бом! Бом!</a:t>
            </a:r>
            <a:endParaRPr kumimoji="0" lang="ru-RU" sz="1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Дома, дома посидите -             Постукивание пальчиками.</a:t>
            </a:r>
            <a:endParaRPr kumimoji="0" lang="ru-RU" sz="1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Бом! Бом! Бом! </a:t>
            </a:r>
            <a:endParaRPr kumimoji="0" lang="ru-RU" sz="1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Никуда не выходите –Бом! Бом! Бом!</a:t>
            </a:r>
            <a:endParaRPr kumimoji="0" lang="ru-RU" sz="1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Почитайте, поиграйте -            Поколачивание кулачками.</a:t>
            </a:r>
            <a:endParaRPr kumimoji="0" lang="ru-RU" sz="1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Бом! Бом! Бом!</a:t>
            </a:r>
            <a:endParaRPr kumimoji="0" lang="ru-RU" sz="1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уйду – тогда гуляйте … Бом! Бом! Бом!</a:t>
            </a:r>
            <a:endParaRPr kumimoji="0" lang="ru-RU" sz="1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Дождик бегает по крыше -      Поглаживание ладошками.</a:t>
            </a:r>
            <a:endParaRPr kumimoji="0" lang="ru-RU" sz="1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Бом! Бом! Бом! </a:t>
            </a:r>
            <a:endParaRPr kumimoji="0" lang="ru-RU" sz="1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весёлой звонкой крыше –Бом! Бом! Бом!</a:t>
            </a:r>
            <a:endParaRPr kumimoji="0" lang="ru-RU" sz="1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467544" y="3763779"/>
            <a:ext cx="7236296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Массаж ног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Segoe Print" pitchFamily="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Божьей коровки папа идёт  Сидя, поглаживать ноги сверху донизу</a:t>
            </a:r>
            <a:endParaRPr kumimoji="0" lang="ru-RU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Следом за папой мама идёт,       Разминать их,</a:t>
            </a:r>
            <a:endParaRPr kumimoji="0" lang="ru-RU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мамой следом детишки идут,     похлопывать ладошками</a:t>
            </a:r>
            <a:endParaRPr kumimoji="0" lang="ru-RU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Вслед за ними самые малыши бредут.   «Шагать» пальчиками.</a:t>
            </a:r>
            <a:endParaRPr kumimoji="0" lang="ru-RU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Красные юбочки носят они,      Поколачивать кулаками.</a:t>
            </a:r>
            <a:endParaRPr kumimoji="0" lang="ru-RU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Юбочки с точками чёрненькими.     Постукивать пальцами.</a:t>
            </a:r>
            <a:endParaRPr kumimoji="0" lang="ru-RU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солнышко они похожи,     Поднять руки вверх и </a:t>
            </a:r>
            <a:endParaRPr kumimoji="0" lang="ru-RU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Встречают дружно                  скрестить кисти, широко </a:t>
            </a:r>
            <a:endParaRPr kumimoji="0" lang="ru-RU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Новый день                              раздвинув пальцы.</a:t>
            </a:r>
            <a:endParaRPr kumimoji="0" lang="ru-RU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если будет жарко им,          Поглаживать ноги ладонями</a:t>
            </a:r>
            <a:endParaRPr kumimoji="0" lang="ru-RU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 спрячутся все вместе в тень.   И спрятать руки за спину.</a:t>
            </a:r>
            <a:endParaRPr kumimoji="0" lang="ru-RU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80" name="Picture 4" descr="Картинка 7 из 4829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404664"/>
            <a:ext cx="3800475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395536" y="476672"/>
            <a:ext cx="676875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Массаж лица «Белый мельник»</a:t>
            </a:r>
            <a:endParaRPr kumimoji="0" lang="ru-RU" b="1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Segoe Print" pitchFamily="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Белый-белый мельник         Провести пальцами по лбу </a:t>
            </a:r>
            <a:endParaRPr kumimoji="0" lang="ru-RU" sz="1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Сел на облака.                       от середины к вискам.</a:t>
            </a:r>
            <a:endParaRPr kumimoji="0" lang="ru-RU" sz="1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мешка посыпалась          Легко постучать пальцами</a:t>
            </a:r>
            <a:endParaRPr kumimoji="0" lang="ru-RU" sz="1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Белая мука.                            по щекам.</a:t>
            </a:r>
            <a:endParaRPr kumimoji="0" lang="ru-RU" sz="1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Радуются дети,         Сжав руки в кулаки, возвышениями</a:t>
            </a:r>
            <a:endParaRPr kumimoji="0" lang="ru-RU" sz="1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Лепят колобки.               больших пальцев быстро  растереть крылья носа.</a:t>
            </a:r>
            <a:endParaRPr kumimoji="0" lang="ru-RU" sz="1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Заплясали сани               Раздвинув указательный и </a:t>
            </a:r>
            <a:endParaRPr kumimoji="0" lang="ru-RU" sz="1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Лыжи и коньки.              средний пальцы, массировать точки перед </a:t>
            </a:r>
            <a:endParaRPr kumimoji="0" lang="ru-RU" sz="1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собой и за ушными раковинами.</a:t>
            </a:r>
            <a:endParaRPr kumimoji="0" lang="ru-RU" sz="1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467544" y="2930461"/>
            <a:ext cx="8208912" cy="209288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Массаж ушей «Часовой»</a:t>
            </a:r>
            <a:endParaRPr kumimoji="0" lang="ru-RU" b="1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Segoe Print" pitchFamily="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далёкой на границе                                                            Загнуть руками уши вперёд.</a:t>
            </a:r>
            <a:endParaRPr kumimoji="0" lang="ru-RU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в холод, и в зной, в зелёной фуражке стоит часовой.</a:t>
            </a:r>
            <a:endParaRPr kumimoji="0" lang="ru-RU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дальней границе                                                                 Потянуть руками мочки ушей </a:t>
            </a:r>
            <a:endParaRPr kumimoji="0" lang="ru-RU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ночью, и днём                                                                         в стороны, вверх, вниз, опустить.</a:t>
            </a:r>
            <a:endParaRPr kumimoji="0" lang="ru-RU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Он зорко, он зорко следит за врагом.</a:t>
            </a:r>
            <a:endParaRPr kumimoji="0" lang="ru-RU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если лазутчик захочет пройти,                                                    Указательным </a:t>
            </a:r>
            <a:endParaRPr kumimoji="0" lang="ru-RU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Его остановит солдат на пути!                                                       пальцем помассировать </a:t>
            </a:r>
            <a:endParaRPr kumimoji="0" lang="ru-RU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              слуховые отвороты.</a:t>
            </a:r>
            <a:endParaRPr kumimoji="0" lang="ru-RU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3252" name="Picture 4" descr="Картинка 252 из 1465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4149080"/>
            <a:ext cx="1584176" cy="1793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467544" y="476672"/>
            <a:ext cx="7704856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Самомассаж</a:t>
            </a:r>
            <a:r>
              <a:rPr kumimoji="0" lang="ru-RU" b="1" i="1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 рук «Плотник»</a:t>
            </a:r>
            <a:endParaRPr kumimoji="0" lang="ru-RU" b="1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Segoe Print" pitchFamily="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Мастер в руки взял фуганок,     Поглаживать левую руку</a:t>
            </a:r>
            <a:endParaRPr kumimoji="0" lang="ru-RU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Остро наточил рубанок,         от плеча к кисти 4р., другую.</a:t>
            </a:r>
            <a:endParaRPr kumimoji="0" lang="ru-RU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Доски гладко остругал,              Разминать левую руку.</a:t>
            </a:r>
            <a:endParaRPr kumimoji="0" lang="ru-RU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Взял сверло, шурупы взял,         Разминать руки</a:t>
            </a:r>
            <a:endParaRPr kumimoji="0" lang="ru-RU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Доски ловко просверлил,           круговые двумя пальцами </a:t>
            </a:r>
            <a:endParaRPr kumimoji="0" lang="ru-RU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Их шурупами свинтил,                от плеча к кисти.</a:t>
            </a:r>
            <a:endParaRPr kumimoji="0" lang="ru-RU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Поработал долотом,                Поколачивание по левой руке</a:t>
            </a:r>
            <a:endParaRPr kumimoji="0" lang="ru-RU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Сколотил всё молотком            по правой.</a:t>
            </a:r>
            <a:endParaRPr kumimoji="0" lang="ru-RU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Получилась рама -                      Быстро перебирая пальцами </a:t>
            </a:r>
            <a:endParaRPr kumimoji="0" lang="ru-RU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Загляденье прямо!                       пройти по рукам.</a:t>
            </a:r>
            <a:endParaRPr kumimoji="0" lang="ru-RU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Прекрасный тот работник           Погладить руки.</a:t>
            </a:r>
            <a:endParaRPr kumimoji="0" lang="ru-RU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Зовётся просто: плотник.           </a:t>
            </a:r>
            <a:endParaRPr kumimoji="0" lang="ru-RU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467544" y="3675222"/>
            <a:ext cx="8316416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143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Массаж спины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  «Дятел»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Дятел жил в дупле пустом,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Дуб долбил, как долотом.    (дети похлопывают ладонями по спине впереди стоящего)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Тук-тук-тук, тук-тук-тук!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Долбит дятел крепкий сук.   (поколачивают пальцами)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Клювом, клювом он стучит,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дятел ствол уже долбит.  (постукивают кулачками)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Дятел в дуб всё тук да тук...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Дуб скрипит:"что там за стук?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остукивают рёбрами ладоней)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Дятел клювом постучал,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Постучал и замолчал,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Потому что он устал.  (поглаживают ладонями)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8" name="Picture 6" descr="Картинка 10 из 352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3645024"/>
            <a:ext cx="1512168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95536" y="548680"/>
          <a:ext cx="7272808" cy="1767840"/>
        </p:xfrm>
        <a:graphic>
          <a:graphicData uri="http://schemas.openxmlformats.org/drawingml/2006/table">
            <a:tbl>
              <a:tblPr/>
              <a:tblGrid>
                <a:gridCol w="4322195"/>
                <a:gridCol w="2950613"/>
              </a:tblGrid>
              <a:tr h="15121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Капуста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Тук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тук, тук, тук-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Раздается в доме стук.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Мы капусту нарубили,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Перетерли,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Посолили-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 набили плотно в кадку.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 теперь у нас в порядке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 (движения по замыслу)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7544" y="2924944"/>
          <a:ext cx="6077585" cy="2987040"/>
        </p:xfrm>
        <a:graphic>
          <a:graphicData uri="http://schemas.openxmlformats.org/drawingml/2006/table">
            <a:tbl>
              <a:tblPr/>
              <a:tblGrid>
                <a:gridCol w="3726180"/>
                <a:gridCol w="2351405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Segoe Print" pitchFamily="2" charset="0"/>
                          <a:ea typeface="Times New Roman"/>
                          <a:cs typeface="Times New Roman"/>
                        </a:rPr>
                        <a:t>Две лягушки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лужайке две подружки – </a:t>
                      </a:r>
                      <a:endParaRPr lang="ru-RU" sz="14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Ква-ква-ква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ква-ква-ква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Две зеленые лягушки –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Ква-ква-ква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ква-ква-ква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Ква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Хором песни распевают –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Ква-ква-ква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Ква-ква-ква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 спокойно спать мешают –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Ква-ква-ква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ква-ква-ква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Ква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Похлопать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 коленям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Похлопать в ладоши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Похлопать по коленям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Похлопать в ладоши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Притопнуть одной ногой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Сложить ладони и чуть-чуть приоткрыть их потом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Похлопать в ладоши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Несколько раз притопнуть ногой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Погрозить пальцем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Похлопать в ладоши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Притопнуть одной ногой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2228" name="Picture 4" descr="Картинка 28 из 19771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772816"/>
            <a:ext cx="2369840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95536" y="548680"/>
          <a:ext cx="6077585" cy="2560320"/>
        </p:xfrm>
        <a:graphic>
          <a:graphicData uri="http://schemas.openxmlformats.org/drawingml/2006/table">
            <a:tbl>
              <a:tblPr/>
              <a:tblGrid>
                <a:gridCol w="3038475"/>
                <a:gridCol w="3039110"/>
              </a:tblGrid>
              <a:tr h="21602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Segoe Print" pitchFamily="2" charset="0"/>
                          <a:ea typeface="Times New Roman"/>
                          <a:cs typeface="Times New Roman"/>
                        </a:rPr>
                        <a:t>Смешные человечки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(Дети делятся на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пары)</a:t>
                      </a:r>
                      <a:endParaRPr lang="ru-RU" sz="14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Бежали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мимо речки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Смешные человечки,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Прыгали, скакали,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Солнышко встречали.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Забрались на мостик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 забили гвоздик.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 потом бултых в речку.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Пальчики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бегут по рукам детей, стоящих  друг против друга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Пальчиками попрыгать по плечам друг друга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Ласково положить руки на щеки друг друга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Сложить мостик из рук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Постучать кулачками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Наклониться и свободно покачать руками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95536" y="3429000"/>
          <a:ext cx="8748464" cy="2164080"/>
        </p:xfrm>
        <a:graphic>
          <a:graphicData uri="http://schemas.openxmlformats.org/drawingml/2006/table">
            <a:tbl>
              <a:tblPr/>
              <a:tblGrid>
                <a:gridCol w="5363701"/>
                <a:gridCol w="3384763"/>
              </a:tblGrid>
              <a:tr h="1304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Segoe Print" pitchFamily="2" charset="0"/>
                          <a:ea typeface="Times New Roman"/>
                          <a:cs typeface="Times New Roman"/>
                        </a:rPr>
                        <a:t>Компот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Будем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мы варить компот.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Фруктов нужно много. Вот.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Будем яблоки крошить, 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Грушу будем мы рубить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Отожмем лимонный сок,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Слив положим и песок.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Варим, варим мы компот: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Угостим честной народ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 (движения по тексту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на спине товарища)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6324" name="Picture 4" descr="http://im8-tub-ru.yandex.net/i?id=135319235-54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501008"/>
            <a:ext cx="1428750" cy="1066801"/>
          </a:xfrm>
          <a:prstGeom prst="rect">
            <a:avLst/>
          </a:prstGeom>
          <a:noFill/>
        </p:spPr>
      </p:pic>
      <p:pic>
        <p:nvPicPr>
          <p:cNvPr id="56326" name="Picture 6" descr="http://im3-tub-ru.yandex.net/i?id=412468378-28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3068960"/>
            <a:ext cx="1419225" cy="1428750"/>
          </a:xfrm>
          <a:prstGeom prst="rect">
            <a:avLst/>
          </a:prstGeom>
          <a:noFill/>
        </p:spPr>
      </p:pic>
      <p:pic>
        <p:nvPicPr>
          <p:cNvPr id="56328" name="Picture 8" descr="http://im6-tub-ru.yandex.net/i?id=375479626-46-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3573016"/>
            <a:ext cx="895350" cy="1428750"/>
          </a:xfrm>
          <a:prstGeom prst="rect">
            <a:avLst/>
          </a:prstGeom>
          <a:noFill/>
        </p:spPr>
      </p:pic>
      <p:pic>
        <p:nvPicPr>
          <p:cNvPr id="56330" name="Picture 10" descr="http://im3-tub-ru.yandex.net/i?id=529303266-06-7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3789040"/>
            <a:ext cx="1428750" cy="1428750"/>
          </a:xfrm>
          <a:prstGeom prst="rect">
            <a:avLst/>
          </a:prstGeom>
          <a:noFill/>
        </p:spPr>
      </p:pic>
      <p:pic>
        <p:nvPicPr>
          <p:cNvPr id="56332" name="Picture 12" descr="http://im3-tub-ru.yandex.net/i?id=73087658-20-7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4" y="5085184"/>
            <a:ext cx="1428750" cy="1095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476672"/>
            <a:ext cx="8352928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 smtClean="0">
                <a:solidFill>
                  <a:srgbClr val="C00000"/>
                </a:solidFill>
                <a:latin typeface="Segoe Print" pitchFamily="2" charset="0"/>
              </a:rPr>
              <a:t>Граблеобразное</a:t>
            </a:r>
            <a:r>
              <a:rPr lang="ru-RU" sz="1600" b="1" dirty="0" smtClean="0">
                <a:solidFill>
                  <a:srgbClr val="C00000"/>
                </a:solidFill>
                <a:latin typeface="Segoe Print" pitchFamily="2" charset="0"/>
              </a:rPr>
              <a:t> круговое растирание ладони одной руки </a:t>
            </a:r>
            <a:br>
              <a:rPr lang="ru-RU" sz="1600" b="1" dirty="0" smtClean="0">
                <a:solidFill>
                  <a:srgbClr val="C00000"/>
                </a:solidFill>
                <a:latin typeface="Segoe Print" pitchFamily="2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Segoe Print" pitchFamily="2" charset="0"/>
              </a:rPr>
              <a:t>подушечками пальцев другой руки «Паук»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Диво дивное – паук,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Восемь ног и восемь рук.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Если надо наутек,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Выручают восемь ног.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Сеть плести за кругом круг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Выручают восемь рук.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В. Суслов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636912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Segoe Print" pitchFamily="2" charset="0"/>
              </a:rPr>
              <a:t>Круговое разминание ладони подушечкой большого пальца</a:t>
            </a:r>
            <a:br>
              <a:rPr lang="ru-RU" sz="1600" b="1" dirty="0" smtClean="0">
                <a:solidFill>
                  <a:srgbClr val="C00000"/>
                </a:solidFill>
                <a:latin typeface="Segoe Print" pitchFamily="2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Segoe Print" pitchFamily="2" charset="0"/>
              </a:rPr>
              <a:t>противоположной руки «Улитка»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400" dirty="0" err="1" smtClean="0"/>
              <a:t>Толстушка-ползушка</a:t>
            </a:r>
            <a:r>
              <a:rPr lang="ru-RU" sz="1400" dirty="0" smtClean="0"/>
              <a:t>,</a:t>
            </a:r>
            <a:br>
              <a:rPr lang="ru-RU" sz="1400" dirty="0" smtClean="0"/>
            </a:br>
            <a:r>
              <a:rPr lang="ru-RU" sz="1400" dirty="0" smtClean="0"/>
              <a:t>Дом-завитушка,</a:t>
            </a:r>
            <a:br>
              <a:rPr lang="ru-RU" sz="1400" dirty="0" smtClean="0"/>
            </a:br>
            <a:r>
              <a:rPr lang="ru-RU" sz="1400" dirty="0" smtClean="0"/>
              <a:t>Ползи по дорожке,</a:t>
            </a:r>
            <a:br>
              <a:rPr lang="ru-RU" sz="1400" dirty="0" smtClean="0"/>
            </a:br>
            <a:r>
              <a:rPr lang="ru-RU" sz="1400" dirty="0" smtClean="0"/>
              <a:t>Ползи по ладошке,</a:t>
            </a:r>
            <a:br>
              <a:rPr lang="ru-RU" sz="1400" dirty="0" smtClean="0"/>
            </a:br>
            <a:r>
              <a:rPr lang="ru-RU" sz="1400" dirty="0" smtClean="0"/>
              <a:t>Ползи, не спеши.</a:t>
            </a:r>
            <a:br>
              <a:rPr lang="ru-RU" sz="1400" dirty="0" smtClean="0"/>
            </a:br>
            <a:r>
              <a:rPr lang="ru-RU" sz="1400" dirty="0" smtClean="0"/>
              <a:t>Рога покажи.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4509120"/>
            <a:ext cx="813690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Segoe Print" pitchFamily="2" charset="0"/>
              </a:rPr>
              <a:t>Пиление (продольное и поперечное) ладони ребром ладони</a:t>
            </a:r>
            <a:br>
              <a:rPr lang="ru-RU" sz="1600" b="1" dirty="0" smtClean="0">
                <a:solidFill>
                  <a:srgbClr val="C00000"/>
                </a:solidFill>
                <a:latin typeface="Segoe Print" pitchFamily="2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Segoe Print" pitchFamily="2" charset="0"/>
              </a:rPr>
              <a:t>противоположной руки.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Пилит, пилит пила,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жужжит, как пчела,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визжит, и поет,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Соням спать не дает.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В. Сокол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5298" name="Picture 2" descr="http://im4-tub-ru.yandex.net/i?id=40128746-35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340768"/>
            <a:ext cx="1409700" cy="1019176"/>
          </a:xfrm>
          <a:prstGeom prst="rect">
            <a:avLst/>
          </a:prstGeom>
          <a:noFill/>
        </p:spPr>
      </p:pic>
      <p:pic>
        <p:nvPicPr>
          <p:cNvPr id="55300" name="Picture 4" descr="http://im5-tub-ru.yandex.net/i?id=300412674-08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2132856"/>
            <a:ext cx="1428750" cy="1314451"/>
          </a:xfrm>
          <a:prstGeom prst="rect">
            <a:avLst/>
          </a:prstGeom>
          <a:noFill/>
        </p:spPr>
      </p:pic>
      <p:pic>
        <p:nvPicPr>
          <p:cNvPr id="55302" name="Picture 6" descr="Картинка 31 из 26947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5157192"/>
            <a:ext cx="1584176" cy="1217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395536" y="620688"/>
            <a:ext cx="774035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 «Нос»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Segoe Print" pitchFamily="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профилактика ринита, простудных заболеваний.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Указательным и большим пальцами подергать кончик носа.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 «Уши»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Segoe Print" pitchFamily="2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массаж ушей, профилактика простудных заболеваний, укрепление иммунитета.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Растирать за ушами сверху вниз указательными пальцами «примазывать, чтобы не отклеились».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 «Ноготь»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Segoe Print" pitchFamily="2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массаж рук, укрепление иммунитета.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Указательным и большим пальцами надавливать на каждый ноготь другой руки.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 «Мячик»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Segoe Print" pitchFamily="2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массаж живота, координация движений, дыхательная гимнастика.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Стоя или лежа на полу, руки и ноги произвольно, положить руку на живот. Вдох- «надуваем» живот, выдох – «сдуваем» живот.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 «Моем 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голову»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Segoe Print" pitchFamily="2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улучшение мозгового кровообращения путем воздействия на активные точки головы.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Сидя по-турецки.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«представим, что мы моем голову. Сильно нажимая пальцами на кожу головы, ведем ими, словно граблями, от затылка, а затем от висков и ото лба к макушке, как будто сгребаем сено в стог. Теперь подушечками пальцев потираем кожу головы в направлении от висков к затылку. Пальчики обеих рук «бегают» по поверхности головы и «играют в догонялки». А сейчас, словно расческой, ласково «расчесываем» волосы пальцами.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349" name="Picture 5" descr="http://im6-tub-ru.yandex.net/i?id=298471002-29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2348880"/>
            <a:ext cx="141922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620688"/>
            <a:ext cx="82089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Segoe Print" pitchFamily="2" charset="0"/>
              </a:rPr>
              <a:t>Массаж спины «Свинки»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Как на пишущей машинке две хорошенькие свинки (дети легко похлопывают по спине)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Всё постукивают, всё похрюкивают: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Туки-туки-туки-тук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! (поколачивать кулачками, постукивать пальчиками.)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Хрюки-хрюки-хрюки-хрюу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! (поглаживают ладонями.)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060848"/>
            <a:ext cx="8064896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Segoe Print" pitchFamily="2" charset="0"/>
              </a:rPr>
              <a:t>Массаж биологически активных точек.</a:t>
            </a:r>
            <a:br>
              <a:rPr lang="ru-RU" sz="1600" b="1" dirty="0" smtClean="0">
                <a:solidFill>
                  <a:srgbClr val="C00000"/>
                </a:solidFill>
                <a:latin typeface="Segoe Print" pitchFamily="2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Segoe Print" pitchFamily="2" charset="0"/>
              </a:rPr>
              <a:t>«Солнышко»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Солнце утром рано встало, (Поднять руки вверх, потянуться.)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Всех детишек приласкало. (Делают руками фонарики.)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Гладит грудку,    (Массируют «дорожку» на груди снизу вверх.)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Гладит шейку,   (Поглаживают шею большими пальцами сверху вниз.)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Гладит носик,   (Кулачками растирают крылья носа.)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Гладит лоб,       (Проводить пальцами от середины к вискам.)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Гладит ушки,     (Растирают ладонями уши.)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Гладит ручки,     (Растирают ладони.)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Загорают дети – вот! (Поднимают руки вверх.)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467544" y="4637748"/>
            <a:ext cx="7884368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1600" b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Чебурашка</a:t>
            </a: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»</a:t>
            </a:r>
            <a:endParaRPr kumimoji="0" lang="ru-RU" sz="1600" b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Segoe Print" pitchFamily="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Сидя по-турецки.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«Представим, что мы превратились в доброго, забавного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Чебурашку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Нежно поглаживаем ушные раковины по краям, снаружи, а затем по бороздкам внутри. Растираем пальчиками за ушами. Ласково оттягиваем ушки вверх и вниз, а затем в стороны. А теперь поглаживаем пальчиками вокруг основания ушек.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371" name="Picture 3" descr="http://im3-tub-ru.yandex.net/i?id=135387463-30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3717032"/>
            <a:ext cx="1143000" cy="1428750"/>
          </a:xfrm>
          <a:prstGeom prst="rect">
            <a:avLst/>
          </a:prstGeom>
          <a:noFill/>
        </p:spPr>
      </p:pic>
      <p:pic>
        <p:nvPicPr>
          <p:cNvPr id="58373" name="Picture 5" descr="http://im0-tub-ru.yandex.net/i?id=66943300-68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628800"/>
            <a:ext cx="1219200" cy="1219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7584" y="548680"/>
            <a:ext cx="75071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Georgia" pitchFamily="18" charset="0"/>
              </a:rPr>
              <a:t>Критерии здоровья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Georgia" pitchFamily="18" charset="0"/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395536" y="1397000"/>
          <a:ext cx="8352928" cy="4048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6588224" y="2060848"/>
            <a:ext cx="2016224" cy="15121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Психическое здоровье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347864" y="5373216"/>
            <a:ext cx="2592288" cy="8640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Нравственное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39552" y="2060848"/>
            <a:ext cx="2016224" cy="165618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Соматическое и физическое здоровье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395536" y="476672"/>
            <a:ext cx="8460432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Умывалочка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»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Segoe Print" pitchFamily="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Кран откройся,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(Правой рукой показать, как открыть кран.)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Нос умойся,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(Указательными пальцами массировать крылья носа.)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Мойтесь сразу оба глаза.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(Указательными пальцами массировать веки.)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Мойтесь ушки,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(Ладошками массировать уши.)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Мойся шейка.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(Поглаживание шеи сверху вниз ладошками.)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Шейка мойся хорошенько.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Мойся, мойся, обливайся.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(Ладошками массируют щеки.)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Грязь смывайся,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(Трут ладошку об ладошку.)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Грязь смывайся.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395536" y="2997533"/>
            <a:ext cx="8244408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«Умывальная песенка»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Segoe Print" pitchFamily="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Хуже наказанья –                                              Качают головой из стороны в сторону.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Жить без умыванья. Все ребячьи лица           Мягкими движениями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Обожают мыться.                                              Проводят ладонями по лицу сверху вниз.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 воды, без мыла –                                        Растирают ладонями нос.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Всех бы грязь покрыла.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Чудно, чудно – вымыться не трудно!           Растирают ладонями уши.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Чистым быть чудесно!                                    Потирают ладони друг о друга.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Теперь нос чистый,                                         Прикасаются указательным пальцем к носу.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Теперь рот чистый.                                         Показывают пальчиком на рот.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подбородок чистый.                                   Прикасаются пальцем к подбородку.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глазки блестят -                                          Прикасаются к внешним уголкам глаз.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Весело глядят.                                                Протягивают ладошки вперёд.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9396" name="Picture 4" descr="http://im7-tub-ru.yandex.net/i?id=196589915-23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548680"/>
            <a:ext cx="2304256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395536" y="482189"/>
            <a:ext cx="6588224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1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«Ленивая восьмерка»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Segoe Print" pitchFamily="2" charset="0"/>
              <a:cs typeface="Arial" pitchFamily="34" charset="0"/>
            </a:endParaRPr>
          </a:p>
          <a:p>
            <a:pPr marL="0" marR="0" lvl="0" indent="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Упражнение улучшает все действия, требующие прослеживания глазами, снимает напряжение с глаз и плечевого пояса, включает связь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рука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глаз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т.е. глаз видит, что делает рука. Работают оба полушария головного мозга, вследствие чего происходит улучшение концентрации внимания.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(Выполняется стоя или сидя.)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Рука вытягивается вперед и чуть сгибается в локте. Пальцы сжимаются в кулак, большой выпрямляется. Прямо перед собой этой рукой в воздухе рисуется знак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бесконечность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который похож на цифру 8, лежащую на боку. Глазами мы следим за вытянутым большим пальцем. Делаем 4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восьмерки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одной рукой.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 же самое другой рукой.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Дальше обе руки вытягиваются вперед, пальцы обеих рук перекрещиваются между собой, большие пальцы подняты. Снова 4 раза рисуем ленивую восьмерку и следим глазами за пальцами.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используем так же и другие варианты этого упражнения: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восьмерку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можно рисовать на столе перед собой пальцами ил психолог рисует ее мелом на доске, а дети на стульчиках обводят ее контур в воздухе перед собой.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Segoe Print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Думательный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 колпак»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Segoe Print" pitchFamily="2" charset="0"/>
              <a:cs typeface="Arial" pitchFamily="34" charset="0"/>
            </a:endParaRPr>
          </a:p>
          <a:p>
            <a:pPr marL="0" marR="0" lvl="0" indent="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Упражнение способствует лучшему усвоению информации на слух.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(Выполняется стоя или сидя.)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Берем оба уха руками таким образом, чтобы большие пальцы были сзади, а остальные спереди. Мягко массируем край уха сверху вниз, чуть выворачивая назад. Затем разминаем мочку уха. Повторяем 4 раза.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9635" name="Picture 3" descr="Картинка 237 из 216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620688"/>
            <a:ext cx="1799853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395536" y="1020799"/>
            <a:ext cx="6588224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Segoe Print" pitchFamily="2" charset="0"/>
                <a:cs typeface="Times New Roman" pitchFamily="18" charset="0"/>
              </a:rPr>
              <a:t>«Двойные рисунки»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Упражнение способствует расширению зрительного поля, движения глаз становятся более плавными. Это улучшает навык письма, понимающего чтения. Через активизацию обоих полушарий способствует лучшему выполнению любых творческих заданий.</a:t>
            </a:r>
          </a:p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(Выполняется стоя или сидя.)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Представьте, что у вас в каждой руке по карандашу, а перед вами доска. Одновременно двумя руками начинайте рисовать на воображаемой доске рисунки. Они должны быть зеркальными, т.е. две руки рисуют одно и то же. Глаза следят за рисунком. Руки вытянуты и чуть согнуты в локтях.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rgbClr val="C00000"/>
                </a:solidFill>
                <a:latin typeface="Segoe Print" pitchFamily="2" charset="0"/>
                <a:cs typeface="Times New Roman" pitchFamily="18" charset="0"/>
              </a:rPr>
              <a:t> «Перекрестные шаги»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Упражнение активизирует работу обоих полушарий мозга, способствует более быстрому включению в ситуацию, усвоению информации, развитию способности активного понимающего чтения и слушания.</a:t>
            </a:r>
          </a:p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(Выполняется стоя или сидя.)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Локтем левой руки нужно тянуться к колену правой ноги, потом локтем правой руки тянуться к поднимающемуся навстречу колену левой ноги.</a:t>
            </a:r>
          </a:p>
          <a:p>
            <a:endParaRPr lang="ru-RU" sz="1600" dirty="0"/>
          </a:p>
        </p:txBody>
      </p:sp>
      <p:pic>
        <p:nvPicPr>
          <p:cNvPr id="83970" name="Picture 2" descr="Картинка 357 из 3925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2492896"/>
            <a:ext cx="2428875" cy="3800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27584" y="476672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      Признаки здоровья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467544" y="2132856"/>
            <a:ext cx="8136904" cy="864096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* Показатели роста и развития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467544" y="2996952"/>
            <a:ext cx="8136904" cy="936104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* Функциональное состояние и резервные возможности организма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467544" y="4005064"/>
            <a:ext cx="8136904" cy="936104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* Наличие и уровень какого-либо заболевания или дефекта развития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467544" y="5013176"/>
            <a:ext cx="8208912" cy="936104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* Уровень морально-волевых и ценностно-мотивационных установок 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467544" y="1196752"/>
            <a:ext cx="8064896" cy="1008112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*  Специфическая и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неспецифиическая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устойчивость к действиям повреждающих факторов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AutoShape 2"/>
          <p:cNvSpPr txBox="1">
            <a:spLocks noChangeArrowheads="1"/>
          </p:cNvSpPr>
          <p:nvPr/>
        </p:nvSpPr>
        <p:spPr>
          <a:xfrm>
            <a:off x="467544" y="476672"/>
            <a:ext cx="8229600" cy="144016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Здоровье  зависит  от следующих  факторов: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93912" y="2406898"/>
            <a:ext cx="7693025" cy="37242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395536" y="1844824"/>
          <a:ext cx="8280920" cy="4496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AutoShape 2"/>
          <p:cNvSpPr txBox="1">
            <a:spLocks noChangeArrowheads="1"/>
          </p:cNvSpPr>
          <p:nvPr/>
        </p:nvSpPr>
        <p:spPr>
          <a:xfrm>
            <a:off x="467544" y="476672"/>
            <a:ext cx="8229600" cy="72008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ea typeface="+mj-ea"/>
                <a:cs typeface="+mj-cs"/>
              </a:rPr>
              <a:t>З</a:t>
            </a:r>
            <a:r>
              <a:rPr kumimoji="0" lang="ru-RU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доровьесберегающие</a:t>
            </a:r>
            <a:r>
              <a:rPr kumimoji="0" lang="ru-RU" sz="40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 технологии – это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000" b="1" baseline="0" dirty="0" smtClean="0">
              <a:solidFill>
                <a:schemeClr val="tx2">
                  <a:lumMod val="75000"/>
                </a:schemeClr>
              </a:solidFill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rgbClr val="7030A0"/>
                </a:solidFill>
                <a:latin typeface="Georgia" pitchFamily="18" charset="0"/>
                <a:ea typeface="+mj-ea"/>
                <a:cs typeface="+mj-cs"/>
              </a:rPr>
              <a:t>к</a:t>
            </a:r>
            <a:r>
              <a:rPr kumimoji="0" lang="ru-RU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омплекс</a:t>
            </a:r>
            <a:r>
              <a:rPr kumimoji="0" lang="ru-RU" sz="4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 разнообразных форм и видов деятельности, направленный на сохранение и укрепление здоровья воспитанников ДОУ</a:t>
            </a: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93912" y="2406898"/>
            <a:ext cx="7693025" cy="37242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AutoShape 2"/>
          <p:cNvSpPr txBox="1">
            <a:spLocks noChangeArrowheads="1"/>
          </p:cNvSpPr>
          <p:nvPr/>
        </p:nvSpPr>
        <p:spPr>
          <a:xfrm>
            <a:off x="467544" y="476672"/>
            <a:ext cx="8229600" cy="122413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ea typeface="+mj-ea"/>
                <a:cs typeface="+mj-cs"/>
              </a:rPr>
              <a:t>З</a:t>
            </a:r>
            <a:r>
              <a:rPr kumimoji="0" lang="ru-RU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доровьесберегающие</a:t>
            </a:r>
            <a:r>
              <a:rPr kumimoji="0" lang="ru-RU" sz="40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 технологии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000" b="1" baseline="0" dirty="0" smtClean="0">
              <a:solidFill>
                <a:schemeClr val="tx2">
                  <a:lumMod val="75000"/>
                </a:schemeClr>
              </a:solidFill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93912" y="2406898"/>
            <a:ext cx="7693025" cy="37242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6" name="Солнце 5"/>
          <p:cNvSpPr/>
          <p:nvPr/>
        </p:nvSpPr>
        <p:spPr>
          <a:xfrm>
            <a:off x="4427984" y="3789040"/>
            <a:ext cx="4392488" cy="2304256"/>
          </a:xfrm>
          <a:prstGeom prst="su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Здоровье-сберегающая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структура ДОУ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Солнце 6"/>
          <p:cNvSpPr/>
          <p:nvPr/>
        </p:nvSpPr>
        <p:spPr>
          <a:xfrm>
            <a:off x="0" y="1700808"/>
            <a:ext cx="5364088" cy="2304256"/>
          </a:xfrm>
          <a:prstGeom prst="su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Оптимальные условия жизнеобеспечения детей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8" name="Солнце 7"/>
          <p:cNvSpPr/>
          <p:nvPr/>
        </p:nvSpPr>
        <p:spPr>
          <a:xfrm>
            <a:off x="323528" y="3933056"/>
            <a:ext cx="4752528" cy="2592288"/>
          </a:xfrm>
          <a:prstGeom prst="su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Формирование основ ЗОЖ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Солнце 8"/>
          <p:cNvSpPr/>
          <p:nvPr/>
        </p:nvSpPr>
        <p:spPr>
          <a:xfrm>
            <a:off x="4679504" y="1412776"/>
            <a:ext cx="4464496" cy="2376264"/>
          </a:xfrm>
          <a:prstGeom prst="su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ОБЖ дошкольников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AutoShape 2"/>
          <p:cNvSpPr txBox="1">
            <a:spLocks noChangeArrowheads="1"/>
          </p:cNvSpPr>
          <p:nvPr/>
        </p:nvSpPr>
        <p:spPr>
          <a:xfrm>
            <a:off x="467544" y="476672"/>
            <a:ext cx="8229600" cy="72008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ea typeface="+mj-ea"/>
                <a:cs typeface="+mj-cs"/>
              </a:rPr>
              <a:t>Области 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ea typeface="+mj-ea"/>
                <a:cs typeface="+mj-cs"/>
              </a:rPr>
              <a:t>здоровьесбережения</a:t>
            </a:r>
            <a:endParaRPr kumimoji="0" lang="ru-RU" sz="3200" b="1" i="0" u="none" strike="noStrike" kern="1200" cap="none" spc="0" normalizeH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000" b="1" baseline="0" dirty="0" smtClean="0">
              <a:solidFill>
                <a:schemeClr val="tx2">
                  <a:lumMod val="75000"/>
                </a:schemeClr>
              </a:solidFill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11560" y="2708921"/>
            <a:ext cx="7693025" cy="72008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683568" y="908720"/>
            <a:ext cx="7992888" cy="79208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Медико-гигиеническая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683568" y="1556792"/>
            <a:ext cx="7992888" cy="79208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Медико-профилактическая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683568" y="3140968"/>
            <a:ext cx="7992888" cy="79208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Физкультурно-оздоровительная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683568" y="3717032"/>
            <a:ext cx="7992888" cy="86409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Информационно-просветительская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683568" y="4509120"/>
            <a:ext cx="7992888" cy="72008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Образовательная 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683568" y="2348880"/>
            <a:ext cx="7992888" cy="79208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Коррекционная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683568" y="5157192"/>
            <a:ext cx="7992888" cy="79208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Спортивно-досуговая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683568" y="5877272"/>
            <a:ext cx="7992888" cy="69269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Экологическая 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1620</TotalTime>
  <Words>4424</Words>
  <Application>Microsoft Office PowerPoint</Application>
  <PresentationFormat>Экран (4:3)</PresentationFormat>
  <Paragraphs>613</Paragraphs>
  <Slides>42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детский</dc:creator>
  <cp:lastModifiedBy>детский</cp:lastModifiedBy>
  <cp:revision>155</cp:revision>
  <dcterms:created xsi:type="dcterms:W3CDTF">2011-11-12T19:05:29Z</dcterms:created>
  <dcterms:modified xsi:type="dcterms:W3CDTF">2012-02-20T09:26:12Z</dcterms:modified>
</cp:coreProperties>
</file>