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83" r:id="rId2"/>
    <p:sldId id="276" r:id="rId3"/>
    <p:sldId id="268" r:id="rId4"/>
    <p:sldId id="265" r:id="rId5"/>
    <p:sldId id="275" r:id="rId6"/>
    <p:sldId id="277" r:id="rId7"/>
    <p:sldId id="267" r:id="rId8"/>
    <p:sldId id="270" r:id="rId9"/>
    <p:sldId id="284" r:id="rId10"/>
    <p:sldId id="271" r:id="rId11"/>
    <p:sldId id="269" r:id="rId12"/>
    <p:sldId id="279" r:id="rId13"/>
    <p:sldId id="280" r:id="rId14"/>
    <p:sldId id="266" r:id="rId15"/>
    <p:sldId id="281" r:id="rId16"/>
    <p:sldId id="28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7F1F-1253-41D6-A6B4-E336479FEA64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EFE28-7288-45AA-A371-E3AAF1A4D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FE538-058F-4D0E-B49F-4E97B633760F}" type="datetime1">
              <a:rPr lang="ru-RU"/>
              <a:pPr>
                <a:defRPr/>
              </a:pPr>
              <a:t>22.03.2004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4E8C-42C9-4511-B050-44F721B24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ABEA-8915-49F4-B2AE-677CB45619E8}" type="datetime1">
              <a:rPr lang="ru-RU"/>
              <a:pPr>
                <a:defRPr/>
              </a:pPr>
              <a:t>22.03.2004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Романченко Е.Х.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03D0C-5951-4577-BCDA-34BA4180A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22.03.2004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namasterov.ru/taxonomy/term/866" TargetMode="External"/><Relationship Id="rId2" Type="http://schemas.openxmlformats.org/officeDocument/2006/relationships/hyperlink" Target="http://stranamasterov.ru/taxonomy/term/6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642910" y="530352"/>
            <a:ext cx="7500990" cy="96982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buNone/>
              <a:defRPr/>
            </a:pPr>
            <a:r>
              <a:rPr lang="ru-RU" sz="36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Пластилиновая фантазия:</a:t>
            </a:r>
            <a:r>
              <a:rPr lang="ru-RU" sz="3600" b="1" u="sng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i="1" dirty="0" err="1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Пластилинография</a:t>
            </a:r>
            <a:r>
              <a:rPr lang="ru-RU" sz="3600" b="1" i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3600" b="1" u="sng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                                 </a:t>
            </a:r>
          </a:p>
        </p:txBody>
      </p:sp>
      <p:pic>
        <p:nvPicPr>
          <p:cNvPr id="5" name="Picture 9" descr="ec1f7653ed5c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429156" cy="4547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57818" y="3571876"/>
            <a:ext cx="3286148" cy="2214578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  <a:ln w="1587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182880" tIns="9144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Малкина Ирина  Львовна  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воспитатель ГБДОУ № 81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Центрального района</a:t>
            </a:r>
          </a:p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г. Санкт-Петербурга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«Азбука лепки» - приём раскатывания формы цилиндра: играем с «колбаской»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00175"/>
            <a:ext cx="8713787" cy="171451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Совместно с детьми, выполняем движения ладонями рук вперед - назад   ( до получения детали нужной формы и размера ) с одновременным проговариванием следующего текста: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«Едет, едет паровоз –  две трубы и 100 колес: «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</a:rPr>
              <a:t>Чух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</a:rPr>
              <a:t>чух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</a:rPr>
              <a:t>чух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</a:rPr>
              <a:t>чух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</a:rPr>
              <a:t>чух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! »</a:t>
            </a:r>
          </a:p>
          <a:p>
            <a:pPr algn="ctr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(особенно актуально на начальном этапе освоения основных формообразующих движений ).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0" name="Рисунок 1" descr="Создание цилиндрической фо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429156" cy="3240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8" y="5838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b="0">
              <a:latin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4" name="Picture 24" descr="iCAGYHHI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3000396" cy="3048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29" descr="iCA20X34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3929089" cy="29565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31" descr="iCA8KOR0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714752"/>
            <a:ext cx="2643206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7"/>
          <p:cNvSpPr>
            <a:spLocks noGrp="1"/>
          </p:cNvSpPr>
          <p:nvPr>
            <p:ph idx="1"/>
          </p:nvPr>
        </p:nvSpPr>
        <p:spPr>
          <a:xfrm>
            <a:off x="642910" y="4000504"/>
            <a:ext cx="4500594" cy="2000264"/>
          </a:xfrm>
          <a:gradFill>
            <a:gsLst>
              <a:gs pos="0">
                <a:schemeClr val="accent1">
                  <a:tint val="66000"/>
                  <a:satMod val="160000"/>
                  <a:alpha val="3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Пластилиновые игры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iCA683M6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814841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2" descr="i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571479"/>
            <a:ext cx="3183861" cy="3500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0" descr="iCA9HB9Q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286100"/>
            <a:ext cx="3435819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iCA86LUQ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3319048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3" descr="i[8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214686"/>
            <a:ext cx="2857520" cy="32563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iCA7NNFH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0042"/>
            <a:ext cx="2986898" cy="335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9" descr="iCAJ82N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00438"/>
            <a:ext cx="2928958" cy="2928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571480"/>
            <a:ext cx="7500990" cy="114300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Сплющивание, налепливание, намазывание, размазывание пластилина на горизонтальную поверхность.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4214" name="Picture 6" descr="i[3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71612"/>
            <a:ext cx="2286016" cy="1357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3" name="Picture 1" descr="E:\дет.фото\GEDC2108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71472" y="2428868"/>
            <a:ext cx="385003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E:\дет.фото\S630306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714876" y="3286124"/>
            <a:ext cx="3986920" cy="3220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:\дет.фото\GEDC2105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71472" y="642918"/>
            <a:ext cx="4214842" cy="3158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E:\дет.фото\GEDC2104.JP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357686" y="2857496"/>
            <a:ext cx="4064000" cy="3190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:\дет.фото\GEDC2113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214810" y="785794"/>
            <a:ext cx="429460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:\дет.фото\GEDC2109.JP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28596" y="2500306"/>
            <a:ext cx="4000528" cy="3786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5000625" cy="11430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Мы  волшебным  пластилином создаём свои картины!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8440" name="Picture 14" descr="grib04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773238"/>
            <a:ext cx="10810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E:\дет.фото\GEDC211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00034" y="2928934"/>
            <a:ext cx="4095778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 descr="E:\дет.фото\GEDC2118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429124" y="1714488"/>
            <a:ext cx="4025312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2" name="Picture 12" descr="tulip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3118"/>
            <a:ext cx="3663957" cy="293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Picture 13" descr="tulip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8934"/>
            <a:ext cx="3500462" cy="30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4" name="Picture 14" descr="tulip0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00042"/>
            <a:ext cx="34842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[1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78621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 descr="iCAB6J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385765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214313"/>
            <a:ext cx="6429420" cy="9286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Что такое пластилин?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571876"/>
            <a:ext cx="8001056" cy="2879725"/>
          </a:xfrm>
        </p:spPr>
        <p:txBody>
          <a:bodyPr>
            <a:normAutofit/>
          </a:bodyPr>
          <a:lstStyle/>
          <a:p>
            <a:pPr marL="265176" indent="-265176" algn="l">
              <a:lnSpc>
                <a:spcPct val="90000"/>
              </a:lnSpc>
              <a:spcBef>
                <a:spcPts val="250"/>
              </a:spcBef>
              <a:buFont typeface="Wingdings 2"/>
              <a:buChar char=""/>
              <a:defRPr/>
            </a:pP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Пластилин (</a:t>
            </a:r>
            <a:r>
              <a:rPr lang="ru-RU" sz="2400" b="1" dirty="0" err="1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итал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plastilina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от </a:t>
            </a:r>
            <a:r>
              <a:rPr lang="ru-RU" sz="2400" b="1" dirty="0" err="1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др.-греч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400" b="1" dirty="0" err="1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πλαστός 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— лепной) — материал для лепки. </a:t>
            </a:r>
          </a:p>
          <a:p>
            <a:pPr marL="265176" indent="-265176" algn="l">
              <a:lnSpc>
                <a:spcPct val="90000"/>
              </a:lnSpc>
              <a:spcBef>
                <a:spcPts val="250"/>
              </a:spcBef>
              <a:buFont typeface="Wingdings 2"/>
              <a:buChar char=""/>
              <a:defRPr/>
            </a:pP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Изготовляется из очищенного и размельченного порошка 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hlinkClick r:id="rId2"/>
              </a:rPr>
              <a:t>глины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с добавлением 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hlinkClick r:id="rId3"/>
              </a:rPr>
              <a:t>воска</a:t>
            </a: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, сала и других веществ, препятствующих высыханию. Окрашивается в различные цвета. </a:t>
            </a:r>
          </a:p>
          <a:p>
            <a:pPr marL="265176" indent="-265176" algn="l">
              <a:lnSpc>
                <a:spcPct val="90000"/>
              </a:lnSpc>
              <a:spcBef>
                <a:spcPts val="250"/>
              </a:spcBef>
              <a:buFont typeface="Wingdings 2"/>
              <a:buChar char=""/>
              <a:defRPr/>
            </a:pPr>
            <a:r>
              <a:rPr lang="ru-RU" sz="24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Служит для выполнения различных фигур и изображений.</a:t>
            </a:r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150" name="Picture 5" descr="i[9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428882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72494" cy="10255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Материалы,  используемые в пластилинографии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001056" cy="43577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Пластилин (разных цветов).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Пластиковые дощечки для выполнения работ.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Стеки.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Картон (однотонный и цветной),желательно плотный.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Можно также творчески использовать любые плотные поверхности: дерево, стекло, пластик.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Бросовый материал - для создания игровых фантазийных изображений: бумага разной фактуры , фантики от конфет, семечки, зернышки, пуговицы, пластиковые ёмкости и т.д.</a:t>
            </a:r>
          </a:p>
          <a:p>
            <a:pPr>
              <a:buFontTx/>
              <a:buNone/>
              <a:defRPr/>
            </a:pPr>
            <a:endParaRPr lang="ru-RU" sz="2000" b="1" dirty="0" smtClean="0">
              <a:ln w="50800"/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:\дет.фото\GEDC2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3357586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R:\дет.фото\GEDC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29256" y="214290"/>
            <a:ext cx="2643206" cy="3500462"/>
          </a:xfrm>
          <a:prstGeom prst="round2DiagRect">
            <a:avLst>
              <a:gd name="adj1" fmla="val 19116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 descr="iCAFKML3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500462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iCAPKW4M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3788188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[3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71472" y="714356"/>
            <a:ext cx="342902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E:\дет.фото\S6303063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5000628" y="571480"/>
            <a:ext cx="3643338" cy="2945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iCAW7T70K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2928926" y="3429000"/>
            <a:ext cx="3571900" cy="3119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500042"/>
            <a:ext cx="8715436" cy="1285884"/>
          </a:xfrm>
        </p:spPr>
        <p:txBody>
          <a:bodyPr>
            <a:noAutofit/>
          </a:bodyPr>
          <a:lstStyle/>
          <a:p>
            <a:pPr marL="265176" indent="-265176"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ln w="50800"/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+mn-ea"/>
                <a:cs typeface="+mn-cs"/>
              </a:rPr>
              <a:t>Производные приёмы  для «рисования» - выполнения пластилинографических изображений: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3571900" cy="321471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Сплющивание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Расплющивание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Налепливание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Прижимание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Придавливание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Примазывание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Намазывание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dirty="0" smtClean="0">
                <a:ln w="50800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Размазывание</a:t>
            </a:r>
            <a:endParaRPr lang="ru-RU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10" descr="DSC_00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357298"/>
            <a:ext cx="3684821" cy="2357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7" name="Picture 1" descr="E:\дет.фото\GEDC2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714776" cy="2536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8135937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«Азбука лепки» - приём скатывания формы </a:t>
            </a:r>
            <a:r>
              <a:rPr lang="ru-RU" sz="2800" i="1" dirty="0" smtClean="0">
                <a:solidFill>
                  <a:schemeClr val="tx2"/>
                </a:solidFill>
              </a:rPr>
              <a:t>шара</a:t>
            </a:r>
            <a:r>
              <a:rPr lang="ru-RU" sz="2400" dirty="0" smtClean="0">
                <a:solidFill>
                  <a:schemeClr val="tx2"/>
                </a:solidFill>
              </a:rPr>
              <a:t>: </a:t>
            </a:r>
            <a:r>
              <a:rPr lang="ru-RU" sz="2400" i="1" dirty="0" smtClean="0">
                <a:solidFill>
                  <a:schemeClr val="tx2"/>
                </a:solidFill>
              </a:rPr>
              <a:t>играем с пластилином </a:t>
            </a:r>
            <a:r>
              <a:rPr lang="ru-RU" sz="2400" dirty="0" smtClean="0">
                <a:solidFill>
                  <a:schemeClr val="tx2"/>
                </a:solidFill>
              </a:rPr>
              <a:t>в «Волшебный колобок» 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4572000" y="1571612"/>
            <a:ext cx="4083068" cy="5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Слегка вытянуть с обеих сторон и раскатать овоид или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эллипс -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воздушный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шарик или дыня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Оттянуть с одной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стороны  -  получили  - грушу или матрёшку.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Сплющить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шар между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ладонями в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  диск-колесо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или  лепёшку.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Раскатать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шар в конус – мороженое или пирамиду.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Сплющить с одной стороны в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полусферу -  пряники  или жуки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>
              <a:buFontTx/>
              <a:buChar char="•"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Сделать углубление пальцами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или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карандашом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-  получили шляпку гриба или чашка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вазу.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Рисунок 3" descr="Создание шарообразной формы"/>
          <p:cNvPicPr>
            <a:picLocks noChangeAspect="1" noChangeArrowheads="1"/>
          </p:cNvPicPr>
          <p:nvPr/>
        </p:nvPicPr>
        <p:blipFill>
          <a:blip r:embed="rId2" cstate="print"/>
          <a:srcRect t="6316" b="4561"/>
          <a:stretch>
            <a:fillRect/>
          </a:stretch>
        </p:blipFill>
        <p:spPr bwMode="auto">
          <a:xfrm>
            <a:off x="571472" y="2000240"/>
            <a:ext cx="3786214" cy="2156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Преобразование ш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1214422"/>
            <a:ext cx="5857916" cy="5355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41004" cy="6943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Преобразование шара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353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Что такое пластилин?</vt:lpstr>
      <vt:lpstr>Материалы,  используемые в пластилинографии</vt:lpstr>
      <vt:lpstr>Слайд 5</vt:lpstr>
      <vt:lpstr>Слайд 6</vt:lpstr>
      <vt:lpstr>Производные приёмы  для «рисования» - выполнения пластилинографических изображений: </vt:lpstr>
      <vt:lpstr>«Азбука лепки» - приём скатывания формы шара: играем с пластилином в «Волшебный колобок» </vt:lpstr>
      <vt:lpstr>Преобразование шара</vt:lpstr>
      <vt:lpstr>«Азбука лепки» - приём раскатывания формы цилиндра: играем с «колбаской»</vt:lpstr>
      <vt:lpstr>Слайд 11</vt:lpstr>
      <vt:lpstr>Слайд 12</vt:lpstr>
      <vt:lpstr>Слайд 13</vt:lpstr>
      <vt:lpstr>Сплющивание, налепливание, намазывание, размазывание пластилина на горизонтальную поверхность.</vt:lpstr>
      <vt:lpstr>Слайд 15</vt:lpstr>
      <vt:lpstr>Слайд 16</vt:lpstr>
      <vt:lpstr> Мы  волшебным  пластилином создаём свои картины!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пластелинография</dc:title>
  <cp:lastModifiedBy>SV</cp:lastModifiedBy>
  <cp:revision>90</cp:revision>
  <dcterms:modified xsi:type="dcterms:W3CDTF">2004-03-22T00:48:39Z</dcterms:modified>
</cp:coreProperties>
</file>