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60" r:id="rId4"/>
    <p:sldId id="261" r:id="rId5"/>
    <p:sldId id="262" r:id="rId6"/>
    <p:sldId id="263" r:id="rId7"/>
    <p:sldId id="265" r:id="rId8"/>
    <p:sldId id="264" r:id="rId9"/>
    <p:sldId id="259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B2254-1DF4-4B8D-89D1-AC91BF6DEC1D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E3CA9-98F6-438F-8BA1-481A51604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098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E3CA9-98F6-438F-8BA1-481A5160472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841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3BF7-CBA6-4812-809F-E8CB4C4814DB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0872-19C5-46B7-ABF5-31572D3A3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47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3BF7-CBA6-4812-809F-E8CB4C4814DB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0872-19C5-46B7-ABF5-31572D3A3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93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3BF7-CBA6-4812-809F-E8CB4C4814DB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0872-19C5-46B7-ABF5-31572D3A3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950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3BF7-CBA6-4812-809F-E8CB4C4814DB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0872-19C5-46B7-ABF5-31572D3A3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522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3BF7-CBA6-4812-809F-E8CB4C4814DB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0872-19C5-46B7-ABF5-31572D3A3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41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3BF7-CBA6-4812-809F-E8CB4C4814DB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0872-19C5-46B7-ABF5-31572D3A3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762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3BF7-CBA6-4812-809F-E8CB4C4814DB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0872-19C5-46B7-ABF5-31572D3A3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303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3BF7-CBA6-4812-809F-E8CB4C4814DB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0872-19C5-46B7-ABF5-31572D3A3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200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3BF7-CBA6-4812-809F-E8CB4C4814DB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0872-19C5-46B7-ABF5-31572D3A3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437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3BF7-CBA6-4812-809F-E8CB4C4814DB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0872-19C5-46B7-ABF5-31572D3A3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961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3BF7-CBA6-4812-809F-E8CB4C4814DB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0872-19C5-46B7-ABF5-31572D3A3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812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23BF7-CBA6-4812-809F-E8CB4C4814DB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40872-19C5-46B7-ABF5-31572D3A3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81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microsoft.com/office/2007/relationships/hdphoto" Target="../media/hdphoto1.wdp"/><Relationship Id="rId7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1%D0%BA%D0%B5%D0%BB%D0%B5%D1%82%D0%BE%D0%BD" TargetMode="External"/><Relationship Id="rId13" Type="http://schemas.openxmlformats.org/officeDocument/2006/relationships/hyperlink" Target="http://ru.wikipedia.org/wiki/%D0%93%D0%BE%D1%80%D0%BD%D0%BE%D0%BB%D1%8B%D0%B6%D0%BD%D1%8B%D0%B9_%D1%81%D0%BF%D0%BE%D1%80%D1%82" TargetMode="External"/><Relationship Id="rId18" Type="http://schemas.openxmlformats.org/officeDocument/2006/relationships/hyperlink" Target="http://ru.wikipedia.org/wiki/%D0%A1%D0%BD%D0%BE%D1%83%D0%B1%D0%BE%D1%80%D0%B4_(%D0%B2%D0%B8%D0%B4_%D1%81%D0%BF%D0%BE%D1%80%D1%82%D0%B0)" TargetMode="External"/><Relationship Id="rId26" Type="http://schemas.openxmlformats.org/officeDocument/2006/relationships/image" Target="../media/image51.jpeg"/><Relationship Id="rId3" Type="http://schemas.microsoft.com/office/2007/relationships/hdphoto" Target="../media/hdphoto1.wdp"/><Relationship Id="rId21" Type="http://schemas.openxmlformats.org/officeDocument/2006/relationships/image" Target="../media/image46.jpeg"/><Relationship Id="rId7" Type="http://schemas.openxmlformats.org/officeDocument/2006/relationships/hyperlink" Target="http://ru.wikipedia.org/wiki/%D0%91%D0%BE%D0%B1%D1%81%D0%BB%D0%B5%D0%B9" TargetMode="External"/><Relationship Id="rId12" Type="http://schemas.openxmlformats.org/officeDocument/2006/relationships/hyperlink" Target="http://ru.wikipedia.org/wiki/%D0%A8%D0%BE%D1%80%D1%82-%D1%82%D1%80%D0%B5%D0%BA" TargetMode="External"/><Relationship Id="rId17" Type="http://schemas.openxmlformats.org/officeDocument/2006/relationships/hyperlink" Target="http://ru.wikipedia.org/wiki/%D0%A4%D1%80%D0%B8%D1%81%D1%82%D0%B0%D0%B9%D0%BB_(%D0%BB%D1%8B%D0%B6%D0%BD%D1%8B%D0%B9_%D1%81%D0%BF%D0%BE%D1%80%D1%82)" TargetMode="External"/><Relationship Id="rId25" Type="http://schemas.openxmlformats.org/officeDocument/2006/relationships/image" Target="../media/image50.jpeg"/><Relationship Id="rId2" Type="http://schemas.openxmlformats.org/officeDocument/2006/relationships/image" Target="../media/image1.png"/><Relationship Id="rId16" Type="http://schemas.openxmlformats.org/officeDocument/2006/relationships/hyperlink" Target="http://ru.wikipedia.org/wiki/%D0%9F%D1%80%D1%8B%D0%B6%D0%BA%D0%B8_%D0%BD%D0%B0_%D0%BB%D1%8B%D0%B6%D0%B0%D1%85_%D1%81_%D1%82%D1%80%D0%B0%D0%BC%D0%BF%D0%BB%D0%B8%D0%BD%D0%B0" TargetMode="External"/><Relationship Id="rId20" Type="http://schemas.openxmlformats.org/officeDocument/2006/relationships/hyperlink" Target="http://ru.wikipedia.org/wiki/%D0%A5%D0%BE%D0%BA%D0%BA%D0%B5%D0%B9_%D1%81_%D1%88%D0%B0%D0%B9%D0%B1%D0%BE%D0%B9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1%D0%B8%D0%B0%D1%82%D0%BB%D0%BE%D0%BD" TargetMode="External"/><Relationship Id="rId11" Type="http://schemas.openxmlformats.org/officeDocument/2006/relationships/hyperlink" Target="http://ru.wikipedia.org/wiki/%D0%A4%D0%B8%D0%B3%D1%83%D1%80%D0%BD%D0%BE%D0%B5_%D0%BA%D0%B0%D1%82%D0%B0%D0%BD%D0%B8%D0%B5" TargetMode="External"/><Relationship Id="rId24" Type="http://schemas.openxmlformats.org/officeDocument/2006/relationships/image" Target="../media/image49.jpeg"/><Relationship Id="rId5" Type="http://schemas.openxmlformats.org/officeDocument/2006/relationships/image" Target="../media/image45.png"/><Relationship Id="rId15" Type="http://schemas.openxmlformats.org/officeDocument/2006/relationships/hyperlink" Target="http://ru.wikipedia.org/wiki/%D0%9B%D1%8B%D0%B6%D0%BD%D1%8B%D0%B5_%D0%B3%D0%BE%D0%BD%D0%BA%D0%B8" TargetMode="External"/><Relationship Id="rId23" Type="http://schemas.openxmlformats.org/officeDocument/2006/relationships/image" Target="../media/image48.jpeg"/><Relationship Id="rId10" Type="http://schemas.openxmlformats.org/officeDocument/2006/relationships/hyperlink" Target="http://ru.wikipedia.org/wiki/%D0%9A%D0%BE%D0%BD%D1%8C%D0%BA%D0%BE%D0%B1%D0%B5%D0%B6%D0%BD%D1%8B%D0%B9_%D1%81%D0%BF%D0%BE%D1%80%D1%82" TargetMode="External"/><Relationship Id="rId19" Type="http://schemas.openxmlformats.org/officeDocument/2006/relationships/hyperlink" Target="http://ru.wikipedia.org/wiki/%D0%A1%D0%B0%D0%BD%D0%BD%D1%8B%D0%B9_%D1%81%D0%BF%D0%BE%D1%80%D1%82" TargetMode="External"/><Relationship Id="rId4" Type="http://schemas.openxmlformats.org/officeDocument/2006/relationships/image" Target="../media/image44.jpeg"/><Relationship Id="rId9" Type="http://schemas.openxmlformats.org/officeDocument/2006/relationships/hyperlink" Target="http://ru.wikipedia.org/wiki/%D0%9A%D1%91%D1%80%D0%BB%D0%B8%D0%BD%D0%B3" TargetMode="External"/><Relationship Id="rId14" Type="http://schemas.openxmlformats.org/officeDocument/2006/relationships/hyperlink" Target="http://ru.wikipedia.org/wiki/%D0%9B%D1%8B%D0%B6%D0%BD%D0%BE%D0%B5_%D0%B4%D0%B2%D0%BE%D0%B5%D0%B1%D0%BE%D1%80%D1%8C%D0%B5" TargetMode="External"/><Relationship Id="rId22" Type="http://schemas.openxmlformats.org/officeDocument/2006/relationships/image" Target="../media/image47.jpeg"/><Relationship Id="rId27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microsoft.com/office/2007/relationships/hdphoto" Target="../media/hdphoto1.wdp"/><Relationship Id="rId7" Type="http://schemas.openxmlformats.org/officeDocument/2006/relationships/image" Target="../media/image5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10" Type="http://schemas.openxmlformats.org/officeDocument/2006/relationships/image" Target="../media/image59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ru.wikipedia.org/wiki/%D0%A4%D0%B0%D0%B9%D0%BB:Olympic_flag.svg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hyperlink" Target="http://www.issport.ru/upload/iblock/78d/kkc1_850.jpg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microsoft.com/office/2007/relationships/hdphoto" Target="../media/hdphoto1.wdp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microsoft.com/office/2007/relationships/hdphoto" Target="../media/hdphoto1.wdp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microsoft.com/office/2007/relationships/hdphoto" Target="../media/hdphoto1.wdp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062" y="0"/>
            <a:ext cx="9210124" cy="685800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22000"/>
              </a:schemeClr>
            </a:glow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1835696" y="1118354"/>
            <a:ext cx="71287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Настоящее и будущее России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71800" y="2427853"/>
            <a:ext cx="525658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Зимние </a:t>
            </a:r>
          </a:p>
          <a:p>
            <a:pPr algn="ctr"/>
            <a:r>
              <a:rPr lang="ru-RU" sz="5400" b="1" cap="all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олимпийские </a:t>
            </a:r>
          </a:p>
          <a:p>
            <a:pPr algn="ctr"/>
            <a:r>
              <a:rPr lang="ru-RU" sz="5400" b="1" cap="all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Игры </a:t>
            </a:r>
            <a:r>
              <a:rPr lang="ru-RU" sz="5400" b="1" cap="all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 Сочи</a:t>
            </a:r>
            <a:endParaRPr lang="ru-RU" sz="5400" b="1" cap="all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Рисунок 144" descr="http://olimpigr.narod.ru/2014_Sochi/image/logo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56" y="476673"/>
            <a:ext cx="1570048" cy="46805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51520" y="5301208"/>
            <a:ext cx="8676964" cy="14773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История участия России в олимпийском движении насчитывает почти 100 лет. Россия один из признанных мировых лидеров по достижениям в зимних спортивных дисциплинах. Наши спортсмены выступали на 12 зимних Олимпийских играх и завоевали 293 медали.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Россия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славится своими спортивными победами и мастерством атлетов.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7656" y="3717032"/>
            <a:ext cx="15700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195736" y="323945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РАЗРАБОТАНА СТАРШИМ ВОСПИТАТЕЛЕМ </a:t>
            </a:r>
          </a:p>
          <a:p>
            <a:pPr algn="r"/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МКДОУ «ДЕТСКИЙ САД № 5 Г. БЕСЛАНА» Н.А. ПУЧКОВОЙ 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75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7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69" y="0"/>
            <a:ext cx="9153159" cy="6815583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22000"/>
              </a:schemeClr>
            </a:glow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694090" y="116632"/>
            <a:ext cx="66223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Приятно познакомиться…</a:t>
            </a:r>
            <a:endParaRPr lang="ru-RU" sz="40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3212976"/>
            <a:ext cx="55446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Горный спасатель-альпинист </a:t>
            </a: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Леопард</a:t>
            </a:r>
            <a:r>
              <a:rPr lang="ru-RU" sz="2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живет в кроне огромного дерева, которое растет на самой высокой скале в заснеженных горах Кавказа.</a:t>
            </a:r>
          </a:p>
        </p:txBody>
      </p:sp>
      <p:pic>
        <p:nvPicPr>
          <p:cNvPr id="1026" name="Picture 2" descr="&amp;Tcy;&amp;acy;&amp;lcy;&amp;icy;&amp;scy;&amp;mcy;&amp;acy;&amp;ncy; &amp;Lcy;&amp;iecy;&amp;ocy;&amp;pcy;&amp;acy;&amp;rcy;&amp;d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5" y="1916832"/>
            <a:ext cx="253468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&amp;Tcy;&amp;acy;&amp;lcy;&amp;icy;&amp;scy;&amp;mcy;&amp;acy;&amp;ncy; &amp;Bcy;&amp;iecy;&amp;lcy;&amp;ycy;&amp;jcy; &amp;mcy;&amp;icy;&amp;shcy;&amp;kcy;&amp;acy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256054"/>
            <a:ext cx="2448272" cy="306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&amp;Scy;&amp;icy;&amp;mcy;&amp;vcy;&amp;ocy;&amp;lcy; &amp;Zcy;&amp;acy;&amp;jcy;&amp;kcy;&amp;acy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428" y="470575"/>
            <a:ext cx="2255516" cy="28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635896" y="1844824"/>
            <a:ext cx="53285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Зайка</a:t>
            </a:r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2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– самая активная жительница зимнего леса. Ее друзья всегда удивляются – и как она все успевает!?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24099" y="4869160"/>
            <a:ext cx="59121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За полярным кругом в ледяном иглу живет </a:t>
            </a: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Белый </a:t>
            </a: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мишка</a:t>
            </a:r>
            <a:r>
              <a:rPr lang="ru-RU" sz="2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В его доме все сделано изо льда и снега: снежный душ, кровать, компьютер и даже спортивные тренажеры.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263468" y="692696"/>
            <a:ext cx="76290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Талисманы </a:t>
            </a:r>
            <a:r>
              <a:rPr lang="en-US" sz="32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XXII </a:t>
            </a:r>
            <a:r>
              <a:rPr lang="ru-RU" sz="3200" b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Олимпийских игр</a:t>
            </a:r>
            <a:endParaRPr lang="ru-RU" sz="3200" b="1" cap="none" spc="0" dirty="0">
              <a:ln w="12700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47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0124" cy="685800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22000"/>
              </a:schemeClr>
            </a:glow>
            <a:softEdge rad="317500"/>
          </a:effectLst>
        </p:spPr>
      </p:pic>
      <p:pic>
        <p:nvPicPr>
          <p:cNvPr id="5" name="Picture 8" descr="&amp;Tcy;&amp;acy;&amp;lcy;&amp;icy;&amp;scy;&amp;mcy;&amp;acy;&amp;ncy; &amp;Scy;&amp;ncy;&amp;iecy;&amp;zhcy;&amp;icy;&amp;ncy;&amp;kcy;&amp;acy; &amp;icy; &amp;Lcy;&amp;ucy;&amp;chcy;&amp;icy;&amp;k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3" y="404664"/>
            <a:ext cx="3021547" cy="377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87824" y="1412776"/>
            <a:ext cx="608416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Лучик</a:t>
            </a:r>
            <a:r>
              <a:rPr lang="ru-RU" sz="20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2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прилетел на Землю с планеты, где всегда </a:t>
            </a:r>
            <a:r>
              <a:rPr lang="ru-RU" sz="2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жарко, а</a:t>
            </a:r>
          </a:p>
          <a:p>
            <a:pPr algn="ctr"/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Снежинка</a:t>
            </a:r>
            <a:r>
              <a:rPr lang="ru-RU" sz="2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2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 ледяной планеты</a:t>
            </a:r>
            <a:r>
              <a:rPr lang="ru-RU" sz="2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ru-RU" sz="2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И, не смотря на то, что Лучик и Снежинка </a:t>
            </a:r>
            <a:r>
              <a:rPr lang="ru-RU" sz="2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абсолютно разные, </a:t>
            </a:r>
            <a:r>
              <a:rPr lang="ru-RU" sz="2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у </a:t>
            </a:r>
            <a:r>
              <a:rPr lang="ru-RU" sz="2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них </a:t>
            </a:r>
            <a:r>
              <a:rPr lang="ru-RU" sz="2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много общего</a:t>
            </a:r>
            <a:r>
              <a:rPr lang="ru-RU" sz="2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ru-RU" sz="2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ru-RU" sz="2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2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Они </a:t>
            </a:r>
            <a:r>
              <a:rPr lang="ru-RU" sz="2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стали настоящим олицетворением контраста и гармонии. Вместе они обладают той силой, которая делает все возможным, и еще раз подтверждает всем людям на Земле, что невозможного не </a:t>
            </a:r>
            <a:r>
              <a:rPr lang="ru-RU" sz="2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существует!</a:t>
            </a:r>
          </a:p>
          <a:p>
            <a:pPr algn="ctr"/>
            <a:r>
              <a:rPr lang="ru-RU" sz="20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Низкий поклон вам, люди, за вашу стойкость и силу духа!</a:t>
            </a:r>
          </a:p>
          <a:p>
            <a:pPr algn="ctr"/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098" name="Picture 2" descr="http://im2-tub-ru.yandex.net/i?id=284764003-10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76" y="4018163"/>
            <a:ext cx="2278584" cy="149906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5-tub-ru.yandex.net/i?id=392455624-29-72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976" y="5066279"/>
            <a:ext cx="2049016" cy="153676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im0-tub-ru.yandex.net/i?id=563776826-48-72&amp;n=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445224"/>
            <a:ext cx="1999109" cy="133273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im4-tub-ru.yandex.net/i?id=113615430-48-72&amp;n=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486" y="5445224"/>
            <a:ext cx="2242498" cy="124123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97358" y="548680"/>
            <a:ext cx="74511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 международных спортивных соревнований </a:t>
            </a: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для людей с ограниченными </a:t>
            </a: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возможностями</a:t>
            </a:r>
            <a:endParaRPr lang="ru-RU" sz="2400" b="1" dirty="0">
              <a:ln>
                <a:solidFill>
                  <a:srgbClr val="00206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44624"/>
            <a:ext cx="795637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Талисманы </a:t>
            </a:r>
            <a:r>
              <a:rPr lang="ru-RU" sz="3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Паралимпийских </a:t>
            </a:r>
            <a:r>
              <a:rPr lang="ru-RU" sz="34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игр</a:t>
            </a:r>
          </a:p>
        </p:txBody>
      </p:sp>
    </p:spTree>
    <p:extLst>
      <p:ext uri="{BB962C8B-B14F-4D97-AF65-F5344CB8AC3E}">
        <p14:creationId xmlns:p14="http://schemas.microsoft.com/office/powerpoint/2010/main" val="359578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0124" cy="685800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22000"/>
              </a:schemeClr>
            </a:glow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187624" y="260648"/>
            <a:ext cx="7272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Олимпийская </a:t>
            </a:r>
            <a:r>
              <a:rPr lang="ru-RU" sz="2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медаль </a:t>
            </a:r>
          </a:p>
          <a:p>
            <a:pPr algn="ctr"/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— </a:t>
            </a:r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знак отличия за личное или командное спортивные достижения в 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соревнованиях </a:t>
            </a:r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на 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Олимпийских играх. </a:t>
            </a:r>
          </a:p>
          <a:p>
            <a:pPr algn="ctr"/>
            <a:endParaRPr lang="ru-RU" sz="8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Олимпийская </a:t>
            </a:r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медаль имеет определённую градацию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</a:t>
            </a:r>
          </a:p>
          <a:p>
            <a:pPr algn="ctr"/>
            <a:endParaRPr lang="ru-RU" sz="80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золотая медаль — за первое место;</a:t>
            </a:r>
          </a:p>
          <a:p>
            <a:pPr algn="ctr"/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серебряная медаль — за второе место;</a:t>
            </a:r>
          </a:p>
          <a:p>
            <a:pPr algn="ctr"/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бронзовая медаль — за третье место.</a:t>
            </a:r>
          </a:p>
        </p:txBody>
      </p:sp>
      <p:pic>
        <p:nvPicPr>
          <p:cNvPr id="5130" name="Picture 10" descr="&amp;Fcy;&amp;ocy;&amp;tcy;&amp;ocy; &amp;tcy;&amp;rcy;&amp;iecy;&amp;khcy; &amp;ocy;&amp;lcy;&amp;icy;&amp;mcy;&amp;pcy;&amp;icy;&amp;jcy;&amp;scy;&amp;kcy;&amp;icy;&amp;khcy; &amp;mcy;&amp;iecy;&amp;dcy;&amp;acy;&amp;lcy;&amp;iecy;&amp;jcy; &amp;Scy;&amp;ocy;&amp;chcy;&amp;icy;-20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96951"/>
            <a:ext cx="6608911" cy="325724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48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0124" cy="685800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22000"/>
              </a:schemeClr>
            </a:glow>
            <a:softEdge rad="317500"/>
          </a:effectLst>
        </p:spPr>
      </p:pic>
      <p:pic>
        <p:nvPicPr>
          <p:cNvPr id="7170" name="Picture 2" descr="http://insnow.ru/resize/700x0x500x0x90/upload/iblock/97f/97f509bb919df1276166554a8916a778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7444"/>
            <a:ext cx="3554007" cy="25394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Фристайл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605179"/>
            <a:ext cx="16192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8758" y="1124744"/>
            <a:ext cx="38537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1.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6" tooltip="Биатлон"/>
              </a:rPr>
              <a:t>Биатлон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2.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7" tooltip="Бобслей"/>
              </a:rPr>
              <a:t>Бобслей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buFont typeface="Arial"/>
              <a:buChar char="•"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8" tooltip="Скелетон"/>
              </a:rPr>
              <a:t> Скелетон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3.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9" tooltip="Кёрлинг"/>
              </a:rPr>
              <a:t>Кёрлинг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b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4. Коньковые виды спорта</a:t>
            </a:r>
          </a:p>
          <a:p>
            <a:pPr algn="ctr">
              <a:buFont typeface="Arial"/>
              <a:buChar char="•"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10" tooltip="Конькобежный спорт"/>
              </a:rPr>
              <a:t> Конькобежный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10" tooltip="Конькобежный спорт"/>
              </a:rPr>
              <a:t>спорт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buFont typeface="Arial"/>
              <a:buChar char="•"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11" tooltip="Фигурное катание"/>
              </a:rPr>
              <a:t> Фигурное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11" tooltip="Фигурное катание"/>
              </a:rPr>
              <a:t>катание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buFont typeface="Arial"/>
              <a:buChar char="•"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12" tooltip="Шорт-трек"/>
              </a:rPr>
              <a:t> Шорт-трек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08520" y="2924944"/>
            <a:ext cx="37089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5. Лыжные виды спорта</a:t>
            </a:r>
          </a:p>
          <a:p>
            <a:pPr algn="ctr">
              <a:buFont typeface="Arial"/>
              <a:buChar char="•"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13" tooltip="Горнолыжный спорт"/>
              </a:rPr>
              <a:t> Горнолыжный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13" tooltip="Горнолыжный спорт"/>
              </a:rPr>
              <a:t>спорт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buFont typeface="Arial"/>
              <a:buChar char="•"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14" tooltip="Лыжное двоеборье"/>
              </a:rPr>
              <a:t> Лыжное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14" tooltip="Лыжное двоеборье"/>
              </a:rPr>
              <a:t>двоеборье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pPr algn="ctr">
              <a:buFont typeface="Arial"/>
              <a:buChar char="•"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15" tooltip="Лыжные гонки"/>
              </a:rPr>
              <a:t> Лыжные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15" tooltip="Лыжные гонки"/>
              </a:rPr>
              <a:t>гонки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pPr algn="ctr">
              <a:buFont typeface="Arial"/>
              <a:buChar char="•"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16" tooltip="Прыжки на лыжах с трамплина"/>
              </a:rPr>
              <a:t> Прыжки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16" tooltip="Прыжки на лыжах с трамплина"/>
              </a:rPr>
              <a:t>на лыжах </a:t>
            </a: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hlinkClick r:id="rId16" tooltip="Прыжки на лыжах с трамплина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16" tooltip="Прыжки на лыжах с трамплина"/>
              </a:rPr>
              <a:t>с трамплина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buFont typeface="Arial"/>
              <a:buChar char="•"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17" tooltip="Фристайл (лыжный спорт)"/>
              </a:rPr>
              <a:t> Фристайл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buFont typeface="Arial"/>
              <a:buChar char="•"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18" tooltip="Сноуборд (вид спорта)"/>
              </a:rPr>
              <a:t> Сноуборд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6.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19" tooltip="Санный спорт"/>
              </a:rPr>
              <a:t>Санный спорт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b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7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20" tooltip="Хоккей с шайбой"/>
              </a:rPr>
              <a:t>Хоккей с шайбой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635897" y="-27384"/>
            <a:ext cx="532859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Олимпийские зимние</a:t>
            </a:r>
          </a:p>
          <a:p>
            <a:pPr algn="ctr"/>
            <a:r>
              <a:rPr lang="ru-RU" sz="3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виды спорта</a:t>
            </a:r>
            <a:endParaRPr lang="ru-RU" sz="34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187" name="Picture 19" descr="http://im7-tub-ru.yandex.net/i?id=188685786-62-72&amp;n=21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052736"/>
            <a:ext cx="1741860" cy="130639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9" name="Picture 21" descr="http://im1-tub-ru.yandex.net/i?id=415620932-38-72&amp;n=21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3" y="4365104"/>
            <a:ext cx="1728197" cy="129614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1" name="Picture 23" descr="http://im6-tub-ru.yandex.net/i?id=609261337-33-72&amp;n=21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25086"/>
            <a:ext cx="1961059" cy="123596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3" name="Picture 25" descr="http://im4-tub-ru.yandex.net/i?id=385182214-66-72&amp;n=21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390109"/>
            <a:ext cx="1841996" cy="129718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5" name="Picture 27" descr="http://im3-tub-ru.yandex.net/i?id=202689189-22-72&amp;n=21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09" y="3928210"/>
            <a:ext cx="1789947" cy="128465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7" name="Picture 29" descr="http://im6-tub-ru.yandex.net/i?id=269071684-10-72&amp;n=21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09" y="5390109"/>
            <a:ext cx="1835300" cy="127670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9" name="Picture 31" descr="http://im1-tub-ru.yandex.net/i?id=144474904-45-72&amp;n=21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927" y="3962332"/>
            <a:ext cx="1869349" cy="126686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97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0124" cy="685800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22000"/>
              </a:schemeClr>
            </a:glow>
            <a:softEdge rad="317500"/>
          </a:effectLst>
        </p:spPr>
      </p:pic>
      <p:pic>
        <p:nvPicPr>
          <p:cNvPr id="8194" name="Picture 2" descr="http://im3-tub-ru.yandex.net/i?id=326230862-59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568478"/>
            <a:ext cx="1991943" cy="132796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im0-tub-ru.yandex.net/i?id=227000379-32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022" y="197946"/>
            <a:ext cx="2067226" cy="130738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im5-tub-ru.yandex.net/i?id=261390159-43-72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4421271"/>
            <a:ext cx="2292013" cy="152800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im7-tub-ru.yandex.net/i?id=188239232-56-72&amp;n=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93" y="4448521"/>
            <a:ext cx="2306191" cy="152391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123\Desktop\1251644298_1.jpg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3203848" y="4697860"/>
            <a:ext cx="2870286" cy="161146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8202" name="Picture 10" descr="http://sdelanounas.ru/i/c/g/cGhvdG8uY2hhbXBpb25hdC5jb20vOS85NzQ3L21pZDIvMzkzODQzLWxlZG92YWphLWFyZW5hLXNoYWpiYS5qcGc_X19pZD0zMDcxNw==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17" y="188640"/>
            <a:ext cx="1979959" cy="130372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://sdelanounas.ru/i/c/g/cGhvdG8uY2hhbXBpb25hdC5jb20vOS85NzQ3Ly9taWQyLzM5Mzg3MS1hZGxlci1hcmVuYS5qcGc_X19pZD0zMDcxNw==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398" y="568478"/>
            <a:ext cx="1998090" cy="132796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51354" y="1916832"/>
            <a:ext cx="701196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Разлетятся по </a:t>
            </a:r>
            <a:r>
              <a:rPr lang="ru-RU" sz="26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свету</a:t>
            </a:r>
            <a:r>
              <a:rPr lang="ru-RU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наши голоса,</a:t>
            </a:r>
            <a:br>
              <a:rPr lang="ru-RU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Верим только в победу – голосуем за!</a:t>
            </a:r>
            <a:br>
              <a:rPr lang="ru-RU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Повстречаемся </a:t>
            </a:r>
            <a:r>
              <a:rPr lang="ru-RU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 Сочи, и скажу в глаза</a:t>
            </a:r>
            <a:br>
              <a:rPr lang="ru-RU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Мы – достойны, и точно голосуем за!</a:t>
            </a:r>
            <a:br>
              <a:rPr lang="ru-RU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endParaRPr lang="ru-RU" sz="2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3677543"/>
            <a:ext cx="795637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До встречи!!!</a:t>
            </a:r>
            <a:endParaRPr lang="ru-RU" sz="38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43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2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062" y="0"/>
            <a:ext cx="9210124" cy="685800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22000"/>
              </a:schemeClr>
            </a:glow>
            <a:softEdge rad="317500"/>
          </a:effectLst>
        </p:spPr>
      </p:pic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2"/>
            <a:ext cx="3607568" cy="244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923928" y="141054"/>
            <a:ext cx="50354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Флаг Олимпийских игр — </a:t>
            </a:r>
          </a:p>
          <a:p>
            <a:pPr algn="ctr"/>
            <a:r>
              <a:rPr lang="ru-RU" altLang="ru-RU" sz="24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на белом полотнище пять скреплённых колец, символизирующих объединение пяти частей света в олимпийском движении.</a:t>
            </a:r>
            <a:endParaRPr lang="ru-RU" sz="2400" dirty="0">
              <a:ln w="18415" cmpd="sng">
                <a:solidFill>
                  <a:srgbClr val="FFC000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1" name="Рисунок 2" descr="http://upload.wikimedia.org/wikipedia/commons/thumb/a/a7/Olympic_flag.svg/250px-Olympic_flag.svg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6" t="22858" r="13725" b="25714"/>
          <a:stretch>
            <a:fillRect/>
          </a:stretch>
        </p:blipFill>
        <p:spPr bwMode="auto">
          <a:xfrm>
            <a:off x="323155" y="2709118"/>
            <a:ext cx="8569325" cy="4032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9"/>
          <p:cNvSpPr txBox="1">
            <a:spLocks noChangeArrowheads="1"/>
          </p:cNvSpPr>
          <p:nvPr/>
        </p:nvSpPr>
        <p:spPr bwMode="auto">
          <a:xfrm>
            <a:off x="2644080" y="5229200"/>
            <a:ext cx="11336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Азия</a:t>
            </a:r>
          </a:p>
        </p:txBody>
      </p:sp>
      <p:sp>
        <p:nvSpPr>
          <p:cNvPr id="33" name="TextBox 10"/>
          <p:cNvSpPr txBox="1">
            <a:spLocks noChangeArrowheads="1"/>
          </p:cNvSpPr>
          <p:nvPr/>
        </p:nvSpPr>
        <p:spPr bwMode="auto">
          <a:xfrm>
            <a:off x="886718" y="3695894"/>
            <a:ext cx="17573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Европа</a:t>
            </a:r>
          </a:p>
        </p:txBody>
      </p:sp>
      <p:sp>
        <p:nvSpPr>
          <p:cNvPr id="34" name="TextBox 11"/>
          <p:cNvSpPr txBox="1">
            <a:spLocks noChangeArrowheads="1"/>
          </p:cNvSpPr>
          <p:nvPr/>
        </p:nvSpPr>
        <p:spPr bwMode="auto">
          <a:xfrm>
            <a:off x="3787080" y="3663205"/>
            <a:ext cx="18998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600" dirty="0">
                <a:latin typeface="Comic Sans MS" panose="030F0702030302020204" pitchFamily="66" charset="0"/>
              </a:rPr>
              <a:t>Африка</a:t>
            </a:r>
          </a:p>
        </p:txBody>
      </p:sp>
      <p:sp>
        <p:nvSpPr>
          <p:cNvPr id="35" name="TextBox 12"/>
          <p:cNvSpPr txBox="1">
            <a:spLocks noChangeArrowheads="1"/>
          </p:cNvSpPr>
          <p:nvPr/>
        </p:nvSpPr>
        <p:spPr bwMode="auto">
          <a:xfrm>
            <a:off x="6516216" y="3663205"/>
            <a:ext cx="21194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600" dirty="0">
                <a:solidFill>
                  <a:srgbClr val="FF0066"/>
                </a:solidFill>
                <a:latin typeface="Comic Sans MS" panose="030F0702030302020204" pitchFamily="66" charset="0"/>
              </a:rPr>
              <a:t>Америка</a:t>
            </a:r>
          </a:p>
        </p:txBody>
      </p:sp>
      <p:sp>
        <p:nvSpPr>
          <p:cNvPr id="36" name="TextBox 13"/>
          <p:cNvSpPr txBox="1">
            <a:spLocks noChangeArrowheads="1"/>
          </p:cNvSpPr>
          <p:nvPr/>
        </p:nvSpPr>
        <p:spPr bwMode="auto">
          <a:xfrm>
            <a:off x="4932040" y="5229200"/>
            <a:ext cx="22605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200" dirty="0">
                <a:solidFill>
                  <a:srgbClr val="00B050"/>
                </a:solidFill>
                <a:latin typeface="Comic Sans MS" panose="030F0702030302020204" pitchFamily="66" charset="0"/>
              </a:rPr>
              <a:t>Австралия</a:t>
            </a:r>
          </a:p>
        </p:txBody>
      </p:sp>
    </p:spTree>
    <p:extLst>
      <p:ext uri="{BB962C8B-B14F-4D97-AF65-F5344CB8AC3E}">
        <p14:creationId xmlns:p14="http://schemas.microsoft.com/office/powerpoint/2010/main" val="113716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062" y="0"/>
            <a:ext cx="9210124" cy="685800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22000"/>
              </a:schemeClr>
            </a:glow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67544" y="260648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Девиз Олимпийских игр — </a:t>
            </a:r>
          </a:p>
          <a:p>
            <a:pPr algn="ctr"/>
            <a:r>
              <a:rPr lang="ru-RU" alt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Citius, Altius, Fortius </a:t>
            </a:r>
          </a:p>
          <a:p>
            <a:pPr algn="ctr"/>
            <a:r>
              <a:rPr lang="ru-RU" alt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(Быстрее, Выше, Сильнее) 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772816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Девиз Игр в сочи – </a:t>
            </a:r>
          </a:p>
          <a:p>
            <a:pPr algn="ctr"/>
            <a:r>
              <a:rPr lang="ru-RU" alt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Gateway to the Future </a:t>
            </a:r>
          </a:p>
          <a:p>
            <a:pPr algn="ctr"/>
            <a:r>
              <a:rPr lang="ru-RU" alt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(Ворота в будущее)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869161"/>
            <a:ext cx="3373289" cy="190774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Картинка 10 из 39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869162"/>
            <a:ext cx="3314159" cy="190774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29820"/>
            <a:ext cx="3672408" cy="227859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00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10124" cy="685800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22000"/>
              </a:schemeClr>
            </a:glow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83568" y="1484784"/>
            <a:ext cx="7867845" cy="240065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52400"/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3000" b="1" spc="50" dirty="0" smtClean="0">
                <a:ln w="11430"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«</a:t>
            </a:r>
            <a:r>
              <a:rPr lang="ru-RU" sz="3000" b="1" spc="50" dirty="0">
                <a:ln w="11430"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От имени всех спортсменов я обещаю, что мы будем участвовать в этих Олимпийских играх, уважая и соблюдая правила, по которым они проводятся, в истинно спортивном духе, во славу спорта и во имя чести </a:t>
            </a:r>
            <a:r>
              <a:rPr lang="ru-RU" sz="3000" b="1" spc="50" dirty="0" smtClean="0">
                <a:ln w="11430"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своих команд!»</a:t>
            </a:r>
            <a:endParaRPr lang="ru-RU" sz="3000" b="1" spc="50" dirty="0">
              <a:ln w="11430">
                <a:solidFill>
                  <a:srgbClr val="FF0000"/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7" name="Picture 6" descr="http://im1-tub-ru.yandex.net/i?id=496863919-28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775884"/>
            <a:ext cx="1460489" cy="1165284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saint-petersburg.ru/i/imglibtmp/1384_msg-b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777604"/>
            <a:ext cx="2798161" cy="1459707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5-tub-ru.yandex.net/i?id=69091701-46-72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294" y="4149080"/>
            <a:ext cx="1217567" cy="180826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043608" y="161345"/>
            <a:ext cx="76702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Олимпийская клятва</a:t>
            </a:r>
            <a:r>
              <a:rPr lang="ru-RU" sz="20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 — традиционный ритуал на церемонии открытия </a:t>
            </a:r>
            <a:r>
              <a:rPr lang="ru-RU" sz="20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Олимпийских игр, </a:t>
            </a:r>
            <a:r>
              <a:rPr lang="ru-RU" sz="20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один из важнейших атрибутов Олимпийских игр, выражающий идею объединения молодёжи на спортивном празднике.</a:t>
            </a:r>
          </a:p>
        </p:txBody>
      </p:sp>
      <p:pic>
        <p:nvPicPr>
          <p:cNvPr id="1028" name="Picture 4" descr="http://im0-tub-ru.yandex.net/i?id=274349127-24-72&amp;n=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775884"/>
            <a:ext cx="1460489" cy="1069926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0-tub-ru.yandex.net/i?id=107511097-02-72&amp;n=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77072"/>
            <a:ext cx="1332148" cy="18002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52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10124" cy="685800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22000"/>
              </a:schemeClr>
            </a:glow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83568" y="188640"/>
            <a:ext cx="8352928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Гимн Олимпийских игр </a:t>
            </a:r>
            <a:endParaRPr lang="ru-RU" sz="2000" b="1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endParaRPr lang="ru-RU" sz="9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это 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официальная песня, которая является </a:t>
            </a: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олимпийским символом. 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Это визитная карточка страны, принимающей Олимпиаду. Выбрать достойную песню — дело не простое, ведь гимн должен понравиться не только организаторам и жителям принимающей страны. Официальную песню Олимпиады должны по достоинству оценить во всём мире</a:t>
            </a: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Авторами гимна Олимпиады 2014 </a:t>
            </a: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являются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Николай Арутюнов и Карен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Кавалерян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87" y="2564904"/>
            <a:ext cx="8002926" cy="381642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1295" y="2564904"/>
            <a:ext cx="828143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…Игры, которые мы </a:t>
            </a:r>
          </a:p>
          <a:p>
            <a:pPr algn="ctr"/>
            <a:r>
              <a:rPr lang="ru-RU" sz="4000" b="1" cap="none" spc="0" dirty="0" smtClean="0">
                <a:ln w="1905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   заслужили вместе с тобой…</a:t>
            </a:r>
            <a:r>
              <a:rPr lang="ru-RU" sz="4800" b="1" cap="none" spc="0" dirty="0" smtClean="0">
                <a:ln w="1905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 </a:t>
            </a:r>
            <a:endParaRPr lang="ru-RU" sz="4800" b="1" cap="none" spc="0" dirty="0">
              <a:ln w="1905">
                <a:solidFill>
                  <a:schemeClr val="bg1"/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33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123" y="0"/>
            <a:ext cx="9210124" cy="6858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glow rad="127000">
              <a:schemeClr val="accent1">
                <a:alpha val="22000"/>
              </a:schemeClr>
            </a:glow>
            <a:softEdge rad="317500"/>
          </a:effectLst>
        </p:spPr>
      </p:pic>
      <p:pic>
        <p:nvPicPr>
          <p:cNvPr id="2052" name="Picture 4" descr="http://im1-tub-ru.yandex.net/i?id=332679823-47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410" y="1487240"/>
            <a:ext cx="2566510" cy="150971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779912" y="252720"/>
            <a:ext cx="5303586" cy="2616101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Олимпийский огонь</a:t>
            </a:r>
            <a:r>
              <a:rPr lang="ru-RU" sz="20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 </a:t>
            </a:r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— один из символов Олимпийских игр. Его зажигают в Олимпии (Греция), за несколько месяцев до открытия 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игр</a:t>
            </a:r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с помощью 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параболического </a:t>
            </a:r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зеркала, фокусирующего лучи 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Солнца. </a:t>
            </a:r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Огонь доставляют в город, проводящий 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Олимпийские игры, используя </a:t>
            </a:r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факелы, которые несут бегуны, передавая его друг другу по 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эстафете.</a:t>
            </a:r>
            <a:endParaRPr lang="ru-RU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4904" y="3325048"/>
            <a:ext cx="5807256" cy="3447098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Олимпийский факел 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</a:t>
            </a:r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один </a:t>
            </a:r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из главных символов игр.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оставляется </a:t>
            </a:r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на главный стадион Игр во время церемонии открытия, где с помощью него зажигается огонь в специальной чаше на стадионе. Олимпийский огонь горит до закрытия Олимпиады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ru-RU" b="1" dirty="0" smtClean="0">
              <a:ln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</a:t>
            </a:r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Перо Жар-Птицы» - так назвали факел Олимпиады в Сочи.</a:t>
            </a:r>
          </a:p>
          <a:p>
            <a:pPr algn="ctr"/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Для каждой из Олимпиад — свой цвет:</a:t>
            </a:r>
          </a:p>
          <a:p>
            <a:pPr algn="ctr"/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КРАСНЫЙ – Олимпийские игры</a:t>
            </a:r>
          </a:p>
          <a:p>
            <a:pPr algn="ctr"/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НЕБЕСНО-ГОЛУБОЙ – </a:t>
            </a:r>
            <a:r>
              <a:rPr lang="ru-RU" b="1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Паралимпийские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игры.</a:t>
            </a:r>
            <a:endParaRPr lang="ru-RU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ru-RU" dirty="0"/>
          </a:p>
        </p:txBody>
      </p:sp>
      <p:pic>
        <p:nvPicPr>
          <p:cNvPr id="9" name="Picture 2" descr="http://www.sochionline2014.ru/wp-content/uploads/2013/04/fakel-vodyanov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530" y="4869161"/>
            <a:ext cx="2304256" cy="172819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im2-tub-ru.yandex.net/i?id=523601819-07-72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0050"/>
            <a:ext cx="2053631" cy="154022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im7-tub-ru.yandex.net/i?id=244068083-66-72&amp;n=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665" y="2996952"/>
            <a:ext cx="2712301" cy="18002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00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123" y="0"/>
            <a:ext cx="9210124" cy="685800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22000"/>
              </a:schemeClr>
            </a:glow>
            <a:softEdge rad="317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691680" y="116632"/>
            <a:ext cx="720080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Эстафета Олимпийского огня</a:t>
            </a:r>
            <a:r>
              <a:rPr lang="ru-RU" b="1" dirty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Comic Sans MS" panose="030F0702030302020204" pitchFamily="66" charset="0"/>
              </a:rPr>
              <a:t> </a:t>
            </a:r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omic Sans MS" panose="030F0702030302020204" pitchFamily="66" charset="0"/>
              </a:rPr>
              <a:t>— одно из самых важных событий, связанных с Играми. 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omic Sans MS" panose="030F0702030302020204" pitchFamily="66" charset="0"/>
              </a:rPr>
              <a:t> Эстафета олимпийского огня «Сочи - 2014» является </a:t>
            </a:r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omic Sans MS" panose="030F0702030302020204" pitchFamily="66" charset="0"/>
              </a:rPr>
              <a:t>самой продолжительной и масштабной в истории 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omic Sans MS" panose="030F0702030302020204" pitchFamily="66" charset="0"/>
              </a:rPr>
              <a:t>зимних Олимпийских игр. В </a:t>
            </a:r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omic Sans MS" panose="030F0702030302020204" pitchFamily="66" charset="0"/>
              </a:rPr>
              <a:t>течение 123 дней факел Игр в руках спортсменов преодолеет более 65 тысяч километров на 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omic Sans MS" panose="030F0702030302020204" pitchFamily="66" charset="0"/>
              </a:rPr>
              <a:t>автомобилях, поездах, самолетах, </a:t>
            </a:r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omic Sans MS" panose="030F0702030302020204" pitchFamily="66" charset="0"/>
              </a:rPr>
              <a:t>а также на 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omic Sans MS" panose="030F0702030302020204" pitchFamily="66" charset="0"/>
              </a:rPr>
              <a:t>русской тройке и </a:t>
            </a:r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omic Sans MS" panose="030F0702030302020204" pitchFamily="66" charset="0"/>
              </a:rPr>
              <a:t>оленьих 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omic Sans MS" panose="030F0702030302020204" pitchFamily="66" charset="0"/>
              </a:rPr>
              <a:t>упряжках на </a:t>
            </a:r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omic Sans MS" panose="030F0702030302020204" pitchFamily="66" charset="0"/>
              </a:rPr>
              <a:t>глазах 130 миллионов жителей РФ.</a:t>
            </a:r>
          </a:p>
          <a:p>
            <a:pPr algn="ctr"/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omic Sans MS" panose="030F0702030302020204" pitchFamily="66" charset="0"/>
              </a:rPr>
              <a:t>Кроме </a:t>
            </a:r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omic Sans MS" panose="030F0702030302020204" pitchFamily="66" charset="0"/>
              </a:rPr>
              <a:t>того, олимпийский огонь побывал на 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omic Sans MS" panose="030F0702030302020204" pitchFamily="66" charset="0"/>
              </a:rPr>
              <a:t>Северном полюсе, </a:t>
            </a:r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omic Sans MS" panose="030F0702030302020204" pitchFamily="66" charset="0"/>
              </a:rPr>
              <a:t>на дне озера 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omic Sans MS" panose="030F0702030302020204" pitchFamily="66" charset="0"/>
              </a:rPr>
              <a:t>Байкал, </a:t>
            </a:r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omic Sans MS" panose="030F0702030302020204" pitchFamily="66" charset="0"/>
              </a:rPr>
              <a:t>на вершине 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omic Sans MS" panose="030F0702030302020204" pitchFamily="66" charset="0"/>
              </a:rPr>
              <a:t>Эльбруса. </a:t>
            </a:r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omic Sans MS" panose="030F0702030302020204" pitchFamily="66" charset="0"/>
              </a:rPr>
              <a:t>Один олимпийский факел (но не огонь) побывал 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omic Sans MS" panose="030F0702030302020204" pitchFamily="66" charset="0"/>
              </a:rPr>
              <a:t>в космосе на МКС — </a:t>
            </a:r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omic Sans MS" panose="030F0702030302020204" pitchFamily="66" charset="0"/>
              </a:rPr>
              <a:t>этим факелом планируется зажечь чашу огня на церемонии открытия.</a:t>
            </a:r>
          </a:p>
          <a:p>
            <a:endParaRPr lang="ru-RU" dirty="0"/>
          </a:p>
        </p:txBody>
      </p:sp>
      <p:pic>
        <p:nvPicPr>
          <p:cNvPr id="3080" name="Picture 8" descr="http://im1-tub-ru.yandex.net/i?id=588513506-18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00" y="3717032"/>
            <a:ext cx="2359149" cy="1572766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sochionline2014.ru/i/estafet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1" y="116632"/>
            <a:ext cx="1468963" cy="3672408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http://im7-tub-ru.yandex.net/i?id=566421681-16-72&amp;n=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011069"/>
            <a:ext cx="2572292" cy="1574873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http://im4-tub-ru.yandex.net/i?id=565578912-07-72&amp;n=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17032"/>
            <a:ext cx="2558366" cy="1572766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im2-tub-ru.yandex.net/i?id=757858340-19-72&amp;n=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011069"/>
            <a:ext cx="2487437" cy="1658291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4-tub-ru.yandex.net/i?id=264876277-03-72&amp;n=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89040"/>
            <a:ext cx="2233328" cy="1572766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8" descr="http://im1-tub-ru.yandex.net/i?id=565732428-19-72&amp;n=2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171" y="5011069"/>
            <a:ext cx="2089325" cy="1640831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47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500"/>
                            </p:stCondLst>
                            <p:childTnLst>
                              <p:par>
                                <p:cTn id="10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123" y="0"/>
            <a:ext cx="9210124" cy="685800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22000"/>
              </a:schemeClr>
            </a:glow>
            <a:softEdge rad="317500"/>
          </a:effectLst>
        </p:spPr>
      </p:pic>
      <p:pic>
        <p:nvPicPr>
          <p:cNvPr id="9" name="Picture 12" descr="http://rsport.ru/images/71901/51/7190151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474132"/>
            <a:ext cx="1872208" cy="124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http://rsport.ru/images/71901/52/71901526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5681"/>
            <a:ext cx="2167690" cy="144512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http://rsport.ru/images/71903/05/7190305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636" y="120552"/>
            <a:ext cx="2103364" cy="139717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5" descr="http://rsport.ru/images/71903/06/71903065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281" y="120552"/>
            <a:ext cx="2026975" cy="142352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7" descr="http://rsport.ru/images/71903/03/71903036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765" y="277284"/>
            <a:ext cx="1990731" cy="142352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8" descr="http://rsport.ru/images/71903/03/71903039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33090"/>
            <a:ext cx="1951666" cy="130016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1412776"/>
            <a:ext cx="9144001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charset="0"/>
              </a:rPr>
              <a:t>Северная Осетия встретила эстафету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000" b="1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charset="0"/>
              </a:rPr>
              <a:t>Олимпийского огня </a:t>
            </a:r>
            <a:r>
              <a:rPr lang="ru-RU" altLang="ru-RU" sz="2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charset="0"/>
              </a:rPr>
              <a:t>30 января 2014 года </a:t>
            </a:r>
            <a:endParaRPr kumimoji="0" lang="ru-RU" altLang="ru-RU" sz="2000" b="1" i="0" u="none" strike="noStrike" cap="none" normalizeH="0" baseline="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charset="0"/>
              </a:rPr>
              <a:t>по-настоящему зимними морозами.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charset="0"/>
              </a:rPr>
              <a:t>Глава республики Таймураз </a:t>
            </a:r>
            <a:r>
              <a:rPr lang="ru-RU" altLang="ru-RU" sz="20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charset="0"/>
              </a:rPr>
              <a:t>М</a:t>
            </a:r>
            <a:r>
              <a:rPr kumimoji="0" lang="ru-RU" altLang="ru-RU" sz="2000" b="1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charset="0"/>
              </a:rPr>
              <a:t>амсуров 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charset="0"/>
              </a:rPr>
              <a:t>трехкратный олимпийский чемпион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charset="0"/>
              </a:rPr>
              <a:t>по вольной борьбе Артур Таймазов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charset="0"/>
              </a:rPr>
              <a:t>зажгли чашу олимпийского огня на стадионе.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charset="0"/>
              </a:rPr>
              <a:t>Владикавказ стал 131-ым городом,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charset="0"/>
              </a:rPr>
              <a:t>который принял олимпийский огонь. </a:t>
            </a:r>
          </a:p>
        </p:txBody>
      </p:sp>
      <p:pic>
        <p:nvPicPr>
          <p:cNvPr id="7" name="Picture 8" descr="&lt;/ProcessTextResult&gt;&#10;&lt;/ProcessTextResponse&gt;&#10;&lt;/soap:Body&gt;&#10;&lt;/soap:Envelop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352" y="5445224"/>
            <a:ext cx="1571395" cy="139330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http://rsport.ru/images/71901/50/71901500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444353"/>
            <a:ext cx="2088232" cy="139417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1" descr="http://rsport.ru/images/71901/52/719015299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318" y="4221089"/>
            <a:ext cx="2484275" cy="1656184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glow rad="228600">
              <a:srgbClr val="00206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72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49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3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3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3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3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3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93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3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3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3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062" y="0"/>
            <a:ext cx="9210124" cy="685800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22000"/>
              </a:schemeClr>
            </a:glow>
            <a:softEdge rad="31750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3019244"/>
            <a:ext cx="8775397" cy="3290077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08075" y="188640"/>
            <a:ext cx="792842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Олимпийский талисман</a:t>
            </a:r>
            <a:r>
              <a:rPr lang="ru-RU" sz="28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endParaRPr lang="ru-RU" sz="2800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endParaRPr lang="ru-RU" sz="800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omic Sans MS" panose="030F0702030302020204" pitchFamily="66" charset="0"/>
              </a:rPr>
              <a:t>— обязательный </a:t>
            </a:r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omic Sans MS" panose="030F0702030302020204" pitchFamily="66" charset="0"/>
              </a:rPr>
              <a:t>атрибут 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omic Sans MS" panose="030F0702030302020204" pitchFamily="66" charset="0"/>
              </a:rPr>
              <a:t>Олимпийских игр. Миссия </a:t>
            </a:r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omic Sans MS" panose="030F0702030302020204" pitchFamily="66" charset="0"/>
              </a:rPr>
              <a:t>олимпийского талисмана — «отразить дух страны-хозяйки игр, принести удачу спортсменам и накалить праздничную атмосферу». Чаще всего олимпийский талисман изображается в виде животного, наиболее популярного в стране, принимающей спортсменов, или в виде анимированного выдуманного существа.</a:t>
            </a:r>
          </a:p>
        </p:txBody>
      </p:sp>
      <p:sp>
        <p:nvSpPr>
          <p:cNvPr id="16" name="AutoShape 4" descr="http://im2-tub-ru.yandex.net/i?id=117474373-62-72&amp;n=21"/>
          <p:cNvSpPr>
            <a:spLocks noChangeAspect="1" noChangeArrowheads="1"/>
          </p:cNvSpPr>
          <p:nvPr/>
        </p:nvSpPr>
        <p:spPr bwMode="auto">
          <a:xfrm>
            <a:off x="155575" y="-685800"/>
            <a:ext cx="16002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http://im2-tub-ru.yandex.net/i?id=117474373-62-72&amp;n=21"/>
          <p:cNvSpPr>
            <a:spLocks noChangeAspect="1" noChangeArrowheads="1"/>
          </p:cNvSpPr>
          <p:nvPr/>
        </p:nvSpPr>
        <p:spPr bwMode="auto">
          <a:xfrm>
            <a:off x="307975" y="-533400"/>
            <a:ext cx="16002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65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568</Words>
  <Application>Microsoft Office PowerPoint</Application>
  <PresentationFormat>Экран (4:3)</PresentationFormat>
  <Paragraphs>87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Эльвира</dc:creator>
  <cp:lastModifiedBy>Эльвира</cp:lastModifiedBy>
  <cp:revision>76</cp:revision>
  <dcterms:created xsi:type="dcterms:W3CDTF">2014-01-31T18:54:59Z</dcterms:created>
  <dcterms:modified xsi:type="dcterms:W3CDTF">2014-04-21T10:36:30Z</dcterms:modified>
</cp:coreProperties>
</file>