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81" r:id="rId10"/>
    <p:sldId id="267" r:id="rId11"/>
    <p:sldId id="272" r:id="rId12"/>
    <p:sldId id="275" r:id="rId13"/>
    <p:sldId id="268" r:id="rId14"/>
    <p:sldId id="274" r:id="rId15"/>
    <p:sldId id="269" r:id="rId16"/>
    <p:sldId id="270" r:id="rId17"/>
    <p:sldId id="273" r:id="rId18"/>
    <p:sldId id="263" r:id="rId19"/>
    <p:sldId id="271" r:id="rId20"/>
    <p:sldId id="26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CDEC7-A76F-4F84-B4D5-2B0F737A057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4DED4-8470-4C96-8663-812C0ECC4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368152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000000"/>
                </a:solidFill>
                <a:latin typeface="Arial"/>
              </a:rPr>
              <a:t>Совокупность мероприятий, направленных на сохранение и укрепление здоровья детей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1"/>
            <a:ext cx="6552728" cy="1296143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009900"/>
                </a:solidFill>
              </a:rPr>
              <a:t>Здоровьесберегающие</a:t>
            </a:r>
            <a:r>
              <a:rPr lang="ru-RU" sz="3600" dirty="0">
                <a:solidFill>
                  <a:srgbClr val="009900"/>
                </a:solidFill>
              </a:rPr>
              <a:t> технологии</a:t>
            </a:r>
            <a:endParaRPr lang="ru-RU" sz="3600" dirty="0"/>
          </a:p>
        </p:txBody>
      </p:sp>
      <p:pic>
        <p:nvPicPr>
          <p:cNvPr id="4" name="Picture 5" descr="Scan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11256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работе с детьми дошкольного возраста дыхательная гимнастика может быть использована </a:t>
            </a:r>
            <a:br>
              <a:rPr 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различных режимных моментах: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</a:rPr>
              <a:t>На занятиях оздоровительного характера; </a:t>
            </a:r>
          </a:p>
          <a:p>
            <a:r>
              <a:rPr lang="ru-RU" dirty="0">
                <a:latin typeface="Times New Roman" pitchFamily="18" charset="0"/>
              </a:rPr>
              <a:t>Как часть физкультурного занятия или отдельные дыхательные упражнения  на физкультурном и музыкальном занятиях после нагрузки; </a:t>
            </a:r>
          </a:p>
          <a:p>
            <a:r>
              <a:rPr lang="ru-RU" dirty="0">
                <a:latin typeface="Times New Roman" pitchFamily="18" charset="0"/>
              </a:rPr>
              <a:t>В утренней гимнастике; </a:t>
            </a:r>
          </a:p>
          <a:p>
            <a:r>
              <a:rPr lang="ru-RU" dirty="0">
                <a:latin typeface="Times New Roman" pitchFamily="18" charset="0"/>
              </a:rPr>
              <a:t>После оздоровительного бега;</a:t>
            </a:r>
          </a:p>
          <a:p>
            <a:r>
              <a:rPr lang="ru-RU" dirty="0">
                <a:latin typeface="Times New Roman" pitchFamily="18" charset="0"/>
              </a:rPr>
              <a:t>После дневного сна в сочетании с физическими упражнениями;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6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</a:t>
            </a:r>
            <a:r>
              <a:rPr lang="en-US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5832648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20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 </a:t>
            </a:r>
            <a:r>
              <a:rPr lang="ru-RU" sz="2000" b="1" i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УТРЕННЕЙ </a:t>
            </a:r>
            <a:r>
              <a:rPr lang="ru-RU" sz="20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ГИМНАСТИКИ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000" b="1" i="1" spc="50" dirty="0" smtClean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000" b="1" i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2000" b="1" i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accent1"/>
              </a:solidFill>
            </a:endParaRPr>
          </a:p>
          <a:p>
            <a:pPr algn="ctr"/>
            <a:endParaRPr lang="ru-RU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accent1"/>
              </a:solidFill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lang="ru-RU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 smtClean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1. Построение детей</a:t>
            </a:r>
            <a:endParaRPr lang="ru-RU" sz="2300" i="1" dirty="0">
              <a:solidFill>
                <a:srgbClr val="00220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 smtClean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. Различные виды ходьбы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3. Лёгкий бег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4. Ходьба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5. Перестроение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6. Общеразвивающие упражнения (ОРУ)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7. Подскоки или бег или подвижная игра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300" i="1" dirty="0">
                <a:solidFill>
                  <a:srgbClr val="00220F"/>
                </a:solidFill>
                <a:latin typeface="Times New Roman" pitchFamily="18" charset="0"/>
                <a:cs typeface="Times New Roman" pitchFamily="18" charset="0"/>
              </a:rPr>
              <a:t>8. Спокойная ходьба</a:t>
            </a:r>
          </a:p>
          <a:p>
            <a:pPr algn="ctr"/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2016224" cy="864096"/>
          </a:xfrm>
          <a:prstGeom prst="rect">
            <a:avLst/>
          </a:prstGeom>
          <a:solidFill>
            <a:srgbClr val="7FD13B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ОЗДОРОВИТЕЛЬНЫЕ</a:t>
            </a:r>
            <a:endParaRPr kumimoji="0" lang="ru-RU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340768"/>
            <a:ext cx="2156040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340768"/>
            <a:ext cx="2808312" cy="864096"/>
          </a:xfrm>
          <a:prstGeom prst="rect">
            <a:avLst/>
          </a:prstGeom>
          <a:solidFill>
            <a:srgbClr val="7FD13B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ВОСПИТАТЕЛЬНЫЕ</a:t>
            </a:r>
            <a:endParaRPr kumimoji="0" lang="ru-RU" sz="1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105273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395063" y="105273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1062035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86000" y="23488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i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УТРЕННЕЙ  ГИМНАСТИКИ</a:t>
            </a:r>
          </a:p>
        </p:txBody>
      </p:sp>
      <p:pic>
        <p:nvPicPr>
          <p:cNvPr id="14" name="Содержимое 11" descr="DSC001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53928" y="3409487"/>
            <a:ext cx="312252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Формы организации </a:t>
            </a:r>
            <a:br>
              <a:rPr lang="ru-RU" i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i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утренней гимнастики</a:t>
            </a:r>
            <a:r>
              <a:rPr lang="ru-RU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Традиционный комплекс утренней гимнастики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Утренняя гимнастика в игровой форме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 использованием полосы препятствий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 включением оздоровительных пробежек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 использованием простейших тренажеров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morninggym4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7862" y="4365104"/>
            <a:ext cx="34146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847157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Гимнастика после сна.</a:t>
            </a:r>
            <a:br>
              <a:rPr lang="ru-RU" i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D:\Ирина\опыт\Фото\леонидовна\DSC043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573016"/>
            <a:ext cx="3219450" cy="3076575"/>
          </a:xfrm>
          <a:prstGeom prst="rect">
            <a:avLst/>
          </a:prstGeom>
          <a:noFill/>
        </p:spPr>
      </p:pic>
      <p:pic>
        <p:nvPicPr>
          <p:cNvPr id="5" name="Picture 5" descr="D:\Ирина\опыт\Фото\P1060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645024"/>
            <a:ext cx="3786214" cy="3000372"/>
          </a:xfrm>
          <a:prstGeom prst="rect">
            <a:avLst/>
          </a:prstGeom>
          <a:noFill/>
        </p:spPr>
      </p:pic>
      <p:pic>
        <p:nvPicPr>
          <p:cNvPr id="6" name="Picture 4" descr="D:\Ирина\опыт\Фото\P10602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2928959" cy="3786190"/>
          </a:xfrm>
          <a:prstGeom prst="rect">
            <a:avLst/>
          </a:prstGeom>
          <a:noFill/>
        </p:spPr>
      </p:pic>
      <p:pic>
        <p:nvPicPr>
          <p:cNvPr id="7" name="Picture 6" descr="D:\Ирина\Мои рисунки\Отчет-фото\DSC000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5700" y="474380"/>
            <a:ext cx="3000396" cy="2143140"/>
          </a:xfrm>
          <a:prstGeom prst="rect">
            <a:avLst/>
          </a:prstGeom>
          <a:noFill/>
        </p:spPr>
      </p:pic>
      <p:pic>
        <p:nvPicPr>
          <p:cNvPr id="8" name="Picture 3" descr="D:\Ирина\опыт\Фото\P10602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188640"/>
            <a:ext cx="3500462" cy="2714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0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772400" cy="2016224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sz="3200" i="1" dirty="0">
                <a:solidFill>
                  <a:srgbClr val="FFFFFF"/>
                </a:solidFill>
                <a:latin typeface="Trebuchet MS"/>
                <a:ea typeface="+mn-ea"/>
                <a:cs typeface="Arial" pitchFamily="34" charset="0"/>
              </a:rPr>
              <a:t>Варианты гимнастики после дневного сна</a:t>
            </a:r>
            <a:r>
              <a:rPr lang="en-US" sz="3200" i="1" dirty="0">
                <a:solidFill>
                  <a:prstClr val="white"/>
                </a:solidFill>
                <a:latin typeface="Trebuchet MS"/>
                <a:ea typeface="+mn-ea"/>
                <a:cs typeface="Arial" pitchFamily="34" charset="0"/>
              </a:rPr>
              <a:t/>
            </a:r>
            <a:br>
              <a:rPr lang="en-US" sz="3200" i="1" dirty="0">
                <a:solidFill>
                  <a:prstClr val="white"/>
                </a:solidFill>
                <a:latin typeface="Trebuchet MS"/>
                <a:ea typeface="+mn-ea"/>
                <a:cs typeface="Arial" pitchFamily="34" charset="0"/>
              </a:rPr>
            </a:br>
            <a:r>
              <a:rPr lang="en-US" sz="3200" i="1" dirty="0">
                <a:solidFill>
                  <a:prstClr val="white"/>
                </a:solidFill>
                <a:latin typeface="Trebuchet MS"/>
                <a:ea typeface="+mn-ea"/>
                <a:cs typeface="+mn-cs"/>
              </a:rPr>
              <a:t>- </a:t>
            </a:r>
            <a:r>
              <a:rPr lang="ru-RU" sz="3200" i="1" dirty="0">
                <a:solidFill>
                  <a:prstClr val="white"/>
                </a:solidFill>
                <a:latin typeface="Trebuchet MS"/>
                <a:ea typeface="+mn-ea"/>
                <a:cs typeface="+mn-cs"/>
              </a:rPr>
              <a:t>разминка в постели и самомассаж;</a:t>
            </a:r>
            <a:r>
              <a:rPr lang="ru-RU" sz="1200" dirty="0">
                <a:solidFill>
                  <a:prstClr val="white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Trebuchet MS"/>
                <a:ea typeface="+mn-ea"/>
                <a:cs typeface="+mn-cs"/>
              </a:rPr>
            </a:br>
            <a:r>
              <a:rPr lang="en-US" sz="3200" i="1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>- </a:t>
            </a:r>
            <a:r>
              <a:rPr lang="ru-RU" sz="3200" i="1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>гимнастика игрового характера;</a:t>
            </a:r>
            <a:r>
              <a:rPr lang="ru-RU" sz="1200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1200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</a:br>
            <a:r>
              <a:rPr lang="en-US" sz="3200" i="1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>- </a:t>
            </a:r>
            <a:r>
              <a:rPr lang="ru-RU" sz="3200" i="1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>с использованием тренажеров или спортивного комплекса;</a:t>
            </a:r>
            <a:r>
              <a:rPr lang="ru-RU" sz="1200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1200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</a:br>
            <a:r>
              <a:rPr lang="ru-RU" sz="3200" i="1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>- пробежки по массажным дорожкам.</a:t>
            </a:r>
            <a:r>
              <a:rPr lang="ru-RU" sz="3200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FFFFFF"/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/>
          <a:lstStyle/>
          <a:p>
            <a:pPr marL="0" indent="0" algn="ctr">
              <a:buNone/>
            </a:pPr>
            <a:endParaRPr lang="ru-RU" sz="3200" b="1" i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/>
                </a:solidFill>
              </a:rPr>
              <a:t>Варианты </a:t>
            </a:r>
            <a:r>
              <a:rPr lang="ru-RU" sz="3200" b="1" i="1" dirty="0">
                <a:solidFill>
                  <a:schemeClr val="accent1"/>
                </a:solidFill>
              </a:rPr>
              <a:t>гимнастики после дневного </a:t>
            </a:r>
            <a:r>
              <a:rPr lang="ru-RU" sz="3200" b="1" i="1" dirty="0" smtClean="0">
                <a:solidFill>
                  <a:schemeClr val="accent1"/>
                </a:solidFill>
              </a:rPr>
              <a:t>сна</a:t>
            </a:r>
          </a:p>
          <a:p>
            <a:pPr marL="0" indent="0" algn="ctr">
              <a:buNone/>
            </a:pPr>
            <a:endParaRPr lang="ru-RU" sz="3200" b="1" i="1" dirty="0">
              <a:solidFill>
                <a:schemeClr val="accent1"/>
              </a:solidFill>
            </a:endParaRPr>
          </a:p>
          <a:p>
            <a:r>
              <a:rPr lang="ru-RU" dirty="0"/>
              <a:t>- разминка в постели и самомассаж;</a:t>
            </a:r>
          </a:p>
          <a:p>
            <a:r>
              <a:rPr lang="ru-RU" dirty="0"/>
              <a:t>- гимнастика игрового характера;</a:t>
            </a:r>
          </a:p>
          <a:p>
            <a:r>
              <a:rPr lang="ru-RU" dirty="0"/>
              <a:t>- с использованием тренажеров или спортивного комплекса;</a:t>
            </a:r>
          </a:p>
          <a:p>
            <a:r>
              <a:rPr lang="ru-RU" dirty="0"/>
              <a:t>- пробежки по массажным дорожкам.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9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188" y="2420888"/>
            <a:ext cx="7772400" cy="178621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800" b="1" i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+mn-ea"/>
                <a:cs typeface="+mn-cs"/>
              </a:rPr>
              <a:t>КОРРЕГИРУЮЩАЯ ГИМНАСТИКА</a:t>
            </a:r>
            <a:br>
              <a:rPr lang="ru-RU" sz="2800" b="1" i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Picture 5" descr="D:\Ирина\Мои рисунки\физо\Зал 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7726" y="260648"/>
            <a:ext cx="3453046" cy="2533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D:\Ирина\Мои рисунки\физо\Зал 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2"/>
            <a:ext cx="3514088" cy="2236238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D:\Ирина\опыт\Фото\DSC1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188" y="508525"/>
            <a:ext cx="3493622" cy="2519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D:\Ирина\Мои рисунки\Отчет-фото\Зал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786190"/>
            <a:ext cx="4029730" cy="2527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4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65" y="404664"/>
            <a:ext cx="7772400" cy="11430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i="1" cap="all" dirty="0" smtClean="0">
                <a:ln w="9000" cmpd="sng">
                  <a:solidFill>
                    <a:srgbClr val="CEB4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/>
                <a:ea typeface="+mn-ea"/>
                <a:cs typeface="+mn-cs"/>
              </a:rPr>
              <a:t>Гимнастика  Для   Глаз</a:t>
            </a:r>
            <a:r>
              <a:rPr lang="ru-RU" sz="2400" i="1" cap="all" dirty="0">
                <a:ln w="9000" cmpd="sng">
                  <a:solidFill>
                    <a:srgbClr val="CEB4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2400" i="1" cap="all" dirty="0">
                <a:ln w="9000" cmpd="sng">
                  <a:solidFill>
                    <a:srgbClr val="CEB4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/>
                <a:ea typeface="+mn-ea"/>
                <a:cs typeface="+mn-cs"/>
              </a:rPr>
            </a:b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4" name="Picture 2" descr="D:\Ирина\опыт\Фото\Фото02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2952" y="198966"/>
            <a:ext cx="2714625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Ирина\опыт\Фото\леонидовна\DSC043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421484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Ирина\опыт\Фото\леонидовна\DSC043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484784"/>
            <a:ext cx="407196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152128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b="1" i="1" dirty="0">
                <a:ln w="10160">
                  <a:solidFill>
                    <a:srgbClr val="B83D68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Физкультминутка</a:t>
            </a:r>
            <a:r>
              <a:rPr lang="ru-RU" sz="3600" b="1" dirty="0">
                <a:ln w="10160">
                  <a:solidFill>
                    <a:srgbClr val="B83D68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/>
            </a:r>
            <a:br>
              <a:rPr lang="ru-RU" sz="3600" b="1" dirty="0">
                <a:ln w="10160">
                  <a:solidFill>
                    <a:srgbClr val="B83D68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544616"/>
          </a:xfrm>
        </p:spPr>
        <p:txBody>
          <a:bodyPr>
            <a:normAutofit/>
          </a:bodyPr>
          <a:lstStyle/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Физкультминутка </a:t>
            </a:r>
            <a:endParaRPr lang="ru-RU" sz="1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кратковременные физические упражнения) </a:t>
            </a:r>
            <a:endParaRPr lang="ru-RU" sz="1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проводятся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средней, </a:t>
            </a:r>
            <a:endParaRPr lang="ru-RU" sz="1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старшей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подготовительной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группах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перерывах между занятиями, </a:t>
            </a:r>
            <a:endParaRPr lang="ru-RU" sz="1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в процессе самого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занятия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</a:rPr>
              <a:t>Цель: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повысить 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или удержать умственную </a:t>
            </a:r>
            <a:endParaRPr lang="ru-RU" sz="1800" i="1" dirty="0" smtClean="0">
              <a:latin typeface="Arial" pitchFamily="34" charset="0"/>
              <a:ea typeface="Times New Roman" pitchFamily="18" charset="0"/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работоспособность 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детей на </a:t>
            </a: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занятия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 обеспечить 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кратковременный </a:t>
            </a:r>
            <a:endParaRPr lang="ru-RU" sz="1800" i="1" dirty="0" smtClean="0">
              <a:latin typeface="Arial" pitchFamily="34" charset="0"/>
              <a:ea typeface="Times New Roman" pitchFamily="18" charset="0"/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активный 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отдых детей во время </a:t>
            </a:r>
            <a:endParaRPr lang="ru-RU" sz="1800" i="1" dirty="0" smtClean="0">
              <a:latin typeface="Arial" pitchFamily="34" charset="0"/>
              <a:ea typeface="Times New Roman" pitchFamily="18" charset="0"/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занятий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, когда значительную нагрузку </a:t>
            </a:r>
            <a:endParaRPr lang="ru-RU" sz="1800" i="1" dirty="0" smtClean="0">
              <a:latin typeface="Arial" pitchFamily="34" charset="0"/>
              <a:ea typeface="Times New Roman" pitchFamily="18" charset="0"/>
            </a:endParaRP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испытывают 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органы зрения и слуха</a:t>
            </a: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,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800" i="1" dirty="0">
                <a:latin typeface="Arial" pitchFamily="34" charset="0"/>
                <a:ea typeface="Times New Roman" pitchFamily="18" charset="0"/>
              </a:rPr>
              <a:t>мышцы туловища. </a:t>
            </a:r>
            <a:endParaRPr lang="ru-RU" sz="1800" dirty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information_items_136.png"/>
          <p:cNvPicPr>
            <a:picLocks noChangeAspect="1"/>
          </p:cNvPicPr>
          <p:nvPr/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-252536" y="1124744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Детская   йога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Детская </a:t>
            </a:r>
            <a:r>
              <a:rPr lang="ru-RU" sz="2400" dirty="0"/>
              <a:t>йога представляет собой комплекс занятий на основе </a:t>
            </a:r>
            <a:r>
              <a:rPr lang="ru-RU" sz="2400" i="1" dirty="0" err="1">
                <a:solidFill>
                  <a:schemeClr val="accent1"/>
                </a:solidFill>
              </a:rPr>
              <a:t>хатха</a:t>
            </a:r>
            <a:r>
              <a:rPr lang="ru-RU" sz="2400" i="1" dirty="0">
                <a:solidFill>
                  <a:schemeClr val="accent1"/>
                </a:solidFill>
              </a:rPr>
              <a:t>-йоги</a:t>
            </a:r>
            <a:r>
              <a:rPr lang="ru-RU" sz="2400" dirty="0"/>
              <a:t>, которая создает все условия для гармоничного и грамотного роста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</a:rPr>
              <a:t>Что же обозначает слово </a:t>
            </a:r>
            <a:r>
              <a:rPr lang="ru-RU" b="1" i="1" dirty="0" err="1">
                <a:solidFill>
                  <a:schemeClr val="accent1"/>
                </a:solidFill>
              </a:rPr>
              <a:t>хатха</a:t>
            </a:r>
            <a:r>
              <a:rPr lang="ru-RU" b="1" i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ru-RU" b="1" i="1" dirty="0"/>
              <a:t>  </a:t>
            </a:r>
            <a:r>
              <a:rPr lang="ru-RU" b="1" i="1" dirty="0">
                <a:solidFill>
                  <a:srgbClr val="00B050"/>
                </a:solidFill>
              </a:rPr>
              <a:t>Ха</a:t>
            </a:r>
            <a:r>
              <a:rPr lang="ru-RU" b="1" i="1" dirty="0"/>
              <a:t> </a:t>
            </a:r>
            <a:r>
              <a:rPr lang="ru-RU" dirty="0"/>
              <a:t>– </a:t>
            </a:r>
            <a:r>
              <a:rPr lang="ru-RU" sz="2400" dirty="0"/>
              <a:t>это солнце – символ жизненных сил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энергии, бодрости.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b="1" i="1" dirty="0" err="1">
                <a:solidFill>
                  <a:srgbClr val="00B050"/>
                </a:solidFill>
              </a:rPr>
              <a:t>Тха</a:t>
            </a:r>
            <a:r>
              <a:rPr lang="ru-RU" dirty="0"/>
              <a:t> – </a:t>
            </a:r>
            <a:r>
              <a:rPr lang="ru-RU" sz="2400" dirty="0"/>
              <a:t>луна – символ покоя.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Соединение </a:t>
            </a:r>
            <a:r>
              <a:rPr lang="ru-RU" sz="2400" dirty="0"/>
              <a:t>этих слов – символов говорит о том, что эта система основана на союзе противоположности, который создает равновесие, гармонию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perluna-detyam.com.ua/images/stories/kids_yog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84984"/>
            <a:ext cx="1934507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2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Релаксация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i="1" dirty="0">
                <a:solidFill>
                  <a:schemeClr val="accent1"/>
                </a:solidFill>
                <a:latin typeface="Verdana" pitchFamily="34" charset="0"/>
              </a:rPr>
              <a:t>Этот  раздел  учит  детей  расслабляться,  отдыхать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i="1" dirty="0">
                <a:solidFill>
                  <a:schemeClr val="accent1"/>
                </a:solidFill>
                <a:latin typeface="Verdana" pitchFamily="34" charset="0"/>
              </a:rPr>
              <a:t> после  физической  и  умственной  нагрузки</a:t>
            </a:r>
          </a:p>
          <a:p>
            <a:endParaRPr lang="ru-RU" dirty="0"/>
          </a:p>
        </p:txBody>
      </p:sp>
      <p:pic>
        <p:nvPicPr>
          <p:cNvPr id="4" name="Picture 6" descr="Секция  ГМО 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24" y="2924944"/>
            <a:ext cx="4392076" cy="32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9900"/>
                </a:solidFill>
              </a:rPr>
              <a:t>Здоровьесберегающие</a:t>
            </a:r>
            <a:r>
              <a:rPr lang="ru-RU" sz="3600" b="1" dirty="0">
                <a:solidFill>
                  <a:srgbClr val="009900"/>
                </a:solidFill>
              </a:rPr>
              <a:t> технологии</a:t>
            </a:r>
            <a:endParaRPr lang="ru-RU" sz="36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сохранения и стимулирования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здоровья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Технологии обучения здоровому образу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жизни</a:t>
            </a: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8631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Технологии обучения здоровому образу жизни</a:t>
            </a:r>
            <a:endParaRPr lang="ru-RU" sz="3600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Физкультурное занятие</a:t>
            </a:r>
          </a:p>
          <a:p>
            <a:r>
              <a:rPr lang="ru-RU" dirty="0"/>
              <a:t>Проблемно-игровые (</a:t>
            </a:r>
            <a:r>
              <a:rPr lang="ru-RU" dirty="0" err="1"/>
              <a:t>игротренинги</a:t>
            </a:r>
            <a:r>
              <a:rPr lang="ru-RU" dirty="0"/>
              <a:t> и </a:t>
            </a:r>
            <a:r>
              <a:rPr lang="ru-RU" dirty="0" err="1"/>
              <a:t>игротерапия</a:t>
            </a:r>
            <a:r>
              <a:rPr lang="ru-RU" dirty="0"/>
              <a:t>)</a:t>
            </a:r>
          </a:p>
          <a:p>
            <a:r>
              <a:rPr lang="ru-RU" dirty="0"/>
              <a:t>Коммуникативные игры</a:t>
            </a:r>
          </a:p>
          <a:p>
            <a:r>
              <a:rPr lang="ru-RU" dirty="0"/>
              <a:t>Занятия из серии «Здоровье»</a:t>
            </a:r>
          </a:p>
          <a:p>
            <a:r>
              <a:rPr lang="ru-RU" dirty="0"/>
              <a:t>Самомассаж</a:t>
            </a:r>
          </a:p>
          <a:p>
            <a:r>
              <a:rPr lang="ru-RU" dirty="0"/>
              <a:t>Точечный </a:t>
            </a:r>
            <a:r>
              <a:rPr lang="ru-RU" dirty="0" smtClean="0"/>
              <a:t>массаж</a:t>
            </a:r>
            <a:endParaRPr lang="en-US" dirty="0" smtClean="0"/>
          </a:p>
          <a:p>
            <a:r>
              <a:rPr lang="ru-RU" dirty="0" smtClean="0"/>
              <a:t>Активный отдых (досуги, </a:t>
            </a:r>
          </a:p>
          <a:p>
            <a:pPr>
              <a:buNone/>
            </a:pPr>
            <a:r>
              <a:rPr lang="ru-RU" dirty="0" smtClean="0"/>
              <a:t>праздники</a:t>
            </a:r>
            <a:r>
              <a:rPr lang="ru-RU" smtClean="0"/>
              <a:t>, развлечения)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j02327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/>
          </a:bodyPr>
          <a:lstStyle/>
          <a:p>
            <a:pPr algn="ctr"/>
            <a:r>
              <a:rPr lang="ru-RU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Физкультурные занятия</a:t>
            </a:r>
            <a:br>
              <a:rPr lang="ru-RU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Структура </a:t>
            </a:r>
            <a:r>
              <a:rPr lang="ru-RU" sz="2800" b="1" i="1" dirty="0">
                <a:solidFill>
                  <a:schemeClr val="accent1"/>
                </a:solidFill>
              </a:rPr>
              <a:t>физкультурного </a:t>
            </a:r>
            <a:r>
              <a:rPr lang="ru-RU" sz="2800" b="1" i="1" dirty="0" smtClean="0">
                <a:solidFill>
                  <a:schemeClr val="accent1"/>
                </a:solidFill>
              </a:rPr>
              <a:t>занятия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chemeClr val="accent1"/>
              </a:solidFill>
            </a:endParaRP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ru-RU" kern="0" dirty="0">
                <a:solidFill>
                  <a:srgbClr val="00B050"/>
                </a:solidFill>
                <a:latin typeface="Arial"/>
              </a:rPr>
              <a:t>Вводная часть: 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активизация внимания и постепенная подготовка организма к выполнению более сложных упражнений, к повышенной физической нагрузке.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ru-RU" kern="0" dirty="0">
                <a:solidFill>
                  <a:srgbClr val="00B050"/>
                </a:solidFill>
                <a:latin typeface="Arial"/>
              </a:rPr>
              <a:t>Основная часть: 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активизация двигательной активности, решение комплекса задач, направленных на развитие двигательных умений и способностей, личностных качеств, общее оздоровление организма.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None/>
            </a:pPr>
            <a:r>
              <a:rPr lang="ru-RU" kern="0" dirty="0">
                <a:solidFill>
                  <a:srgbClr val="00B050"/>
                </a:solidFill>
                <a:latin typeface="Arial"/>
              </a:rPr>
              <a:t>Заключительная часть: 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обеспечение постепенного снижения двигательной активности, снятие общей возбужденности, приведение в норму частоты сердечных сокращений.</a:t>
            </a:r>
            <a:endParaRPr lang="ru-RU" sz="3200" kern="0" dirty="0">
              <a:solidFill>
                <a:srgbClr val="EEC7EF"/>
              </a:solidFill>
              <a:latin typeface="Arial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Примерные варианты физкультурных занятий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Занятия обычного типа </a:t>
            </a:r>
          </a:p>
          <a:p>
            <a:r>
              <a:rPr lang="ru-RU" dirty="0"/>
              <a:t>Игровые занятия, построенные на основе подвижных игр, в том числе и народных</a:t>
            </a:r>
          </a:p>
          <a:p>
            <a:r>
              <a:rPr lang="ru-RU" dirty="0"/>
              <a:t>Прогулки-походы</a:t>
            </a:r>
          </a:p>
          <a:p>
            <a:r>
              <a:rPr lang="ru-RU" dirty="0"/>
              <a:t>Сюжетно-игровые занятия</a:t>
            </a:r>
          </a:p>
          <a:p>
            <a:r>
              <a:rPr lang="ru-RU" dirty="0"/>
              <a:t>Занятия на спортивных тренажерах и снарядах</a:t>
            </a:r>
          </a:p>
          <a:p>
            <a:r>
              <a:rPr lang="ru-RU" dirty="0"/>
              <a:t>Занятия, построенные на танцевальном материале</a:t>
            </a:r>
          </a:p>
          <a:p>
            <a:r>
              <a:rPr lang="ru-RU" dirty="0">
                <a:solidFill>
                  <a:srgbClr val="7030A0"/>
                </a:solidFill>
              </a:rPr>
              <a:t>! Самостоятельные физкультурные занятия</a:t>
            </a:r>
          </a:p>
          <a:p>
            <a:r>
              <a:rPr lang="ru-RU" dirty="0"/>
              <a:t>Диагностические занятия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Массаж (самомассаж)</a:t>
            </a:r>
            <a: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3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1. массаж определенных частей тела</a:t>
            </a: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4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2. массаж пальцев рук</a:t>
            </a: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3.массаж головы</a:t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4.массаж ушей</a:t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</a:b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5. точечный массаж биологически активных точек по  а.а..</a:t>
            </a:r>
            <a:r>
              <a:rPr lang="ru-RU" sz="28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уманской</a:t>
            </a:r>
            <a:r>
              <a:rPr lang="ru-RU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9900"/>
                </a:solidFill>
              </a:rPr>
              <a:t>Коррекционные технологии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err="1"/>
              <a:t>Арттерапия</a:t>
            </a:r>
            <a:endParaRPr lang="ru-RU" sz="2800" dirty="0"/>
          </a:p>
          <a:p>
            <a:r>
              <a:rPr lang="ru-RU" sz="2800" dirty="0"/>
              <a:t>Технологии музыкального воздействия</a:t>
            </a:r>
          </a:p>
          <a:p>
            <a:r>
              <a:rPr lang="ru-RU" sz="2800" dirty="0" err="1"/>
              <a:t>Сказкотерапия</a:t>
            </a:r>
            <a:endParaRPr lang="ru-RU" sz="2800" dirty="0"/>
          </a:p>
          <a:p>
            <a:r>
              <a:rPr lang="ru-RU" sz="2800" dirty="0"/>
              <a:t>Технологии воздействия цветом</a:t>
            </a:r>
          </a:p>
          <a:p>
            <a:r>
              <a:rPr lang="ru-RU" sz="2800" dirty="0"/>
              <a:t>Технологии коррекции поведения</a:t>
            </a:r>
          </a:p>
          <a:p>
            <a:r>
              <a:rPr lang="ru-RU" sz="2800" dirty="0" err="1"/>
              <a:t>Психогимнастика</a:t>
            </a:r>
            <a:endParaRPr lang="ru-RU" sz="2800" dirty="0"/>
          </a:p>
          <a:p>
            <a:r>
              <a:rPr lang="ru-RU" sz="2800" dirty="0"/>
              <a:t>Фонетическая ритмика</a:t>
            </a:r>
          </a:p>
          <a:p>
            <a:r>
              <a:rPr lang="ru-RU" sz="2800" dirty="0" err="1"/>
              <a:t>Куклотерапия</a:t>
            </a:r>
            <a:endParaRPr lang="ru-RU" sz="2800" dirty="0"/>
          </a:p>
          <a:p>
            <a:r>
              <a:rPr lang="ru-RU" sz="2800" dirty="0" err="1"/>
              <a:t>Анималотерапия</a:t>
            </a:r>
            <a:endParaRPr lang="ru-RU" sz="2800" dirty="0"/>
          </a:p>
          <a:p>
            <a:r>
              <a:rPr lang="ru-RU" sz="2800" dirty="0"/>
              <a:t>Психотерапевтические прогулки</a:t>
            </a:r>
          </a:p>
          <a:p>
            <a:r>
              <a:rPr lang="ru-RU" sz="2800" dirty="0"/>
              <a:t>Аутогенная тренировка</a:t>
            </a:r>
            <a:endParaRPr lang="en-US" sz="2800" dirty="0"/>
          </a:p>
          <a:p>
            <a:r>
              <a:rPr lang="ru-RU" sz="2800" dirty="0" err="1"/>
              <a:t>Кинезиотерапия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30" descr="j02332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56" y="3505199"/>
            <a:ext cx="2739000" cy="317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7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9900"/>
                </a:solidFill>
              </a:rPr>
              <a:t>Технологии сохранения и стимулирования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err="1"/>
              <a:t>Стретчинг</a:t>
            </a:r>
            <a:endParaRPr lang="ru-RU" sz="2800" dirty="0"/>
          </a:p>
          <a:p>
            <a:r>
              <a:rPr lang="ru-RU" sz="2800" dirty="0" err="1"/>
              <a:t>Фитбол</a:t>
            </a:r>
            <a:endParaRPr lang="ru-RU" sz="2800" dirty="0"/>
          </a:p>
          <a:p>
            <a:r>
              <a:rPr lang="ru-RU" sz="2800" dirty="0"/>
              <a:t>Ритмопластика</a:t>
            </a:r>
          </a:p>
          <a:p>
            <a:r>
              <a:rPr lang="ru-RU" sz="2800" dirty="0"/>
              <a:t>Музыкально-ритмическая гимнастика</a:t>
            </a:r>
          </a:p>
          <a:p>
            <a:r>
              <a:rPr lang="ru-RU" sz="2800" dirty="0"/>
              <a:t>Динамические паузы</a:t>
            </a:r>
          </a:p>
          <a:p>
            <a:r>
              <a:rPr lang="ru-RU" sz="2800" dirty="0"/>
              <a:t>Подвижные и спортивные игры</a:t>
            </a:r>
          </a:p>
          <a:p>
            <a:r>
              <a:rPr lang="ru-RU" sz="2800" dirty="0"/>
              <a:t>Оздоровительный бег</a:t>
            </a:r>
          </a:p>
          <a:p>
            <a:r>
              <a:rPr lang="ru-RU" sz="2800" dirty="0"/>
              <a:t>Релаксация</a:t>
            </a:r>
          </a:p>
          <a:p>
            <a:r>
              <a:rPr lang="ru-RU" sz="2800" dirty="0" smtClean="0"/>
              <a:t>Гимнастика </a:t>
            </a:r>
            <a:r>
              <a:rPr lang="ru-RU" sz="2800" dirty="0"/>
              <a:t>пальчиковая</a:t>
            </a:r>
          </a:p>
          <a:p>
            <a:r>
              <a:rPr lang="ru-RU" sz="2800" dirty="0"/>
              <a:t>Гимнастика для глаз</a:t>
            </a:r>
          </a:p>
          <a:p>
            <a:r>
              <a:rPr lang="ru-RU" sz="2800" dirty="0"/>
              <a:t>Гимнастика дыхательная </a:t>
            </a:r>
          </a:p>
          <a:p>
            <a:r>
              <a:rPr lang="ru-RU" sz="2800" dirty="0"/>
              <a:t>Гимнастика бодрящая</a:t>
            </a:r>
          </a:p>
          <a:p>
            <a:r>
              <a:rPr lang="ru-RU" sz="2800" dirty="0"/>
              <a:t>Гимнастика корригирующая</a:t>
            </a:r>
          </a:p>
          <a:p>
            <a:r>
              <a:rPr lang="ru-RU" sz="2800" dirty="0"/>
              <a:t>Гимнастика </a:t>
            </a:r>
            <a:r>
              <a:rPr lang="ru-RU" sz="2800" dirty="0" smtClean="0"/>
              <a:t>ортопедическая</a:t>
            </a:r>
          </a:p>
          <a:p>
            <a:r>
              <a:rPr lang="ru-RU" sz="2800" dirty="0" smtClean="0"/>
              <a:t>Детская   йога</a:t>
            </a:r>
            <a:endParaRPr lang="en-US" sz="2800" dirty="0" smtClean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6B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i="1" dirty="0" err="1">
                <a:solidFill>
                  <a:srgbClr val="06B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i="1" dirty="0">
                <a:solidFill>
                  <a:srgbClr val="06B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3886944"/>
          </a:xfrm>
        </p:spPr>
        <p:txBody>
          <a:bodyPr/>
          <a:lstStyle/>
          <a:p>
            <a:pPr algn="just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</a:t>
            </a:r>
            <a:endParaRPr lang="ru-RU" dirty="0"/>
          </a:p>
        </p:txBody>
      </p:sp>
      <p:pic>
        <p:nvPicPr>
          <p:cNvPr id="5" name="Picture 3" descr="H:\Новая папка\фотки\60678946_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44062"/>
            <a:ext cx="3384378" cy="2208104"/>
          </a:xfrm>
          <a:prstGeom prst="rect">
            <a:avLst/>
          </a:prstGeom>
          <a:noFill/>
        </p:spPr>
      </p:pic>
      <p:pic>
        <p:nvPicPr>
          <p:cNvPr id="6" name="Picture 2" descr="H:\Новая папка\фотки\49665_big.jpg"/>
          <p:cNvPicPr>
            <a:picLocks noChangeAspect="1" noChangeArrowheads="1"/>
          </p:cNvPicPr>
          <p:nvPr/>
        </p:nvPicPr>
        <p:blipFill>
          <a:blip r:embed="rId3" cstate="print">
            <a:lum bright="16000" contrast="41000"/>
          </a:blip>
          <a:srcRect/>
          <a:stretch>
            <a:fillRect/>
          </a:stretch>
        </p:blipFill>
        <p:spPr bwMode="auto">
          <a:xfrm>
            <a:off x="5724128" y="4552329"/>
            <a:ext cx="3161854" cy="2102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5777" y="1737682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это растяжка, специальная поза,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186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предназначенная для увеличения и сохранения длины мышц.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/>
          <a:lstStyle/>
          <a:p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b="1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специально подобранные упражнения на растяжку мышц, проводимые с детьми в игровой форме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:\Новая папка\фотки\1 (2).jpg"/>
          <p:cNvPicPr>
            <a:picLocks noChangeAspect="1" noChangeArrowheads="1"/>
          </p:cNvPicPr>
          <p:nvPr/>
        </p:nvPicPr>
        <p:blipFill>
          <a:blip r:embed="rId2" cstate="print"/>
          <a:srcRect l="11538" t="21588" r="9615"/>
          <a:stretch>
            <a:fillRect/>
          </a:stretch>
        </p:blipFill>
        <p:spPr bwMode="auto">
          <a:xfrm>
            <a:off x="899592" y="2996953"/>
            <a:ext cx="3312368" cy="2088232"/>
          </a:xfrm>
          <a:prstGeom prst="rect">
            <a:avLst/>
          </a:prstGeom>
          <a:noFill/>
        </p:spPr>
      </p:pic>
      <p:pic>
        <p:nvPicPr>
          <p:cNvPr id="5" name="Picture 7" descr="H:\Новая папка\фотки\2.jpg"/>
          <p:cNvPicPr>
            <a:picLocks noChangeAspect="1" noChangeArrowheads="1"/>
          </p:cNvPicPr>
          <p:nvPr/>
        </p:nvPicPr>
        <p:blipFill>
          <a:blip r:embed="rId3" cstate="print"/>
          <a:srcRect l="3813" t="29730" r="10401"/>
          <a:stretch>
            <a:fillRect/>
          </a:stretch>
        </p:blipFill>
        <p:spPr bwMode="auto">
          <a:xfrm>
            <a:off x="4860036" y="2996954"/>
            <a:ext cx="2991101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5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>
                <a:solidFill>
                  <a:srgbClr val="00B050"/>
                </a:solidFill>
              </a:rPr>
              <a:t>Фитбол</a:t>
            </a:r>
            <a:r>
              <a:rPr lang="ru-RU" b="1" i="1" dirty="0" smtClean="0">
                <a:solidFill>
                  <a:srgbClr val="00B050"/>
                </a:solidFill>
              </a:rPr>
              <a:t> -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>это занятия на больших упругих мячах</a:t>
            </a:r>
            <a:r>
              <a:rPr lang="ru-RU" b="1" i="1" dirty="0">
                <a:solidFill>
                  <a:schemeClr val="accent1"/>
                </a:solidFill>
              </a:rPr>
              <a:t/>
            </a:r>
            <a:br>
              <a:rPr lang="ru-RU" b="1" i="1" dirty="0">
                <a:solidFill>
                  <a:schemeClr val="accent1"/>
                </a:solidFill>
              </a:rPr>
            </a:b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Цели занятий </a:t>
            </a:r>
            <a:r>
              <a:rPr lang="ru-RU" b="1" i="1" dirty="0" err="1"/>
              <a:t>фитбол</a:t>
            </a:r>
            <a:r>
              <a:rPr lang="ru-RU" b="1" i="1" dirty="0"/>
              <a:t>-гимнастикой</a:t>
            </a:r>
            <a:r>
              <a:rPr lang="ru-RU" b="1" i="1" dirty="0" smtClean="0"/>
              <a:t>:</a:t>
            </a:r>
            <a:endParaRPr lang="ru-RU" dirty="0"/>
          </a:p>
          <a:p>
            <a:r>
              <a:rPr lang="ru-RU" sz="2000" dirty="0"/>
              <a:t>- с целью профилактики и коррекции различных заболеваний (опорно-двигательного аппарата, болезней легких, внутренних органов и др.);</a:t>
            </a:r>
          </a:p>
          <a:p>
            <a:r>
              <a:rPr lang="ru-RU" sz="2000" dirty="0"/>
              <a:t>- развитие двигательных способностей (силы, координации, гибкости, равновесия и др.);</a:t>
            </a:r>
          </a:p>
          <a:p>
            <a:r>
              <a:rPr lang="ru-RU" sz="2000" dirty="0"/>
              <a:t>- развитие музыкально-ритмических и творческих способностей.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3162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Дыхательная гимнастика –</a:t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способствует </a:t>
            </a:r>
            <a:r>
              <a:rPr lang="ru-RU" sz="2800" dirty="0"/>
              <a:t>нормализации дыхания, укрепляет дыхательную мускулатуру, предупреждает застойные явления в легких, удаляет мокроту.</a:t>
            </a:r>
            <a:r>
              <a:rPr lang="ru-RU" dirty="0"/>
              <a:t/>
            </a:r>
            <a:br>
              <a:rPr lang="ru-RU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3000" b="1" i="1" dirty="0" smtClean="0">
                <a:solidFill>
                  <a:schemeClr val="accent1"/>
                </a:solidFill>
              </a:rPr>
              <a:t>1. Б.С</a:t>
            </a:r>
            <a:r>
              <a:rPr lang="ru-RU" sz="3000" b="1" i="1" dirty="0">
                <a:solidFill>
                  <a:schemeClr val="accent1"/>
                </a:solidFill>
              </a:rPr>
              <a:t>. Толкачева</a:t>
            </a:r>
            <a:br>
              <a:rPr lang="ru-RU" sz="3000" b="1" i="1" dirty="0">
                <a:solidFill>
                  <a:schemeClr val="accent1"/>
                </a:solidFill>
              </a:rPr>
            </a:br>
            <a:r>
              <a:rPr lang="ru-RU" sz="3000" b="1" i="1" dirty="0">
                <a:solidFill>
                  <a:schemeClr val="accent1"/>
                </a:solidFill>
              </a:rPr>
              <a:t/>
            </a:r>
            <a:br>
              <a:rPr lang="ru-RU" sz="3000" b="1" i="1" dirty="0">
                <a:solidFill>
                  <a:schemeClr val="accent1"/>
                </a:solidFill>
              </a:rPr>
            </a:br>
            <a:r>
              <a:rPr lang="ru-RU" sz="3000" b="1" i="1" dirty="0">
                <a:solidFill>
                  <a:schemeClr val="accent1"/>
                </a:solidFill>
              </a:rPr>
              <a:t>2. А.Н. Стрельниковой</a:t>
            </a:r>
            <a:br>
              <a:rPr lang="ru-RU" sz="3000" b="1" i="1" dirty="0">
                <a:solidFill>
                  <a:schemeClr val="accent1"/>
                </a:solidFill>
              </a:rPr>
            </a:br>
            <a:r>
              <a:rPr lang="ru-RU" sz="3000" b="1" i="1" dirty="0">
                <a:solidFill>
                  <a:schemeClr val="accent1"/>
                </a:solidFill>
              </a:rPr>
              <a:t/>
            </a:r>
            <a:br>
              <a:rPr lang="ru-RU" sz="3000" b="1" i="1" dirty="0">
                <a:solidFill>
                  <a:schemeClr val="accent1"/>
                </a:solidFill>
              </a:rPr>
            </a:br>
            <a:r>
              <a:rPr lang="ru-RU" sz="3000" b="1" i="1" dirty="0">
                <a:solidFill>
                  <a:schemeClr val="accent1"/>
                </a:solidFill>
              </a:rPr>
              <a:t>3. К.П. Бутейко</a:t>
            </a:r>
            <a:br>
              <a:rPr lang="ru-RU" sz="3000" b="1" i="1" dirty="0">
                <a:solidFill>
                  <a:schemeClr val="accent1"/>
                </a:solidFill>
              </a:rPr>
            </a:br>
            <a:r>
              <a:rPr lang="ru-RU" sz="3000" b="1" i="1" dirty="0">
                <a:solidFill>
                  <a:schemeClr val="accent1"/>
                </a:solidFill>
              </a:rPr>
              <a:t/>
            </a:r>
            <a:br>
              <a:rPr lang="ru-RU" sz="3000" b="1" i="1" dirty="0">
                <a:solidFill>
                  <a:schemeClr val="accent1"/>
                </a:solidFill>
              </a:rPr>
            </a:br>
            <a:r>
              <a:rPr lang="ru-RU" sz="3000" b="1" i="1" dirty="0">
                <a:solidFill>
                  <a:schemeClr val="accent1"/>
                </a:solidFill>
              </a:rPr>
              <a:t>4. М.Л. Лазарева</a:t>
            </a:r>
          </a:p>
        </p:txBody>
      </p:sp>
      <p:pic>
        <p:nvPicPr>
          <p:cNvPr id="4" name="Picture 4" descr="127798690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28" y="2924944"/>
            <a:ext cx="3754315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Требования к проведению дыхательной гимнастики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ru-RU" dirty="0">
                <a:latin typeface="Times New Roman" pitchFamily="18" charset="0"/>
              </a:rPr>
              <a:t>не заниматься в пыльном, непроветренном, или сыром помещении;</a:t>
            </a:r>
          </a:p>
          <a:p>
            <a:pPr lvl="1"/>
            <a:r>
              <a:rPr lang="ru-RU" dirty="0">
                <a:latin typeface="Times New Roman" pitchFamily="18" charset="0"/>
              </a:rPr>
              <a:t>температура воздуха должна быть на уровне 18-20 С;</a:t>
            </a:r>
          </a:p>
          <a:p>
            <a:pPr lvl="1"/>
            <a:r>
              <a:rPr lang="ru-RU" dirty="0">
                <a:latin typeface="Times New Roman" pitchFamily="18" charset="0"/>
              </a:rPr>
              <a:t>одежда не должна стеснять движений;</a:t>
            </a:r>
          </a:p>
          <a:p>
            <a:pPr lvl="1"/>
            <a:r>
              <a:rPr lang="ru-RU" dirty="0">
                <a:latin typeface="Times New Roman" pitchFamily="18" charset="0"/>
              </a:rPr>
              <a:t>не заниматься сразу после приема пищи;</a:t>
            </a:r>
          </a:p>
          <a:p>
            <a:pPr lvl="1"/>
            <a:r>
              <a:rPr lang="ru-RU" dirty="0">
                <a:latin typeface="Times New Roman" pitchFamily="18" charset="0"/>
              </a:rPr>
              <a:t>не заниматься с ребенком, если у него заболевание органов дыхания в острой стадии.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2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работе с детьми дошкольного возраста дыхательная гимнастика может быть использована </a:t>
            </a:r>
            <a:br>
              <a:rPr 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различных </a:t>
            </a:r>
            <a:r>
              <a:rPr lang="ru-RU" sz="2800" kern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режимных моментах…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381</TotalTime>
  <Words>704</Words>
  <Application>Microsoft Office PowerPoint</Application>
  <PresentationFormat>Экран (4:3)</PresentationFormat>
  <Paragraphs>153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Здоровьесберегающие технологии</vt:lpstr>
      <vt:lpstr>Здоровьесберегающие технологии</vt:lpstr>
      <vt:lpstr>Технологии сохранения и стимулирования здоровья</vt:lpstr>
      <vt:lpstr>Игровой стретчинг </vt:lpstr>
      <vt:lpstr>Презентация PowerPoint</vt:lpstr>
      <vt:lpstr>Фитбол - это занятия на больших упругих мячах </vt:lpstr>
      <vt:lpstr>Дыхательная гимнастика – </vt:lpstr>
      <vt:lpstr>Требования к проведению дыхательной гимнастики</vt:lpstr>
      <vt:lpstr>Презентация PowerPoint</vt:lpstr>
      <vt:lpstr>В работе с детьми дошкольного возраста дыхательная гимнастика может быть использована  в различных режимных моментах:</vt:lpstr>
      <vt:lpstr>УТРЕННЯЯ ГИМНАСТИКА</vt:lpstr>
      <vt:lpstr>Формы организации  утренней гимнастики </vt:lpstr>
      <vt:lpstr>Гимнастика после сна. </vt:lpstr>
      <vt:lpstr>Варианты гимнастики после дневного сна - разминка в постели и самомассаж; - гимнастика игрового характера; - с использованием тренажеров или спортивного комплекса; - пробежки по массажным дорожкам. </vt:lpstr>
      <vt:lpstr>КОРРЕГИРУЮЩАЯ ГИМНАСТИКА </vt:lpstr>
      <vt:lpstr>Гимнастика  Для   Глаз </vt:lpstr>
      <vt:lpstr>Физкультминутка </vt:lpstr>
      <vt:lpstr>Детская   йога  </vt:lpstr>
      <vt:lpstr>Релаксация</vt:lpstr>
      <vt:lpstr>Технологии обучения здоровому образу жизни</vt:lpstr>
      <vt:lpstr>Физкультурные занятия </vt:lpstr>
      <vt:lpstr>Примерные варианты физкультурных занятий</vt:lpstr>
      <vt:lpstr>Презентация PowerPoint</vt:lpstr>
      <vt:lpstr>Коррекционные технологии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Администратор</dc:creator>
  <cp:lastModifiedBy>Дмитрий Каленюк</cp:lastModifiedBy>
  <cp:revision>27</cp:revision>
  <dcterms:created xsi:type="dcterms:W3CDTF">2013-11-23T23:43:27Z</dcterms:created>
  <dcterms:modified xsi:type="dcterms:W3CDTF">2014-04-08T15:31:15Z</dcterms:modified>
</cp:coreProperties>
</file>