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7" r:id="rId11"/>
    <p:sldId id="265" r:id="rId12"/>
    <p:sldId id="266" r:id="rId13"/>
    <p:sldId id="269" r:id="rId14"/>
    <p:sldId id="273" r:id="rId15"/>
    <p:sldId id="272" r:id="rId16"/>
    <p:sldId id="271" r:id="rId17"/>
    <p:sldId id="26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5" autoAdjust="0"/>
    <p:restoredTop sz="94660"/>
  </p:normalViewPr>
  <p:slideViewPr>
    <p:cSldViewPr>
      <p:cViewPr varScale="1">
        <p:scale>
          <a:sx n="63" d="100"/>
          <a:sy n="63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79F25-ACB3-43A2-B827-9BB83BCEAF63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334AC-3FD8-4D5D-A826-3F3DA8B40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0A870-CE81-4300-AA41-FB5783EFA77F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1293A-96E6-4E7A-A2DE-E6B6CD803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A7C2B-D6CE-4255-865C-F7828378C76D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EBA7B-B38F-4777-9839-2FA7F6DA1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88443-3CBC-4EB3-8DFC-A6138C857D8B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BFD2B-7281-4A11-BCA2-52CE8649C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CBEA3-48ED-48E0-B8E6-A47BE71C127A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E5D6C-4F39-465D-9DA9-9EC637BFC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14877-9B08-4117-A890-9DD6DED8726C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0C7C8-0C24-4900-98AD-D5638F27D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C7C65-C892-4745-87C2-610AA5AD871C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5A4A-92F4-4735-BDB4-E13BF5A41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12D76-7C15-4ACB-8A9F-E55D12779A68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EC756-60FC-47A5-B0FE-86300737C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D1C31-4C30-4E81-ADC4-4630A938CFC9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DC001-13F6-4B78-BCDE-B5EF7853DB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2DB-DC04-4C37-A1A1-115DEBEA0A63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7888A-206A-4195-9890-737D11D981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DFF91-D70B-4C7A-8DEE-A03B35296920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B3DDC-9BDC-4336-B710-EEF1AE187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6C1EA1-46F6-4DD5-8DB2-8B34D58BEFBD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07B080-0B13-46A9-BEE1-3EFDFC892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60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6350" y="5164138"/>
            <a:ext cx="2987675" cy="1541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5" name="Rectangle 7"/>
          <p:cNvSpPr>
            <a:spLocks noChangeArrowheads="1"/>
          </p:cNvSpPr>
          <p:nvPr/>
        </p:nvSpPr>
        <p:spPr bwMode="auto">
          <a:xfrm>
            <a:off x="3492500" y="4076700"/>
            <a:ext cx="5435600" cy="15843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ru-RU" sz="1600"/>
              <a:t>.</a:t>
            </a:r>
          </a:p>
        </p:txBody>
      </p:sp>
      <p:pic>
        <p:nvPicPr>
          <p:cNvPr id="13316" name="Picture 4" descr="http://timesofindia.indiatimes.com/photo/15028251.cm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549275"/>
            <a:ext cx="6381750" cy="600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3" y="620713"/>
            <a:ext cx="7772400" cy="14700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Путешествие на поезде Олимпиады</a:t>
            </a:r>
            <a:r>
              <a:rPr lang="ru-RU" sz="4800" smtClean="0">
                <a:solidFill>
                  <a:srgbClr val="FF0000"/>
                </a:solidFill>
              </a:rPr>
              <a:t/>
            </a:r>
            <a:br>
              <a:rPr lang="ru-RU" sz="4800" smtClean="0">
                <a:solidFill>
                  <a:srgbClr val="FF0000"/>
                </a:solidFill>
              </a:rPr>
            </a:br>
            <a:endParaRPr lang="ru-RU" sz="4800" smtClean="0">
              <a:solidFill>
                <a:srgbClr val="FF0000"/>
              </a:solidFill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5508625" y="4149725"/>
            <a:ext cx="33162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hlink"/>
                </a:solidFill>
              </a:rPr>
              <a:t>Олимпиада зимняя</a:t>
            </a:r>
          </a:p>
          <a:p>
            <a:r>
              <a:rPr lang="ru-RU" sz="2000" b="1">
                <a:solidFill>
                  <a:schemeClr val="hlink"/>
                </a:solidFill>
              </a:rPr>
              <a:t>Скоро будет в Сочи,</a:t>
            </a:r>
          </a:p>
          <a:p>
            <a:r>
              <a:rPr lang="ru-RU" sz="2000" b="1">
                <a:solidFill>
                  <a:schemeClr val="hlink"/>
                </a:solidFill>
              </a:rPr>
              <a:t>И туда попасть</a:t>
            </a:r>
          </a:p>
          <a:p>
            <a:r>
              <a:rPr lang="ru-RU" sz="2000" b="1">
                <a:solidFill>
                  <a:schemeClr val="hlink"/>
                </a:solidFill>
              </a:rPr>
              <a:t>Хотелось бы мне очень.</a:t>
            </a:r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3203575" y="5876925"/>
            <a:ext cx="5940425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/>
              <a:t>Подготовила: воспитатель по физической</a:t>
            </a:r>
          </a:p>
          <a:p>
            <a:pPr algn="ctr"/>
            <a:r>
              <a:rPr lang="ru-RU" sz="1400"/>
              <a:t> культуре МАДОУ ЦРР- детский сад № 10</a:t>
            </a:r>
          </a:p>
          <a:p>
            <a:pPr algn="ctr"/>
            <a:r>
              <a:rPr lang="ru-RU" sz="1400"/>
              <a:t>«Чебурашка» -  Резанова В.П.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48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Прыжки с трамплина</a:t>
            </a:r>
            <a:r>
              <a:rPr lang="ru-RU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21518" name="Picture 14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5148263" y="4868863"/>
            <a:ext cx="3382962" cy="1657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000099"/>
                </a:solidFill>
              </a:rPr>
              <a:t>Прыжки с трамплина</a:t>
            </a:r>
            <a:r>
              <a:rPr lang="ru-RU">
                <a:solidFill>
                  <a:srgbClr val="000099"/>
                </a:solidFill>
              </a:rPr>
              <a:t>  —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вид спорта, включающий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прыжки на лыжах со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специально оборудованных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трамплинов.</a:t>
            </a:r>
          </a:p>
          <a:p>
            <a:pPr algn="ctr"/>
            <a:endParaRPr lang="ru-RU"/>
          </a:p>
        </p:txBody>
      </p:sp>
      <p:pic>
        <p:nvPicPr>
          <p:cNvPr id="22543" name="Picture 6" descr="C:\Documents and Settings\Admin\Рабочий стол\неиспользуемые\Мои рисунки\Рисунок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429000"/>
            <a:ext cx="42576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468313" y="1268413"/>
            <a:ext cx="3313112" cy="1800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000099"/>
                </a:solidFill>
              </a:rPr>
              <a:t>Трамплин - гора крутая,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Высокая такая.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С неё быстрее птицы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Спортсмен на лыжах мчится</a:t>
            </a:r>
          </a:p>
        </p:txBody>
      </p:sp>
      <p:pic>
        <p:nvPicPr>
          <p:cNvPr id="22545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1268413"/>
            <a:ext cx="4643438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 animBg="1"/>
      <p:bldP spid="225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24000" contrast="54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Фристайл </a:t>
            </a:r>
          </a:p>
        </p:txBody>
      </p:sp>
      <p:pic>
        <p:nvPicPr>
          <p:cNvPr id="22535" name="Picture 7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6" name="Rectangle 7"/>
          <p:cNvSpPr>
            <a:spLocks noChangeArrowheads="1"/>
          </p:cNvSpPr>
          <p:nvPr/>
        </p:nvSpPr>
        <p:spPr bwMode="auto">
          <a:xfrm>
            <a:off x="539750" y="1052513"/>
            <a:ext cx="8207375" cy="5762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1600" b="1">
                <a:solidFill>
                  <a:srgbClr val="000099"/>
                </a:solidFill>
              </a:rPr>
              <a:t>Фристайл </a:t>
            </a:r>
            <a:r>
              <a:rPr lang="ru-RU" sz="1600">
                <a:solidFill>
                  <a:srgbClr val="000099"/>
                </a:solidFill>
              </a:rPr>
              <a:t>(англ. Freestyle skiing) — вид лыжного спорта.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В состав фристайла входят: лыжная акробатика, ски-кросс и могул.</a:t>
            </a:r>
            <a:endParaRPr lang="ru-RU" sz="1600"/>
          </a:p>
        </p:txBody>
      </p:sp>
      <p:pic>
        <p:nvPicPr>
          <p:cNvPr id="23561" name="Picture 9" descr="C:\Documents and Settings\Admin\Рабочий стол\неиспользуемые\Мои рисунки\Рисунок19.jpg"/>
          <p:cNvPicPr>
            <a:picLocks noChangeAspect="1" noChangeArrowheads="1"/>
          </p:cNvPicPr>
          <p:nvPr>
            <p:ph idx="4294967295"/>
          </p:nvPr>
        </p:nvPicPr>
        <p:blipFill>
          <a:blip r:embed="rId4"/>
          <a:srcRect t="5334" r="4315"/>
          <a:stretch>
            <a:fillRect/>
          </a:stretch>
        </p:blipFill>
        <p:spPr>
          <a:xfrm>
            <a:off x="0" y="3860800"/>
            <a:ext cx="3203575" cy="2535238"/>
          </a:xfrm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79388" y="1844675"/>
            <a:ext cx="2952750" cy="18732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1300" b="1">
                <a:solidFill>
                  <a:srgbClr val="000099"/>
                </a:solidFill>
              </a:rPr>
              <a:t>Могул</a:t>
            </a:r>
            <a:r>
              <a:rPr lang="ru-RU" sz="1300">
                <a:solidFill>
                  <a:srgbClr val="000099"/>
                </a:solidFill>
              </a:rPr>
              <a:t> — это спуск по бугристому, 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кочковатому склону. Лавируя 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между буграми, спортсмен постоянно 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поворачивает ноги с лыжами то в одну, 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то в другую сторону. Трасса спуска 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содержит два трамплина,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 на которых лыжник демонстрирует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 прыжки</a:t>
            </a:r>
            <a:endParaRPr lang="ru-RU" sz="1300"/>
          </a:p>
        </p:txBody>
      </p:sp>
      <p:pic>
        <p:nvPicPr>
          <p:cNvPr id="23562" name="Picture 10" descr="C:\Documents and Settings\Admin\Рабочий стол\неиспользуемые\Мои рисунки\Рисунок20.jpg"/>
          <p:cNvPicPr>
            <a:picLocks noChangeAspect="1" noChangeArrowheads="1"/>
          </p:cNvPicPr>
          <p:nvPr/>
        </p:nvPicPr>
        <p:blipFill>
          <a:blip r:embed="rId5"/>
          <a:srcRect l="4884"/>
          <a:stretch>
            <a:fillRect/>
          </a:stretch>
        </p:blipFill>
        <p:spPr bwMode="auto">
          <a:xfrm>
            <a:off x="5867400" y="3933825"/>
            <a:ext cx="32766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6011863" y="2133600"/>
            <a:ext cx="2879725" cy="16557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300" b="1">
                <a:solidFill>
                  <a:srgbClr val="000099"/>
                </a:solidFill>
              </a:rPr>
              <a:t>Ски-кросс</a:t>
            </a:r>
            <a:r>
              <a:rPr lang="ru-RU" sz="1300">
                <a:solidFill>
                  <a:srgbClr val="000099"/>
                </a:solidFill>
              </a:rPr>
              <a:t> – гонка по специальной </a:t>
            </a:r>
          </a:p>
          <a:p>
            <a:pPr algn="ctr"/>
            <a:r>
              <a:rPr lang="ru-RU" sz="1300">
                <a:solidFill>
                  <a:srgbClr val="000099"/>
                </a:solidFill>
              </a:rPr>
              <a:t>горнолыжной трассе, </a:t>
            </a:r>
          </a:p>
          <a:p>
            <a:pPr algn="ctr"/>
            <a:r>
              <a:rPr lang="ru-RU" sz="1300">
                <a:solidFill>
                  <a:srgbClr val="000099"/>
                </a:solidFill>
              </a:rPr>
              <a:t>включающая в себя снежные </a:t>
            </a:r>
          </a:p>
          <a:p>
            <a:pPr algn="ctr"/>
            <a:r>
              <a:rPr lang="ru-RU" sz="1300">
                <a:solidFill>
                  <a:srgbClr val="000099"/>
                </a:solidFill>
              </a:rPr>
              <a:t>препятствия в виде различных </a:t>
            </a:r>
          </a:p>
          <a:p>
            <a:pPr algn="ctr"/>
            <a:r>
              <a:rPr lang="ru-RU" sz="1300">
                <a:solidFill>
                  <a:srgbClr val="000099"/>
                </a:solidFill>
              </a:rPr>
              <a:t>трамплинов, волн, и виражей. </a:t>
            </a:r>
          </a:p>
          <a:p>
            <a:pPr algn="ctr"/>
            <a:r>
              <a:rPr lang="ru-RU" sz="1300">
                <a:solidFill>
                  <a:srgbClr val="000099"/>
                </a:solidFill>
              </a:rPr>
              <a:t>Считается самым сложным</a:t>
            </a:r>
          </a:p>
          <a:p>
            <a:pPr algn="ctr"/>
            <a:r>
              <a:rPr lang="ru-RU" sz="1300">
                <a:solidFill>
                  <a:srgbClr val="000099"/>
                </a:solidFill>
              </a:rPr>
              <a:t> видом фристайла.</a:t>
            </a:r>
          </a:p>
        </p:txBody>
      </p:sp>
      <p:pic>
        <p:nvPicPr>
          <p:cNvPr id="23564" name="Picture 11" descr="C:\Documents and Settings\Admin\Рабочий стол\неиспользуемые\Мои рисунки\Рисунок21.jpg"/>
          <p:cNvPicPr>
            <a:picLocks noChangeAspect="1" noChangeArrowheads="1"/>
          </p:cNvPicPr>
          <p:nvPr/>
        </p:nvPicPr>
        <p:blipFill>
          <a:blip r:embed="rId6"/>
          <a:srcRect t="15492"/>
          <a:stretch>
            <a:fillRect/>
          </a:stretch>
        </p:blipFill>
        <p:spPr bwMode="auto">
          <a:xfrm>
            <a:off x="3492500" y="1916113"/>
            <a:ext cx="2190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276600" y="5229225"/>
            <a:ext cx="2519363" cy="115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1300" b="1">
                <a:solidFill>
                  <a:srgbClr val="000099"/>
                </a:solidFill>
              </a:rPr>
              <a:t>В лыжной акробатике</a:t>
            </a:r>
            <a:r>
              <a:rPr lang="ru-RU" sz="1300">
                <a:solidFill>
                  <a:srgbClr val="000099"/>
                </a:solidFill>
              </a:rPr>
              <a:t> 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спортсмены со специального 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трамплина совершают серию 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различных по сложности </a:t>
            </a:r>
          </a:p>
          <a:p>
            <a:pPr algn="ctr" eaLnBrk="0" hangingPunct="0"/>
            <a:r>
              <a:rPr lang="ru-RU" sz="1300">
                <a:solidFill>
                  <a:srgbClr val="000099"/>
                </a:solidFill>
              </a:rPr>
              <a:t>прыжков и сальто.</a:t>
            </a:r>
          </a:p>
          <a:p>
            <a:pPr algn="ctr"/>
            <a:endParaRPr lang="ru-RU" sz="1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animBg="1"/>
      <p:bldP spid="23563" grpId="0" animBg="1"/>
      <p:bldP spid="2356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48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Сноубординг</a:t>
            </a:r>
          </a:p>
        </p:txBody>
      </p:sp>
      <p:pic>
        <p:nvPicPr>
          <p:cNvPr id="23559" name="Picture 7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250825" y="5516563"/>
            <a:ext cx="8426450" cy="8651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>
                <a:solidFill>
                  <a:srgbClr val="000099"/>
                </a:solidFill>
              </a:rPr>
              <a:t>Сноубординг </a:t>
            </a:r>
            <a:r>
              <a:rPr lang="ru-RU" sz="1600">
                <a:solidFill>
                  <a:srgbClr val="000099"/>
                </a:solidFill>
              </a:rPr>
              <a:t>(англ. snowboarding, от snow – снег и board – доска) – вид спорта, </a:t>
            </a:r>
          </a:p>
          <a:p>
            <a:pPr algn="ctr"/>
            <a:r>
              <a:rPr lang="ru-RU" sz="1600">
                <a:solidFill>
                  <a:srgbClr val="000099"/>
                </a:solidFill>
              </a:rPr>
              <a:t>включающий в себя скоростной спуск с горного склона с выполнением </a:t>
            </a:r>
          </a:p>
          <a:p>
            <a:pPr algn="ctr"/>
            <a:r>
              <a:rPr lang="ru-RU" sz="1600">
                <a:solidFill>
                  <a:srgbClr val="000099"/>
                </a:solidFill>
              </a:rPr>
              <a:t>акробатических элементов на сноуборде. </a:t>
            </a:r>
          </a:p>
        </p:txBody>
      </p:sp>
      <p:pic>
        <p:nvPicPr>
          <p:cNvPr id="24585" name="Picture 6" descr="C:\Documents and Settings\Admin\Рабочий стол\неиспользуемые\Мои рисунки\Рисунок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2133600"/>
            <a:ext cx="27305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250825" y="1196975"/>
            <a:ext cx="381635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>
                <a:solidFill>
                  <a:srgbClr val="000099"/>
                </a:solidFill>
              </a:rPr>
              <a:t>Сноуборд - это монолыжа с окантовкой, </a:t>
            </a:r>
          </a:p>
          <a:p>
            <a:pPr algn="ctr"/>
            <a:r>
              <a:rPr lang="ru-RU" sz="1400">
                <a:solidFill>
                  <a:srgbClr val="000099"/>
                </a:solidFill>
              </a:rPr>
              <a:t>на которой установлены крепления для ног)</a:t>
            </a:r>
          </a:p>
        </p:txBody>
      </p:sp>
      <p:pic>
        <p:nvPicPr>
          <p:cNvPr id="24589" name="Picture 7" descr="C:\Documents and Settings\Admin\Рабочий стол\неиспользуемые\Мои рисунки\Рисунок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1125538"/>
            <a:ext cx="271462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  <p:bldP spid="2458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24000" contrast="48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  <a:latin typeface="Arial" charset="0"/>
              </a:rPr>
              <a:t>Санный спорт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0" y="1628775"/>
            <a:ext cx="8543925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/>
              <a:t>   </a:t>
            </a:r>
          </a:p>
        </p:txBody>
      </p:sp>
      <p:pic>
        <p:nvPicPr>
          <p:cNvPr id="24583" name="Picture 7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250825" y="1196975"/>
            <a:ext cx="5545138" cy="20875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000099"/>
                </a:solidFill>
              </a:rPr>
              <a:t>Санный спорт </a:t>
            </a:r>
            <a:r>
              <a:rPr lang="ru-RU">
                <a:solidFill>
                  <a:srgbClr val="000099"/>
                </a:solidFill>
              </a:rPr>
              <a:t>— это соревнования в скоростном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спуске на одноместных или двухместных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санях по заранее подготовленной трассе.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Спортсмены располагаются на санях на спине,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ногами вперед. Управление санями производится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при помощи изменения положения тела.</a:t>
            </a:r>
          </a:p>
          <a:p>
            <a:pPr algn="ctr"/>
            <a:endParaRPr lang="ru-RU"/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644900"/>
            <a:ext cx="42862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3716338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1557338"/>
            <a:ext cx="29813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48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Бобслей 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0" y="1628775"/>
            <a:ext cx="5857875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/>
              <a:t>	</a:t>
            </a:r>
          </a:p>
          <a:p>
            <a:pPr eaLnBrk="1" hangingPunct="1"/>
            <a:endParaRPr lang="ru-RU" smtClean="0"/>
          </a:p>
        </p:txBody>
      </p:sp>
      <p:pic>
        <p:nvPicPr>
          <p:cNvPr id="26632" name="Picture 8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9" name="Rectangle 8"/>
          <p:cNvSpPr>
            <a:spLocks noChangeArrowheads="1"/>
          </p:cNvSpPr>
          <p:nvPr/>
        </p:nvSpPr>
        <p:spPr bwMode="auto">
          <a:xfrm>
            <a:off x="323850" y="1412875"/>
            <a:ext cx="4968875" cy="2016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1700" b="1">
                <a:solidFill>
                  <a:srgbClr val="000099"/>
                </a:solidFill>
              </a:rPr>
              <a:t>Бобслей</a:t>
            </a:r>
            <a:r>
              <a:rPr lang="ru-RU" sz="1700">
                <a:solidFill>
                  <a:srgbClr val="000099"/>
                </a:solidFill>
              </a:rPr>
              <a:t> (от англ. bobsleigh) — зимний </a:t>
            </a:r>
          </a:p>
          <a:p>
            <a:pPr algn="ctr" eaLnBrk="0" hangingPunct="0"/>
            <a:r>
              <a:rPr lang="ru-RU" sz="1700">
                <a:solidFill>
                  <a:srgbClr val="000099"/>
                </a:solidFill>
              </a:rPr>
              <a:t>олимпийский вид спорта, представляющий </a:t>
            </a:r>
          </a:p>
          <a:p>
            <a:pPr algn="ctr" eaLnBrk="0" hangingPunct="0"/>
            <a:r>
              <a:rPr lang="ru-RU" sz="1700">
                <a:solidFill>
                  <a:srgbClr val="000099"/>
                </a:solidFill>
              </a:rPr>
              <a:t>собой скоростной спуск с гор </a:t>
            </a:r>
          </a:p>
          <a:p>
            <a:pPr algn="ctr" eaLnBrk="0" hangingPunct="0"/>
            <a:r>
              <a:rPr lang="ru-RU" sz="1700">
                <a:solidFill>
                  <a:srgbClr val="000099"/>
                </a:solidFill>
              </a:rPr>
              <a:t>по специально оборудованным ледовым </a:t>
            </a:r>
          </a:p>
          <a:p>
            <a:pPr algn="ctr" eaLnBrk="0" hangingPunct="0"/>
            <a:r>
              <a:rPr lang="ru-RU" sz="1700">
                <a:solidFill>
                  <a:srgbClr val="000099"/>
                </a:solidFill>
              </a:rPr>
              <a:t>трассам на управляемых санях — бобах. </a:t>
            </a:r>
          </a:p>
          <a:p>
            <a:pPr algn="ctr" eaLnBrk="0" hangingPunct="0"/>
            <a:r>
              <a:rPr lang="ru-RU" sz="1700">
                <a:solidFill>
                  <a:srgbClr val="000099"/>
                </a:solidFill>
              </a:rPr>
              <a:t>В программу зимних Олимпийских игр </a:t>
            </a:r>
          </a:p>
          <a:p>
            <a:pPr algn="ctr" eaLnBrk="0" hangingPunct="0"/>
            <a:r>
              <a:rPr lang="ru-RU" sz="1700">
                <a:solidFill>
                  <a:srgbClr val="000099"/>
                </a:solidFill>
              </a:rPr>
              <a:t>бобслей был включен начиная с 1924 года.</a:t>
            </a:r>
            <a:endParaRPr lang="ru-RU" sz="170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1196975"/>
            <a:ext cx="33162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3213100"/>
            <a:ext cx="2714625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6" descr="C:\Documents and Settings\Admin\Рабочий стол\неиспользуемые\Мои рисунки\Рисунок3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3789363"/>
            <a:ext cx="4751387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 -0.00301 L 0.97257 0.004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48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Arial" charset="0"/>
              </a:rPr>
              <a:t>Скелетон </a:t>
            </a:r>
          </a:p>
        </p:txBody>
      </p:sp>
      <p:pic>
        <p:nvPicPr>
          <p:cNvPr id="27656" name="Picture 8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323850" y="1268413"/>
            <a:ext cx="5111750" cy="19446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1600" b="1">
                <a:solidFill>
                  <a:srgbClr val="000099"/>
                </a:solidFill>
              </a:rPr>
              <a:t>Скелетон</a:t>
            </a:r>
            <a:r>
              <a:rPr lang="ru-RU" sz="1600">
                <a:solidFill>
                  <a:srgbClr val="000099"/>
                </a:solidFill>
              </a:rPr>
              <a:t> (англ. Skeleton, букв. — скелет, каркас) —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зимний олимпийский вид спорта,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представляющий собой спуск по ледяному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жёлобу на двухполозьевых санях на укрепленной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 раме, победитель которого определяется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по сумме двух заездов.</a:t>
            </a:r>
            <a:endParaRPr lang="ru-RU" sz="1600"/>
          </a:p>
        </p:txBody>
      </p:sp>
      <p:pic>
        <p:nvPicPr>
          <p:cNvPr id="28680" name="Picture 8"/>
          <p:cNvPicPr>
            <a:picLocks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2627313" y="3284538"/>
            <a:ext cx="4367212" cy="3363912"/>
          </a:xfrm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/>
          <a:srcRect l="7314" t="6297" r="8363" b="8997"/>
          <a:stretch>
            <a:fillRect/>
          </a:stretch>
        </p:blipFill>
        <p:spPr bwMode="auto">
          <a:xfrm>
            <a:off x="5580063" y="1196975"/>
            <a:ext cx="33131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48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Arial" charset="0"/>
              </a:rPr>
              <a:t>Кёрлинг 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0" y="1484313"/>
            <a:ext cx="8686800" cy="43402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/>
              <a:t>   </a:t>
            </a:r>
          </a:p>
        </p:txBody>
      </p:sp>
      <p:pic>
        <p:nvPicPr>
          <p:cNvPr id="28679" name="Picture 7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2924175"/>
            <a:ext cx="5724525" cy="373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8"/>
          <p:cNvSpPr>
            <a:spLocks noChangeArrowheads="1"/>
          </p:cNvSpPr>
          <p:nvPr/>
        </p:nvSpPr>
        <p:spPr bwMode="auto">
          <a:xfrm>
            <a:off x="250825" y="1268413"/>
            <a:ext cx="8424863" cy="13668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700">
                <a:solidFill>
                  <a:srgbClr val="000099"/>
                </a:solidFill>
              </a:rPr>
              <a:t>Кёрлинг (англ. curling, от скотс. curr) — командная спортивная игра на </a:t>
            </a:r>
          </a:p>
          <a:p>
            <a:pPr algn="ctr"/>
            <a:r>
              <a:rPr lang="ru-RU" sz="1700">
                <a:solidFill>
                  <a:srgbClr val="000099"/>
                </a:solidFill>
              </a:rPr>
              <a:t>ледяной</a:t>
            </a:r>
            <a:r>
              <a:rPr lang="ru-RU">
                <a:solidFill>
                  <a:schemeClr val="tx2"/>
                </a:solidFill>
              </a:rPr>
              <a:t> </a:t>
            </a:r>
            <a:r>
              <a:rPr lang="ru-RU" sz="1700">
                <a:solidFill>
                  <a:srgbClr val="000099"/>
                </a:solidFill>
              </a:rPr>
              <a:t>площадке. Участники двух команд поочерёдно пускают</a:t>
            </a:r>
          </a:p>
          <a:p>
            <a:pPr algn="ctr"/>
            <a:r>
              <a:rPr lang="ru-RU" sz="1700">
                <a:solidFill>
                  <a:srgbClr val="000099"/>
                </a:solidFill>
              </a:rPr>
              <a:t> по льду специальные тяжёлые гранитные снаряды («камни») в сторону</a:t>
            </a:r>
          </a:p>
          <a:p>
            <a:pPr algn="ctr"/>
            <a:r>
              <a:rPr lang="ru-RU" sz="1700">
                <a:solidFill>
                  <a:srgbClr val="000099"/>
                </a:solidFill>
              </a:rPr>
              <a:t> размеченной на льду мишени («дома»). От каждой команды — четыре игрока.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48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395288" y="765175"/>
            <a:ext cx="8229600" cy="71437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Arial" charset="0"/>
              </a:rPr>
              <a:t>Спасибо за внимание!</a:t>
            </a:r>
          </a:p>
        </p:txBody>
      </p:sp>
      <p:pic>
        <p:nvPicPr>
          <p:cNvPr id="29699" name="Picture 2" descr="http://f.azh.kz/news/123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5838" y="1206500"/>
            <a:ext cx="2870200" cy="553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Содержимое 2"/>
          <p:cNvSpPr>
            <a:spLocks noGrp="1"/>
          </p:cNvSpPr>
          <p:nvPr>
            <p:ph idx="1"/>
          </p:nvPr>
        </p:nvSpPr>
        <p:spPr>
          <a:xfrm>
            <a:off x="0" y="1628775"/>
            <a:ext cx="6786563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7" name="Picture 7" descr="70bea720444516edf262b7f5690a74d6"/>
          <p:cNvPicPr>
            <a:picLocks noChangeAspect="1" noChangeArrowheads="1"/>
          </p:cNvPicPr>
          <p:nvPr/>
        </p:nvPicPr>
        <p:blipFill>
          <a:blip r:embed="rId4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2" name="Rectangle 7"/>
          <p:cNvSpPr>
            <a:spLocks noChangeArrowheads="1"/>
          </p:cNvSpPr>
          <p:nvPr/>
        </p:nvSpPr>
        <p:spPr bwMode="auto">
          <a:xfrm>
            <a:off x="684213" y="2492375"/>
            <a:ext cx="4824412" cy="25193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0099"/>
                </a:solidFill>
              </a:rPr>
              <a:t>Вся Россия рада!</a:t>
            </a:r>
          </a:p>
          <a:p>
            <a:pPr algn="ctr"/>
            <a:r>
              <a:rPr lang="ru-RU" sz="2800">
                <a:solidFill>
                  <a:srgbClr val="000099"/>
                </a:solidFill>
              </a:rPr>
              <a:t> У нас ОЛИМПИАДА!</a:t>
            </a:r>
          </a:p>
          <a:p>
            <a:pPr algn="ctr"/>
            <a:r>
              <a:rPr lang="ru-RU" sz="2800">
                <a:solidFill>
                  <a:srgbClr val="000099"/>
                </a:solidFill>
              </a:rPr>
              <a:t> Праздник спорта мировой</a:t>
            </a:r>
          </a:p>
          <a:p>
            <a:pPr algn="ctr"/>
            <a:r>
              <a:rPr lang="ru-RU" sz="2800">
                <a:solidFill>
                  <a:srgbClr val="000099"/>
                </a:solidFill>
              </a:rPr>
              <a:t>Начинается зимой.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60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Arial" charset="0"/>
              </a:rPr>
              <a:t>Виват, Россия, браво Сочи!</a:t>
            </a:r>
          </a:p>
        </p:txBody>
      </p:sp>
      <p:pic>
        <p:nvPicPr>
          <p:cNvPr id="44038" name="Picture 6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2484438" y="981075"/>
            <a:ext cx="5040312" cy="151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>
                <a:solidFill>
                  <a:schemeClr val="hlink"/>
                </a:solidFill>
              </a:rPr>
              <a:t>Чудесная страна Спортландия,</a:t>
            </a:r>
          </a:p>
          <a:p>
            <a:pPr algn="ctr"/>
            <a:r>
              <a:rPr lang="ru-RU" sz="1400" b="1">
                <a:solidFill>
                  <a:schemeClr val="hlink"/>
                </a:solidFill>
              </a:rPr>
              <a:t>Страна здоровья, грации и красоты,</a:t>
            </a:r>
          </a:p>
          <a:p>
            <a:pPr algn="ctr"/>
            <a:r>
              <a:rPr lang="ru-RU" sz="1400" b="1">
                <a:solidFill>
                  <a:schemeClr val="hlink"/>
                </a:solidFill>
              </a:rPr>
              <a:t>Страна терпения, силы, воли.</a:t>
            </a:r>
          </a:p>
          <a:p>
            <a:pPr algn="ctr"/>
            <a:r>
              <a:rPr lang="ru-RU" sz="1400" b="1">
                <a:solidFill>
                  <a:schemeClr val="hlink"/>
                </a:solidFill>
              </a:rPr>
              <a:t>Страна побед. Страна мечты.</a:t>
            </a:r>
          </a:p>
          <a:p>
            <a:pPr algn="ctr"/>
            <a:r>
              <a:rPr lang="ru-RU" sz="1400" b="1">
                <a:solidFill>
                  <a:schemeClr val="hlink"/>
                </a:solidFill>
              </a:rPr>
              <a:t>Но в эту чудную страну не каждый попадет.</a:t>
            </a:r>
          </a:p>
          <a:p>
            <a:pPr algn="ctr"/>
            <a:r>
              <a:rPr lang="ru-RU" sz="1400" b="1">
                <a:solidFill>
                  <a:schemeClr val="hlink"/>
                </a:solidFill>
              </a:rPr>
              <a:t>Лишь только тот, кто любит спорт</a:t>
            </a:r>
          </a:p>
          <a:p>
            <a:pPr algn="ctr"/>
            <a:r>
              <a:rPr lang="ru-RU" sz="1400" b="1">
                <a:solidFill>
                  <a:schemeClr val="hlink"/>
                </a:solidFill>
              </a:rPr>
              <a:t> И верно по пути идет.</a:t>
            </a:r>
          </a:p>
        </p:txBody>
      </p:sp>
      <p:pic>
        <p:nvPicPr>
          <p:cNvPr id="14341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2565400"/>
            <a:ext cx="648176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24000" contrast="60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9144000" cy="11430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Конькобежный спорт</a:t>
            </a:r>
          </a:p>
        </p:txBody>
      </p:sp>
      <p:pic>
        <p:nvPicPr>
          <p:cNvPr id="14344" name="Picture 8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4500563" y="1052513"/>
            <a:ext cx="4248150" cy="1800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99"/>
                </a:solidFill>
              </a:rPr>
              <a:t>Кто десять километров,</a:t>
            </a:r>
          </a:p>
          <a:p>
            <a:pPr algn="ctr"/>
            <a:r>
              <a:rPr lang="ru-RU" sz="2000">
                <a:solidFill>
                  <a:srgbClr val="000099"/>
                </a:solidFill>
              </a:rPr>
              <a:t>Качая в такт рукой,</a:t>
            </a:r>
          </a:p>
          <a:p>
            <a:pPr algn="ctr"/>
            <a:r>
              <a:rPr lang="ru-RU" sz="2000">
                <a:solidFill>
                  <a:srgbClr val="000099"/>
                </a:solidFill>
              </a:rPr>
              <a:t>Бежит быстрее ветра</a:t>
            </a:r>
          </a:p>
          <a:p>
            <a:pPr algn="ctr"/>
            <a:r>
              <a:rPr lang="ru-RU" sz="2000">
                <a:solidFill>
                  <a:srgbClr val="000099"/>
                </a:solidFill>
              </a:rPr>
              <a:t>Согнувшись кочергой?</a:t>
            </a:r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3429000"/>
            <a:ext cx="49688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395288" y="1196975"/>
            <a:ext cx="3313112" cy="37433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 b="1">
                <a:solidFill>
                  <a:srgbClr val="000099"/>
                </a:solidFill>
              </a:rPr>
              <a:t>Конькобежный спорт</a:t>
            </a:r>
            <a:r>
              <a:rPr lang="ru-RU" sz="1600">
                <a:solidFill>
                  <a:srgbClr val="000099"/>
                </a:solidFill>
              </a:rPr>
              <a:t>  </a:t>
            </a:r>
          </a:p>
          <a:p>
            <a:r>
              <a:rPr lang="ru-RU" sz="1600">
                <a:solidFill>
                  <a:srgbClr val="000099"/>
                </a:solidFill>
              </a:rPr>
              <a:t>(скоростной бег на коньках) — </a:t>
            </a:r>
          </a:p>
          <a:p>
            <a:r>
              <a:rPr lang="ru-RU" sz="1600">
                <a:solidFill>
                  <a:srgbClr val="000099"/>
                </a:solidFill>
              </a:rPr>
              <a:t>вид спорта, в котором </a:t>
            </a:r>
          </a:p>
          <a:p>
            <a:r>
              <a:rPr lang="ru-RU" sz="1600">
                <a:solidFill>
                  <a:srgbClr val="000099"/>
                </a:solidFill>
              </a:rPr>
              <a:t>необходимо как можно </a:t>
            </a:r>
          </a:p>
          <a:p>
            <a:r>
              <a:rPr lang="ru-RU" sz="1600">
                <a:solidFill>
                  <a:srgbClr val="000099"/>
                </a:solidFill>
              </a:rPr>
              <a:t>быстрее преодолевать </a:t>
            </a:r>
          </a:p>
          <a:p>
            <a:r>
              <a:rPr lang="ru-RU" sz="1600">
                <a:solidFill>
                  <a:srgbClr val="000099"/>
                </a:solidFill>
              </a:rPr>
              <a:t>определённую дистанцию </a:t>
            </a:r>
          </a:p>
          <a:p>
            <a:r>
              <a:rPr lang="ru-RU" sz="1600">
                <a:solidFill>
                  <a:srgbClr val="000099"/>
                </a:solidFill>
              </a:rPr>
              <a:t>на ледовом стадионе по </a:t>
            </a:r>
          </a:p>
          <a:p>
            <a:r>
              <a:rPr lang="ru-RU" sz="1600">
                <a:solidFill>
                  <a:srgbClr val="000099"/>
                </a:solidFill>
              </a:rPr>
              <a:t>замкнутому кругу.</a:t>
            </a:r>
          </a:p>
          <a:p>
            <a:r>
              <a:rPr lang="ru-RU" sz="1600">
                <a:solidFill>
                  <a:srgbClr val="000099"/>
                </a:solidFill>
              </a:rPr>
              <a:t>Конькобежный спорт — </a:t>
            </a:r>
          </a:p>
          <a:p>
            <a:r>
              <a:rPr lang="ru-RU" sz="1600">
                <a:solidFill>
                  <a:srgbClr val="000099"/>
                </a:solidFill>
              </a:rPr>
              <a:t>один из старейших видов спорта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30000" contrast="54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Шорт-трек</a:t>
            </a:r>
          </a:p>
        </p:txBody>
      </p:sp>
      <p:pic>
        <p:nvPicPr>
          <p:cNvPr id="15367" name="Picture 7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323850" y="1125538"/>
            <a:ext cx="5940425" cy="2879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000099"/>
                </a:solidFill>
              </a:rPr>
              <a:t>Скоростной бег на коньках на короткой дорожке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— форма конькобежного спорта.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В соревнованиях несколько спортсменов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(как правило 4—8: чем больше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дистанция, тем больше спортсменов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в забеге) одновременно катаются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по овальной ледовой дорожке длиной 111,12 м.</a:t>
            </a:r>
          </a:p>
          <a:p>
            <a:pPr algn="ctr"/>
            <a:endParaRPr lang="ru-RU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3500438"/>
            <a:ext cx="46894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60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Фигурное катание</a:t>
            </a:r>
            <a:endParaRPr lang="ru-RU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0" y="1628775"/>
            <a:ext cx="9001125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/>
              <a:t>   </a:t>
            </a:r>
          </a:p>
        </p:txBody>
      </p:sp>
      <p:pic>
        <p:nvPicPr>
          <p:cNvPr id="3" name="Picture 7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643438" y="1052513"/>
            <a:ext cx="4248150" cy="18732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000099"/>
                </a:solidFill>
              </a:rPr>
              <a:t>зимний вид спорта,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в котором спортсмены перемещаются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на коньках по льду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с выполнением дополнительных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элементов, чаще всего под музыку.</a:t>
            </a:r>
            <a:r>
              <a:rPr lang="ru-RU"/>
              <a:t> </a:t>
            </a:r>
          </a:p>
          <a:p>
            <a:pPr algn="ctr"/>
            <a:endParaRPr lang="ru-RU"/>
          </a:p>
        </p:txBody>
      </p:sp>
      <p:sp>
        <p:nvSpPr>
          <p:cNvPr id="17414" name="Rectangle 8"/>
          <p:cNvSpPr>
            <a:spLocks noChangeArrowheads="1"/>
          </p:cNvSpPr>
          <p:nvPr/>
        </p:nvSpPr>
        <p:spPr bwMode="auto">
          <a:xfrm>
            <a:off x="827088" y="1628775"/>
            <a:ext cx="3600450" cy="306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000099"/>
                </a:solidFill>
              </a:rPr>
              <a:t>На льду танцует фигурист,</a:t>
            </a:r>
          </a:p>
          <a:p>
            <a:r>
              <a:rPr lang="ru-RU">
                <a:solidFill>
                  <a:srgbClr val="000099"/>
                </a:solidFill>
              </a:rPr>
              <a:t> Кружится, как осенний лист.</a:t>
            </a:r>
          </a:p>
          <a:p>
            <a:r>
              <a:rPr lang="ru-RU">
                <a:solidFill>
                  <a:srgbClr val="000099"/>
                </a:solidFill>
              </a:rPr>
              <a:t> Он исполняет пируэт,</a:t>
            </a:r>
          </a:p>
          <a:p>
            <a:r>
              <a:rPr lang="ru-RU">
                <a:solidFill>
                  <a:srgbClr val="000099"/>
                </a:solidFill>
              </a:rPr>
              <a:t> Потом двойной тулуп… </a:t>
            </a:r>
          </a:p>
          <a:p>
            <a:r>
              <a:rPr lang="ru-RU">
                <a:solidFill>
                  <a:srgbClr val="000099"/>
                </a:solidFill>
              </a:rPr>
              <a:t> Ах, нет!</a:t>
            </a:r>
          </a:p>
          <a:p>
            <a:r>
              <a:rPr lang="ru-RU">
                <a:solidFill>
                  <a:srgbClr val="000099"/>
                </a:solidFill>
              </a:rPr>
              <a:t> Не в шубе он, легко одет.</a:t>
            </a:r>
          </a:p>
          <a:p>
            <a:r>
              <a:rPr lang="ru-RU">
                <a:solidFill>
                  <a:srgbClr val="000099"/>
                </a:solidFill>
              </a:rPr>
              <a:t> И вот на льду теперь дуэт.</a:t>
            </a:r>
          </a:p>
          <a:p>
            <a:r>
              <a:rPr lang="ru-RU">
                <a:solidFill>
                  <a:srgbClr val="000099"/>
                </a:solidFill>
              </a:rPr>
              <a:t> Эх, хорошо катаются!</a:t>
            </a:r>
          </a:p>
          <a:p>
            <a:r>
              <a:rPr lang="ru-RU">
                <a:solidFill>
                  <a:srgbClr val="000099"/>
                </a:solidFill>
              </a:rPr>
              <a:t> Зал затаил дыхание.</a:t>
            </a:r>
          </a:p>
          <a:p>
            <a:r>
              <a:rPr lang="ru-RU">
                <a:solidFill>
                  <a:srgbClr val="000099"/>
                </a:solidFill>
              </a:rPr>
              <a:t> Вид спорта называется….</a:t>
            </a:r>
          </a:p>
          <a:p>
            <a:endParaRPr lang="ru-RU"/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141663"/>
            <a:ext cx="32893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54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Хоккей </a:t>
            </a:r>
            <a:endParaRPr lang="ru-RU" smtClean="0">
              <a:latin typeface="Arial" charset="0"/>
            </a:endParaRPr>
          </a:p>
        </p:txBody>
      </p:sp>
      <p:pic>
        <p:nvPicPr>
          <p:cNvPr id="17415" name="Picture 7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95288" y="1484313"/>
            <a:ext cx="3960812" cy="2736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1600" b="1">
                <a:solidFill>
                  <a:srgbClr val="000099"/>
                </a:solidFill>
              </a:rPr>
              <a:t>Хоккей с шайбой</a:t>
            </a:r>
            <a:r>
              <a:rPr lang="ru-RU" sz="1600">
                <a:solidFill>
                  <a:srgbClr val="000099"/>
                </a:solidFill>
              </a:rPr>
              <a:t> — спортивная игра,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подвид хоккея, заключающаяся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в противоборстве двух команд, которые,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передавая шайбу клюшками, стремятся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забросить её наибольшее количество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раз в ворота соперника и не пропустить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в свои. Побеждает команда,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забросившая наибольшее количество </a:t>
            </a:r>
          </a:p>
          <a:p>
            <a:pPr algn="ctr" eaLnBrk="0" hangingPunct="0"/>
            <a:r>
              <a:rPr lang="ru-RU" sz="1600">
                <a:solidFill>
                  <a:srgbClr val="000099"/>
                </a:solidFill>
              </a:rPr>
              <a:t>шайб в ворота соперника.</a:t>
            </a:r>
          </a:p>
          <a:p>
            <a:pPr algn="ctr"/>
            <a:endParaRPr lang="ru-RU" sz="1600"/>
          </a:p>
        </p:txBody>
      </p:sp>
      <p:sp>
        <p:nvSpPr>
          <p:cNvPr id="18437" name="Rectangle 8"/>
          <p:cNvSpPr>
            <a:spLocks noChangeArrowheads="1"/>
          </p:cNvSpPr>
          <p:nvPr/>
        </p:nvSpPr>
        <p:spPr bwMode="auto">
          <a:xfrm>
            <a:off x="3348038" y="4508500"/>
            <a:ext cx="3959225" cy="20875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>
                <a:solidFill>
                  <a:srgbClr val="000099"/>
                </a:solidFill>
              </a:rPr>
              <a:t>Во дворе с утра игра,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Разыгралась детвора.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Крики: «шайбу!», «мимо!», «бей!» -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Значит там игра – …. </a:t>
            </a:r>
          </a:p>
          <a:p>
            <a:pPr algn="ctr"/>
            <a:endParaRPr lang="ru-RU"/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1268413"/>
            <a:ext cx="437991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54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Лыжные виды спорта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8439" name="Picture 7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316538"/>
            <a:ext cx="2987675" cy="1541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539750" y="2924175"/>
            <a:ext cx="3384550" cy="19446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000099"/>
                </a:solidFill>
              </a:rPr>
              <a:t>Деревянных два коня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Вниз с горы несут меня.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Я в руках держу две палки,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Но не бью коней, их жалко.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А для ускоренья бега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Палками касаюсь снега.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Что это?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4140200" y="1377950"/>
            <a:ext cx="4752975" cy="2160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000099"/>
                </a:solidFill>
              </a:rPr>
              <a:t>Лыжные гонки</a:t>
            </a:r>
            <a:r>
              <a:rPr lang="ru-RU">
                <a:solidFill>
                  <a:srgbClr val="000099"/>
                </a:solidFill>
              </a:rPr>
              <a:t> — соревнования на лыжах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на определённую дистанцию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 по специально подготовленной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трассе среди лиц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определённой категории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(возрастной, половой и т. д.).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Относятся к циклическим видам спорта.</a:t>
            </a:r>
          </a:p>
          <a:p>
            <a:pPr algn="ctr"/>
            <a:endParaRPr lang="ru-RU"/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3825875"/>
            <a:ext cx="4535487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bright="18000" contrast="48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Слалом </a:t>
            </a:r>
          </a:p>
        </p:txBody>
      </p:sp>
      <p:pic>
        <p:nvPicPr>
          <p:cNvPr id="19464" name="Picture 8" descr="70bea720444516edf262b7f5690a74d6"/>
          <p:cNvPicPr>
            <a:picLocks noChangeAspect="1" noChangeArrowheads="1"/>
          </p:cNvPicPr>
          <p:nvPr/>
        </p:nvPicPr>
        <p:blipFill>
          <a:blip r:embed="rId3"/>
          <a:srcRect t="11308" r="10432" b="15405"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4" name="Rectangle 8"/>
          <p:cNvSpPr>
            <a:spLocks noChangeArrowheads="1"/>
          </p:cNvSpPr>
          <p:nvPr/>
        </p:nvSpPr>
        <p:spPr bwMode="auto">
          <a:xfrm>
            <a:off x="179388" y="1196975"/>
            <a:ext cx="8748712" cy="151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>
                <a:solidFill>
                  <a:srgbClr val="000099"/>
                </a:solidFill>
              </a:rPr>
              <a:t>Слалом </a:t>
            </a:r>
            <a:r>
              <a:rPr lang="ru-RU" sz="1500">
                <a:solidFill>
                  <a:srgbClr val="000099"/>
                </a:solidFill>
              </a:rPr>
              <a:t>— спуск с горы на лыжах по трассе длиной 450—500 м, размеченной воротами  </a:t>
            </a:r>
          </a:p>
          <a:p>
            <a:pPr algn="ctr"/>
            <a:r>
              <a:rPr lang="ru-RU" sz="1500">
                <a:solidFill>
                  <a:srgbClr val="000099"/>
                </a:solidFill>
              </a:rPr>
              <a:t>Во время прохождения трассы спортсмены обязаны проехать через все ворота; </a:t>
            </a:r>
          </a:p>
          <a:p>
            <a:pPr algn="ctr"/>
            <a:r>
              <a:rPr lang="ru-RU" sz="1500">
                <a:solidFill>
                  <a:srgbClr val="000099"/>
                </a:solidFill>
              </a:rPr>
              <a:t>за пропуск ворот или пересечении их одной лыжей спортсмены снимаются с соревнований. </a:t>
            </a:r>
          </a:p>
          <a:p>
            <a:pPr algn="ctr"/>
            <a:r>
              <a:rPr lang="ru-RU" sz="1500">
                <a:solidFill>
                  <a:srgbClr val="000099"/>
                </a:solidFill>
              </a:rPr>
              <a:t>Результат определяют по сумме времени, показанного в двух спусках на двух различных</a:t>
            </a:r>
          </a:p>
          <a:p>
            <a:pPr algn="ctr"/>
            <a:r>
              <a:rPr lang="ru-RU" sz="1500">
                <a:solidFill>
                  <a:srgbClr val="000099"/>
                </a:solidFill>
              </a:rPr>
              <a:t> трассах.</a:t>
            </a:r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141663"/>
            <a:ext cx="5073650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>
            <a:lum contrast="36000"/>
          </a:blip>
          <a:srcRect t="22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Биатлон 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mtClean="0"/>
          </a:p>
        </p:txBody>
      </p:sp>
      <p:pic>
        <p:nvPicPr>
          <p:cNvPr id="20487" name="Picture 7" descr="70bea720444516edf262b7f5690a74d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4067175" y="5229225"/>
            <a:ext cx="4392613" cy="14398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000099"/>
                </a:solidFill>
              </a:rPr>
              <a:t>Биатлон </a:t>
            </a:r>
            <a:r>
              <a:rPr lang="ru-RU">
                <a:solidFill>
                  <a:srgbClr val="000099"/>
                </a:solidFill>
              </a:rPr>
              <a:t>— зимний олимпийский 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вид спорта, сочетающий</a:t>
            </a:r>
          </a:p>
          <a:p>
            <a:pPr algn="ctr" eaLnBrk="0" hangingPunct="0"/>
            <a:r>
              <a:rPr lang="ru-RU">
                <a:solidFill>
                  <a:srgbClr val="000099"/>
                </a:solidFill>
              </a:rPr>
              <a:t> лыжную гонку со стрельбой из винтовки.</a:t>
            </a:r>
          </a:p>
          <a:p>
            <a:pPr algn="ctr"/>
            <a:endParaRPr lang="ru-RU"/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323850" y="1268413"/>
            <a:ext cx="3887788" cy="38877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000099"/>
                </a:solidFill>
              </a:rPr>
              <a:t>Долго ходом шли коньковым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Друг за дружкою втроем,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Было очень нелегко им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Забираться на подъем.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Вдруг отточенным движеньем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Хвать винтовки – и стрелять!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Бьют прицельно по мишеням,–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Раз, другой, четыре, пять.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И помчались под уклон.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Что же это? …</a:t>
            </a:r>
          </a:p>
        </p:txBody>
      </p:sp>
      <p:pic>
        <p:nvPicPr>
          <p:cNvPr id="21513" name="Picture 9"/>
          <p:cNvPicPr>
            <a:picLocks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3995738" y="1628775"/>
            <a:ext cx="4857750" cy="31400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722</Words>
  <Application>Microsoft Office PowerPoint</Application>
  <PresentationFormat>Экран (4:3)</PresentationFormat>
  <Paragraphs>168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Путешествие на поезде Олимпиады </vt:lpstr>
      <vt:lpstr>Виват, Россия, браво Сочи!</vt:lpstr>
      <vt:lpstr>Конькобежный спорт</vt:lpstr>
      <vt:lpstr>Шорт-трек</vt:lpstr>
      <vt:lpstr>Фигурное катание</vt:lpstr>
      <vt:lpstr>Хоккей </vt:lpstr>
      <vt:lpstr>Лыжные виды спорта </vt:lpstr>
      <vt:lpstr>Слалом </vt:lpstr>
      <vt:lpstr>Биатлон  </vt:lpstr>
      <vt:lpstr>Прыжки с трамплина </vt:lpstr>
      <vt:lpstr>Фристайл </vt:lpstr>
      <vt:lpstr>Сноубординг</vt:lpstr>
      <vt:lpstr>Санный спорт</vt:lpstr>
      <vt:lpstr>Бобслей </vt:lpstr>
      <vt:lpstr>Скелетон </vt:lpstr>
      <vt:lpstr>Кёрлинг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ОЛИМПИЙСКИЕ ИГРЫ</dc:title>
  <dc:creator>Пользователь</dc:creator>
  <cp:lastModifiedBy>Волшебник</cp:lastModifiedBy>
  <cp:revision>18</cp:revision>
  <dcterms:created xsi:type="dcterms:W3CDTF">2013-02-14T13:12:42Z</dcterms:created>
  <dcterms:modified xsi:type="dcterms:W3CDTF">2014-01-30T23:00:34Z</dcterms:modified>
</cp:coreProperties>
</file>