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64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4E89E-20C3-4D9C-8236-4154A6FB0CDD}" type="datetimeFigureOut">
              <a:rPr lang="ru-RU" smtClean="0"/>
              <a:t>23.04.2013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3C915-2976-44AB-9775-11A33579DFA3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reveal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4E89E-20C3-4D9C-8236-4154A6FB0CDD}" type="datetimeFigureOut">
              <a:rPr lang="ru-RU" smtClean="0"/>
              <a:t>23.04.2013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3C915-2976-44AB-9775-11A33579DFA3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reveal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4E89E-20C3-4D9C-8236-4154A6FB0CDD}" type="datetimeFigureOut">
              <a:rPr lang="ru-RU" smtClean="0"/>
              <a:t>23.04.2013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3C915-2976-44AB-9775-11A33579DFA3}" type="slidenum">
              <a:rPr lang="ru-RU" smtClean="0"/>
              <a:t>‹#›</a:t>
            </a:fld>
            <a:endParaRPr lang="ru-RU" dirty="0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reveal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4E89E-20C3-4D9C-8236-4154A6FB0CDD}" type="datetimeFigureOut">
              <a:rPr lang="ru-RU" smtClean="0"/>
              <a:t>23.04.2013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3C915-2976-44AB-9775-11A33579DFA3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reveal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4E89E-20C3-4D9C-8236-4154A6FB0CDD}" type="datetimeFigureOut">
              <a:rPr lang="ru-RU" smtClean="0"/>
              <a:t>23.04.2013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3C915-2976-44AB-9775-11A33579DFA3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reveal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4E89E-20C3-4D9C-8236-4154A6FB0CDD}" type="datetimeFigureOut">
              <a:rPr lang="ru-RU" smtClean="0"/>
              <a:t>23.04.2013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3C915-2976-44AB-9775-11A33579DFA3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reveal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4E89E-20C3-4D9C-8236-4154A6FB0CDD}" type="datetimeFigureOut">
              <a:rPr lang="ru-RU" smtClean="0"/>
              <a:t>23.04.2013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3C915-2976-44AB-9775-11A33579DFA3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reveal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4E89E-20C3-4D9C-8236-4154A6FB0CDD}" type="datetimeFigureOut">
              <a:rPr lang="ru-RU" smtClean="0"/>
              <a:t>23.04.2013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3C915-2976-44AB-9775-11A33579DFA3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reveal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4E89E-20C3-4D9C-8236-4154A6FB0CDD}" type="datetimeFigureOut">
              <a:rPr lang="ru-RU" smtClean="0"/>
              <a:t>23.04.2013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3C915-2976-44AB-9775-11A33579DFA3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reveal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4E89E-20C3-4D9C-8236-4154A6FB0CDD}" type="datetimeFigureOut">
              <a:rPr lang="ru-RU" smtClean="0"/>
              <a:t>23.04.2013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3C915-2976-44AB-9775-11A33579DFA3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reveal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4E89E-20C3-4D9C-8236-4154A6FB0CDD}" type="datetimeFigureOut">
              <a:rPr lang="ru-RU" smtClean="0"/>
              <a:t>23.04.2013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3C915-2976-44AB-9775-11A33579DFA3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reveal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C74E89E-20C3-4D9C-8236-4154A6FB0CDD}" type="datetimeFigureOut">
              <a:rPr lang="ru-RU" smtClean="0"/>
              <a:t>23.04.2013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FC43C915-2976-44AB-9775-11A33579DFA3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mc:AlternateContent xmlns:mc="http://schemas.openxmlformats.org/markup-compatibility/2006" xmlns:p14="http://schemas.microsoft.com/office/powerpoint/2010/main">
    <mc:Choice Requires="p14">
      <p:transition spd="slow" p14:dur="4000">
        <p14:reveal/>
      </p:transition>
    </mc:Choice>
    <mc:Fallback xmlns="">
      <p:transition spd="slow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484784"/>
            <a:ext cx="8229600" cy="1108712"/>
          </a:xfrm>
        </p:spPr>
        <p:txBody>
          <a:bodyPr>
            <a:normAutofit/>
          </a:bodyPr>
          <a:lstStyle/>
          <a:p>
            <a:r>
              <a:rPr lang="ru-RU" sz="6000" dirty="0">
                <a:solidFill>
                  <a:srgbClr val="CC0099"/>
                </a:solidFill>
              </a:rPr>
              <a:t>РАБОТА С БУМАГОЙ</a:t>
            </a: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27584" y="2852936"/>
            <a:ext cx="2529678" cy="345638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4709104" y="2852936"/>
            <a:ext cx="3679320" cy="3672408"/>
          </a:xfrm>
        </p:spPr>
        <p:txBody>
          <a:bodyPr/>
          <a:lstStyle/>
          <a:p>
            <a:pPr marL="0" indent="0" algn="ctr">
              <a:buNone/>
            </a:pPr>
            <a:endParaRPr lang="ru-RU" b="1" dirty="0" smtClean="0">
              <a:solidFill>
                <a:srgbClr val="CC0099"/>
              </a:solidFill>
            </a:endParaRPr>
          </a:p>
          <a:p>
            <a:pPr marL="0" indent="0" algn="ctr">
              <a:buNone/>
            </a:pPr>
            <a:endParaRPr lang="ru-RU" b="1" dirty="0">
              <a:solidFill>
                <a:srgbClr val="CC0099"/>
              </a:solidFill>
            </a:endParaRPr>
          </a:p>
          <a:p>
            <a:pPr marL="0" indent="0" algn="ctr">
              <a:buNone/>
            </a:pPr>
            <a:r>
              <a:rPr lang="ru-RU" b="1" dirty="0" smtClean="0">
                <a:solidFill>
                  <a:srgbClr val="CC0099"/>
                </a:solidFill>
              </a:rPr>
              <a:t>ЗАДОРИНА </a:t>
            </a:r>
          </a:p>
          <a:p>
            <a:pPr marL="0" indent="0" algn="ctr">
              <a:buNone/>
            </a:pPr>
            <a:r>
              <a:rPr lang="ru-RU" sz="2000" b="1" dirty="0" smtClean="0">
                <a:solidFill>
                  <a:srgbClr val="CC0099"/>
                </a:solidFill>
              </a:rPr>
              <a:t>ЛЮДМИЛА ОЛЕГОВНА</a:t>
            </a:r>
          </a:p>
          <a:p>
            <a:pPr marL="0" indent="0" algn="ctr">
              <a:buNone/>
            </a:pPr>
            <a:r>
              <a:rPr lang="ru-RU" sz="2000" dirty="0">
                <a:solidFill>
                  <a:schemeClr val="tx1"/>
                </a:solidFill>
              </a:rPr>
              <a:t> Воспитатель</a:t>
            </a:r>
          </a:p>
          <a:p>
            <a:pPr marL="0" indent="0">
              <a:buNone/>
            </a:pPr>
            <a:r>
              <a:rPr lang="ru-RU" sz="2000" dirty="0">
                <a:solidFill>
                  <a:schemeClr val="tx1"/>
                </a:solidFill>
              </a:rPr>
              <a:t>    </a:t>
            </a:r>
            <a:r>
              <a:rPr lang="ru-RU" sz="2000" dirty="0" smtClean="0">
                <a:solidFill>
                  <a:schemeClr val="tx1"/>
                </a:solidFill>
              </a:rPr>
              <a:t> </a:t>
            </a:r>
            <a:r>
              <a:rPr lang="ru-RU" sz="2000" dirty="0">
                <a:solidFill>
                  <a:schemeClr val="tx1"/>
                </a:solidFill>
              </a:rPr>
              <a:t>группы с нарушением </a:t>
            </a:r>
            <a:r>
              <a:rPr lang="ru-RU" sz="2000" dirty="0" smtClean="0">
                <a:solidFill>
                  <a:schemeClr val="tx1"/>
                </a:solidFill>
              </a:rPr>
              <a:t>речи</a:t>
            </a:r>
          </a:p>
          <a:p>
            <a:pPr marL="0" indent="0" algn="ctr">
              <a:buNone/>
            </a:pPr>
            <a:endParaRPr lang="ru-RU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467544" y="476672"/>
            <a:ext cx="79208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Государственное бюджетное  дошкольное образовательное учреждение </a:t>
            </a:r>
            <a:r>
              <a:rPr lang="ru-RU" b="1" dirty="0"/>
              <a:t>Д</a:t>
            </a:r>
            <a:r>
              <a:rPr lang="ru-RU" b="1" dirty="0" smtClean="0"/>
              <a:t>етский сад №42 </a:t>
            </a:r>
            <a:r>
              <a:rPr lang="ru-RU" b="1" dirty="0" err="1" smtClean="0"/>
              <a:t>Колпинского</a:t>
            </a:r>
            <a:r>
              <a:rPr lang="ru-RU" b="1" dirty="0" smtClean="0"/>
              <a:t> района Санкт-Петербурга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184083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Tm="5000">
        <p14:reveal/>
      </p:transition>
    </mc:Choice>
    <mc:Fallback xmlns="">
      <p:transition spd="slow" advTm="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H="1" flipV="1">
            <a:off x="8702743" y="260648"/>
            <a:ext cx="45720" cy="7200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>
            <a:off x="4868333" y="404665"/>
            <a:ext cx="3818467" cy="4802336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Бумага- один из простых, наиболее доступных и легко обрабатываемых материалов. Из неё можно сделать много различных поделок.</a:t>
            </a:r>
          </a:p>
          <a:p>
            <a:r>
              <a:rPr lang="ru-RU" sz="2400" dirty="0" smtClean="0"/>
              <a:t>Бумага встречается везде и широко используется как поделочный материал. Она легко режется, рвётся, скручивается, сгибается, склеивается. </a:t>
            </a:r>
            <a:endParaRPr lang="ru-RU" sz="2400" dirty="0"/>
          </a:p>
        </p:txBody>
      </p:sp>
      <p:pic>
        <p:nvPicPr>
          <p:cNvPr id="7" name="Рисунок 6"/>
          <p:cNvPicPr>
            <a:picLocks noGrp="1" noChangeAspect="1"/>
          </p:cNvPicPr>
          <p:nvPr>
            <p:ph type="pic" idx="1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07504" y="548680"/>
            <a:ext cx="4788024" cy="4968552"/>
          </a:xfrm>
        </p:spPr>
      </p:pic>
    </p:spTree>
    <p:extLst>
      <p:ext uri="{BB962C8B-B14F-4D97-AF65-F5344CB8AC3E}">
        <p14:creationId xmlns:p14="http://schemas.microsoft.com/office/powerpoint/2010/main" val="13112105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Tm="10000">
        <p14:reveal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641081" y="247228"/>
            <a:ext cx="45719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>
            <a:off x="4868333" y="404664"/>
            <a:ext cx="3818467" cy="5400599"/>
          </a:xfrm>
        </p:spPr>
        <p:txBody>
          <a:bodyPr>
            <a:noAutofit/>
          </a:bodyPr>
          <a:lstStyle/>
          <a:p>
            <a:r>
              <a:rPr lang="ru-RU" sz="2200" dirty="0" smtClean="0"/>
              <a:t>Работа с бумагой привлекает внимание ребят, способствует развитию эстетического вкуса, наблюдательности, фантазии, художественному видению окружающей действительности, аккуратности, конструкторскому  творческому мышлению, развитию мелкой моторики. Дети овладевают навыками и культурой труда, что важно для их подготовки к успешному обучению в школе.</a:t>
            </a:r>
            <a:endParaRPr lang="ru-RU" sz="2200" dirty="0"/>
          </a:p>
        </p:txBody>
      </p:sp>
      <p:pic>
        <p:nvPicPr>
          <p:cNvPr id="5" name="Рисунок 4"/>
          <p:cNvPicPr>
            <a:picLocks noGrp="1" noChangeAspect="1"/>
          </p:cNvPicPr>
          <p:nvPr>
            <p:ph type="pic" idx="1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07504" y="332656"/>
            <a:ext cx="4896544" cy="5472608"/>
          </a:xfrm>
        </p:spPr>
      </p:pic>
    </p:spTree>
    <p:extLst>
      <p:ext uri="{BB962C8B-B14F-4D97-AF65-F5344CB8AC3E}">
        <p14:creationId xmlns:p14="http://schemas.microsoft.com/office/powerpoint/2010/main" val="17212939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Tm="10000">
        <p14:reveal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H="1" flipV="1">
            <a:off x="8686800" y="292946"/>
            <a:ext cx="61664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>
            <a:off x="4868333" y="332656"/>
            <a:ext cx="3818467" cy="5472607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В детском саду используют несколько видов работ с бумагой</a:t>
            </a:r>
            <a:r>
              <a:rPr lang="en-US" sz="2400" dirty="0" smtClean="0"/>
              <a:t>:</a:t>
            </a:r>
            <a:r>
              <a:rPr lang="ru-RU" sz="2400" dirty="0" smtClean="0"/>
              <a:t> плоскостная аппликация, объёмная аппликация и оригами.</a:t>
            </a:r>
          </a:p>
          <a:p>
            <a:r>
              <a:rPr lang="ru-RU" sz="2400" b="1" i="1" u="sng" dirty="0"/>
              <a:t>Аппликации</a:t>
            </a:r>
            <a:r>
              <a:rPr lang="ru-RU" sz="2400" dirty="0"/>
              <a:t> - это одно из самых любимых занятий детей. Ребенок своими руками создает свои шедевры, это его первые шаги в детском творчестве.</a:t>
            </a:r>
          </a:p>
        </p:txBody>
      </p:sp>
      <p:pic>
        <p:nvPicPr>
          <p:cNvPr id="9" name="Рисунок 8"/>
          <p:cNvPicPr>
            <a:picLocks noGrp="1" noChangeAspect="1"/>
          </p:cNvPicPr>
          <p:nvPr>
            <p:ph type="pic" idx="1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404664"/>
            <a:ext cx="5184576" cy="4721696"/>
          </a:xfrm>
        </p:spPr>
      </p:pic>
    </p:spTree>
    <p:extLst>
      <p:ext uri="{BB962C8B-B14F-4D97-AF65-F5344CB8AC3E}">
        <p14:creationId xmlns:p14="http://schemas.microsoft.com/office/powerpoint/2010/main" val="27409533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Tm="10000">
        <p14:reveal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8641081" y="292947"/>
            <a:ext cx="45719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>
            <a:off x="4868333" y="404665"/>
            <a:ext cx="3818467" cy="4802336"/>
          </a:xfrm>
        </p:spPr>
        <p:txBody>
          <a:bodyPr/>
          <a:lstStyle/>
          <a:p>
            <a:r>
              <a:rPr lang="ru-RU" sz="2200" b="1" i="1" u="sng" dirty="0" smtClean="0"/>
              <a:t>Оригами</a:t>
            </a:r>
            <a:r>
              <a:rPr lang="ru-RU" b="1" dirty="0" smtClean="0"/>
              <a:t>- </a:t>
            </a:r>
            <a:r>
              <a:rPr lang="ru-RU" sz="2200" b="1" dirty="0" smtClean="0"/>
              <a:t> </a:t>
            </a:r>
            <a:r>
              <a:rPr lang="ru-RU" sz="2200" dirty="0" smtClean="0"/>
              <a:t>искусство складывания бумажных фигурок. Этот вид работы с бумагой наиболее любим старшими дошкольниками, так как поделки используются в играх. Оригами способствует воспитанию усидчивости, аккуратности, целеустремлённости, активности, самостоятельности. </a:t>
            </a:r>
            <a:endParaRPr lang="ru-RU" dirty="0"/>
          </a:p>
        </p:txBody>
      </p:sp>
      <p:pic>
        <p:nvPicPr>
          <p:cNvPr id="5" name="Рисунок 4"/>
          <p:cNvPicPr>
            <a:picLocks noGrp="1" noChangeAspect="1"/>
          </p:cNvPicPr>
          <p:nvPr>
            <p:ph type="pic" idx="1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476672"/>
            <a:ext cx="5076056" cy="4824536"/>
          </a:xfrm>
        </p:spPr>
      </p:pic>
    </p:spTree>
    <p:extLst>
      <p:ext uri="{BB962C8B-B14F-4D97-AF65-F5344CB8AC3E}">
        <p14:creationId xmlns:p14="http://schemas.microsoft.com/office/powerpoint/2010/main" val="3500752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Tm="10000">
        <p14:reveal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641081" y="247228"/>
            <a:ext cx="45719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>
            <a:off x="4868333" y="332657"/>
            <a:ext cx="3818467" cy="4874344"/>
          </a:xfrm>
        </p:spPr>
        <p:txBody>
          <a:bodyPr>
            <a:noAutofit/>
          </a:bodyPr>
          <a:lstStyle/>
          <a:p>
            <a:r>
              <a:rPr lang="ru-RU" sz="2200" dirty="0" smtClean="0"/>
              <a:t>Складывание фигурок можно сопровождать познавательными рассказами различной направленности.</a:t>
            </a:r>
          </a:p>
          <a:p>
            <a:r>
              <a:rPr lang="ru-RU" sz="2200" dirty="0" smtClean="0"/>
              <a:t>Создавая бумажные модели, ребёнок постоянно работает с геометрическими фигурами</a:t>
            </a:r>
            <a:r>
              <a:rPr lang="en-US" sz="2200" dirty="0" smtClean="0"/>
              <a:t>; </a:t>
            </a:r>
            <a:r>
              <a:rPr lang="ru-RU" sz="2200" dirty="0" smtClean="0"/>
              <a:t>в процессе складывания в руках ребёнка одна геометрическая фигура преобразуется в другую.</a:t>
            </a:r>
            <a:endParaRPr lang="ru-RU" sz="2200" dirty="0"/>
          </a:p>
        </p:txBody>
      </p:sp>
      <p:pic>
        <p:nvPicPr>
          <p:cNvPr id="7" name="Рисунок 6"/>
          <p:cNvPicPr>
            <a:picLocks noGrp="1" noChangeAspect="1"/>
          </p:cNvPicPr>
          <p:nvPr>
            <p:ph type="pic" idx="1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323528" y="476672"/>
            <a:ext cx="4608512" cy="4752528"/>
          </a:xfrm>
        </p:spPr>
      </p:pic>
    </p:spTree>
    <p:extLst>
      <p:ext uri="{BB962C8B-B14F-4D97-AF65-F5344CB8AC3E}">
        <p14:creationId xmlns:p14="http://schemas.microsoft.com/office/powerpoint/2010/main" val="32336616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Tm="10000">
        <p14:reveal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H="1" flipV="1">
            <a:off x="8686800" y="292947"/>
            <a:ext cx="61664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>
            <a:off x="4868333" y="332656"/>
            <a:ext cx="3818467" cy="5400599"/>
          </a:xfrm>
        </p:spPr>
        <p:txBody>
          <a:bodyPr>
            <a:normAutofit/>
          </a:bodyPr>
          <a:lstStyle/>
          <a:p>
            <a:r>
              <a:rPr lang="ru-RU" sz="2400" dirty="0" smtClean="0"/>
              <a:t>Через различные действия с бумагой, в процессе её обработки, применение различных способов и приёмов, дети учат эстетически осмысливать образы знакомых предметов, передавать их в изобразительной деятельности, подчёркивая красоту и колоритность внешнего облика в преобразовательной форме.</a:t>
            </a:r>
            <a:endParaRPr lang="ru-RU" sz="2400" dirty="0"/>
          </a:p>
        </p:txBody>
      </p:sp>
      <p:pic>
        <p:nvPicPr>
          <p:cNvPr id="12" name="Рисунок 11"/>
          <p:cNvPicPr>
            <a:picLocks noGrp="1" noChangeAspect="1"/>
          </p:cNvPicPr>
          <p:nvPr>
            <p:ph type="pic" idx="1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07504" y="332656"/>
            <a:ext cx="4788024" cy="5040560"/>
          </a:xfrm>
        </p:spPr>
      </p:pic>
    </p:spTree>
    <p:extLst>
      <p:ext uri="{BB962C8B-B14F-4D97-AF65-F5344CB8AC3E}">
        <p14:creationId xmlns:p14="http://schemas.microsoft.com/office/powerpoint/2010/main" val="31006632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Tm="10000">
        <p14:reveal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H="1" flipV="1">
            <a:off x="8686800" y="292947"/>
            <a:ext cx="61664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>
            <a:off x="4868333" y="332657"/>
            <a:ext cx="3818467" cy="4874344"/>
          </a:xfrm>
        </p:spPr>
        <p:txBody>
          <a:bodyPr>
            <a:normAutofit/>
          </a:bodyPr>
          <a:lstStyle/>
          <a:p>
            <a:endParaRPr lang="ru-RU" sz="2400" dirty="0" smtClean="0"/>
          </a:p>
          <a:p>
            <a:endParaRPr lang="ru-RU" sz="2400" dirty="0"/>
          </a:p>
          <a:p>
            <a:r>
              <a:rPr lang="ru-RU" sz="2400" dirty="0" smtClean="0"/>
              <a:t>Для развития воображения, фантазий и творчества используются и другие материалы</a:t>
            </a:r>
            <a:r>
              <a:rPr lang="en-US" sz="2400" dirty="0" smtClean="0"/>
              <a:t>:</a:t>
            </a:r>
            <a:r>
              <a:rPr lang="ru-RU" sz="2400" dirty="0" smtClean="0"/>
              <a:t> всевозможные материи, шерстяные нити, высушенные листья, перья и другие подручные материалы.</a:t>
            </a:r>
            <a:endParaRPr lang="ru-RU" sz="2400" dirty="0"/>
          </a:p>
        </p:txBody>
      </p:sp>
      <p:pic>
        <p:nvPicPr>
          <p:cNvPr id="7" name="Рисунок 6"/>
          <p:cNvPicPr>
            <a:picLocks noGrp="1" noChangeAspect="1"/>
          </p:cNvPicPr>
          <p:nvPr>
            <p:ph type="pic" idx="1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323528" y="404664"/>
            <a:ext cx="4320480" cy="4896544"/>
          </a:xfrm>
        </p:spPr>
      </p:pic>
    </p:spTree>
    <p:extLst>
      <p:ext uri="{BB962C8B-B14F-4D97-AF65-F5344CB8AC3E}">
        <p14:creationId xmlns:p14="http://schemas.microsoft.com/office/powerpoint/2010/main" val="16240670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Tm="10000">
        <p14:reveal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>
            <a:off x="4716016" y="908720"/>
            <a:ext cx="3818467" cy="2421467"/>
          </a:xfrm>
        </p:spPr>
        <p:txBody>
          <a:bodyPr>
            <a:noAutofit/>
          </a:bodyPr>
          <a:lstStyle/>
          <a:p>
            <a:endParaRPr lang="ru-RU" sz="2400" dirty="0" smtClean="0"/>
          </a:p>
          <a:p>
            <a:pPr algn="ctr"/>
            <a:r>
              <a:rPr lang="ru-RU" sz="2400" dirty="0" smtClean="0"/>
              <a:t>Уважаемые родители! </a:t>
            </a:r>
          </a:p>
          <a:p>
            <a:r>
              <a:rPr lang="ru-RU" sz="2400" dirty="0" smtClean="0"/>
              <a:t>Поддерживайте желание ребенка творить. Помогайте ему воплотить его фантазии. Чем чаще ваш малыш будет заниматься творчеством, тем более разносторонней личностью он вырастет.</a:t>
            </a:r>
            <a:endParaRPr lang="ru-RU" sz="2400" dirty="0"/>
          </a:p>
        </p:txBody>
      </p:sp>
      <p:pic>
        <p:nvPicPr>
          <p:cNvPr id="5" name="Рисунок 4"/>
          <p:cNvPicPr>
            <a:picLocks noGrp="1" noChangeAspect="1"/>
          </p:cNvPicPr>
          <p:nvPr>
            <p:ph type="pic" idx="1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409285" y="1371600"/>
            <a:ext cx="4234723" cy="3353544"/>
          </a:xfrm>
        </p:spPr>
      </p:pic>
    </p:spTree>
    <p:extLst>
      <p:ext uri="{BB962C8B-B14F-4D97-AF65-F5344CB8AC3E}">
        <p14:creationId xmlns:p14="http://schemas.microsoft.com/office/powerpoint/2010/main" val="24478858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reveal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232</TotalTime>
  <Words>325</Words>
  <Application>Microsoft Office PowerPoint</Application>
  <PresentationFormat>Экран (4:3)</PresentationFormat>
  <Paragraphs>23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Волна</vt:lpstr>
      <vt:lpstr>РАБОТА С БУМАГОЙ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РАБОТА С БУМАГОЙ</dc:title>
  <dc:creator>1</dc:creator>
  <cp:lastModifiedBy>1</cp:lastModifiedBy>
  <cp:revision>19</cp:revision>
  <dcterms:created xsi:type="dcterms:W3CDTF">2013-04-12T18:06:38Z</dcterms:created>
  <dcterms:modified xsi:type="dcterms:W3CDTF">2013-04-23T10:52:07Z</dcterms:modified>
</cp:coreProperties>
</file>