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63" r:id="rId4"/>
    <p:sldId id="264" r:id="rId5"/>
    <p:sldId id="266" r:id="rId6"/>
    <p:sldId id="267" r:id="rId7"/>
    <p:sldId id="256" r:id="rId8"/>
    <p:sldId id="257" r:id="rId9"/>
    <p:sldId id="265" r:id="rId10"/>
    <p:sldId id="258" r:id="rId11"/>
    <p:sldId id="268" r:id="rId12"/>
  </p:sldIdLst>
  <p:sldSz cx="6858000" cy="9144000" type="screen4x3"/>
  <p:notesSz cx="6877050" cy="9656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FEF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97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23.12.2013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696" y="2339752"/>
            <a:ext cx="5328592" cy="3384376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это комплекс учебно-методических материалов, технических и инструментальных средств вычислительной техники в учебном процессе, формах и методах их применения для совершенствования деятельности специалистов учреждений образования (администрации, </a:t>
            </a:r>
            <a:r>
              <a:rPr lang="ru-RU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воспитателей</a:t>
            </a: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, специалистов, а также для </a:t>
            </a:r>
            <a:r>
              <a:rPr lang="ru-RU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образования (развития</a:t>
            </a: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, диагностики, </a:t>
            </a:r>
            <a:r>
              <a:rPr lang="ru-RU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оздоровления) </a:t>
            </a: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детей.</a:t>
            </a: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2696" y="395536"/>
            <a:ext cx="5328592" cy="1872208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Информационно-коммуникационные технологии в образовании (ИКТ</a:t>
            </a:r>
            <a:r>
              <a:rPr lang="ru-RU" sz="2800" b="1" i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)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0808" y="5739281"/>
            <a:ext cx="3378679" cy="26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5755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sz="2400" b="1" i="1" dirty="0">
                <a:latin typeface="Century Gothic" panose="020B0502020202020204" pitchFamily="34" charset="0"/>
              </a:rPr>
              <a:t>За последнее время </a:t>
            </a:r>
            <a:r>
              <a:rPr lang="ru-RU" sz="2400" b="1" i="1" dirty="0" smtClean="0">
                <a:latin typeface="Century Gothic" panose="020B0502020202020204" pitchFamily="34" charset="0"/>
              </a:rPr>
              <a:t>мною была </a:t>
            </a:r>
            <a:r>
              <a:rPr lang="ru-RU" sz="2400" b="1" i="1" dirty="0">
                <a:latin typeface="Century Gothic" panose="020B0502020202020204" pitchFamily="34" charset="0"/>
              </a:rPr>
              <a:t>проделана следующая работа по использованию ИКТ в </a:t>
            </a:r>
            <a:r>
              <a:rPr lang="ru-RU" sz="2400" b="1" i="1" dirty="0" smtClean="0">
                <a:latin typeface="Century Gothic" panose="020B0502020202020204" pitchFamily="34" charset="0"/>
              </a:rPr>
              <a:t>физкультурно-оздоровительной работе</a:t>
            </a:r>
            <a:r>
              <a:rPr lang="ru-RU" sz="2400" b="1" i="1" dirty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2339752"/>
            <a:ext cx="5715000" cy="61946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Century Gothic" panose="020B0502020202020204" pitchFamily="34" charset="0"/>
              </a:rPr>
              <a:t>Созданы или закачаны из интернета и используются презентации по различным направлениям </a:t>
            </a:r>
            <a:r>
              <a:rPr lang="ru-RU" dirty="0" smtClean="0">
                <a:latin typeface="Century Gothic" panose="020B0502020202020204" pitchFamily="34" charset="0"/>
              </a:rPr>
              <a:t>оздоровительной работы.</a:t>
            </a:r>
          </a:p>
          <a:p>
            <a:pPr marL="114300" indent="0" algn="just">
              <a:buNone/>
            </a:pPr>
            <a:endParaRPr lang="ru-RU" dirty="0" smtClean="0">
              <a:latin typeface="Century Gothic" panose="020B0502020202020204" pitchFamily="34" charset="0"/>
            </a:endParaRPr>
          </a:p>
          <a:p>
            <a:pPr algn="just"/>
            <a:r>
              <a:rPr lang="ru-RU" sz="2400" dirty="0" smtClean="0">
                <a:latin typeface="Century Gothic" panose="020B0502020202020204" pitchFamily="34" charset="0"/>
              </a:rPr>
              <a:t>Систематизированы </a:t>
            </a:r>
            <a:r>
              <a:rPr lang="ru-RU" sz="2400" dirty="0">
                <a:latin typeface="Century Gothic" panose="020B0502020202020204" pitchFamily="34" charset="0"/>
              </a:rPr>
              <a:t>диагностические материалы, документация </a:t>
            </a:r>
            <a:r>
              <a:rPr lang="ru-RU" sz="2400" dirty="0" smtClean="0">
                <a:latin typeface="Century Gothic" panose="020B0502020202020204" pitchFamily="34" charset="0"/>
              </a:rPr>
              <a:t>инструктора по физической культуре(отчёты</a:t>
            </a:r>
            <a:r>
              <a:rPr lang="ru-RU" sz="2400" dirty="0">
                <a:latin typeface="Century Gothic" panose="020B0502020202020204" pitchFamily="34" charset="0"/>
              </a:rPr>
              <a:t>, планы, </a:t>
            </a:r>
            <a:r>
              <a:rPr lang="ru-RU" sz="2400" dirty="0" smtClean="0">
                <a:latin typeface="Century Gothic" panose="020B0502020202020204" pitchFamily="34" charset="0"/>
              </a:rPr>
              <a:t> списки детей, конспекты, фото и видео и изображения,   обработка анкет, построение диаграмм, графиков при исследовании динамики тех или иных процессов в физкультурной деятельности </a:t>
            </a:r>
            <a:r>
              <a:rPr lang="ru-RU" sz="2400" dirty="0">
                <a:latin typeface="Century Gothic" panose="020B0502020202020204" pitchFamily="34" charset="0"/>
              </a:rPr>
              <a:t>и др.) в электронном виде</a:t>
            </a:r>
            <a:r>
              <a:rPr lang="ru-RU" sz="2400" dirty="0" smtClean="0">
                <a:latin typeface="Century Gothic" panose="020B0502020202020204" pitchFamily="34" charset="0"/>
              </a:rPr>
              <a:t>.</a:t>
            </a:r>
          </a:p>
          <a:p>
            <a:pPr marL="114300" indent="0" algn="just">
              <a:buNone/>
            </a:pPr>
            <a:endParaRPr lang="ru-RU" dirty="0" smtClean="0">
              <a:latin typeface="Century Gothic" panose="020B0502020202020204" pitchFamily="34" charset="0"/>
            </a:endParaRPr>
          </a:p>
          <a:p>
            <a:pPr lvl="0" algn="just"/>
            <a:endParaRPr lang="ru-RU" dirty="0" smtClean="0">
              <a:latin typeface="Century Gothic" panose="020B0502020202020204" pitchFamily="34" charset="0"/>
            </a:endParaRPr>
          </a:p>
          <a:p>
            <a:pPr algn="just"/>
            <a:endParaRPr lang="ru-RU" dirty="0" smtClean="0">
              <a:latin typeface="Century Gothic" panose="020B0502020202020204" pitchFamily="34" charset="0"/>
            </a:endParaRPr>
          </a:p>
          <a:p>
            <a:pPr marL="114300" indent="0" algn="just">
              <a:buNone/>
            </a:pPr>
            <a:endParaRPr lang="ru-RU" dirty="0" smtClean="0">
              <a:latin typeface="Century Gothic" panose="020B0502020202020204" pitchFamily="34" charset="0"/>
            </a:endParaRPr>
          </a:p>
          <a:p>
            <a:pPr algn="just"/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50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42" y="285720"/>
            <a:ext cx="5715000" cy="1524000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Century Gothic" pitchFamily="34" charset="0"/>
              </a:rPr>
              <a:t/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dirty="0" smtClean="0">
                <a:latin typeface="Century Gothic" pitchFamily="34" charset="0"/>
              </a:rPr>
              <a:t/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dirty="0" smtClean="0">
                <a:latin typeface="Century Gothic" pitchFamily="34" charset="0"/>
              </a:rPr>
              <a:t/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dirty="0" smtClean="0">
                <a:latin typeface="Century Gothic" pitchFamily="34" charset="0"/>
              </a:rPr>
              <a:t/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dirty="0" smtClean="0">
                <a:latin typeface="Century Gothic" pitchFamily="34" charset="0"/>
              </a:rPr>
              <a:t/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dirty="0" smtClean="0">
                <a:latin typeface="Century Gothic" pitchFamily="34" charset="0"/>
              </a:rPr>
              <a:t/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endParaRPr lang="ru-RU" sz="2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500034"/>
            <a:ext cx="5715000" cy="8034366"/>
          </a:xfrm>
        </p:spPr>
        <p:txBody>
          <a:bodyPr>
            <a:normAutofit/>
          </a:bodyPr>
          <a:lstStyle/>
          <a:p>
            <a:endParaRPr lang="ru-RU" dirty="0" smtClean="0">
              <a:latin typeface="Century Gothic" panose="020B0502020202020204" pitchFamily="34" charset="0"/>
            </a:endParaRPr>
          </a:p>
          <a:p>
            <a:r>
              <a:rPr lang="ru-RU" sz="2400" dirty="0" smtClean="0">
                <a:latin typeface="Century Gothic" panose="020B0502020202020204" pitchFamily="34" charset="0"/>
              </a:rPr>
              <a:t>Регулярно использую в работе интернет-ресурсы для  поиска информации (текстовой, видео- и аудио).</a:t>
            </a:r>
          </a:p>
          <a:p>
            <a:pPr lvl="0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r>
              <a:rPr lang="ru-RU" sz="2400" dirty="0" smtClean="0">
                <a:latin typeface="Century Gothic" pitchFamily="34" charset="0"/>
              </a:rPr>
              <a:t>Использую как средство коммуникации (сайт, электронная почта, форумы, чаты).</a:t>
            </a:r>
          </a:p>
          <a:p>
            <a:pPr>
              <a:buNone/>
            </a:pPr>
            <a:endParaRPr lang="ru-RU" sz="2400" dirty="0" smtClean="0">
              <a:latin typeface="Century Gothic" pitchFamily="34" charset="0"/>
            </a:endParaRPr>
          </a:p>
          <a:p>
            <a:r>
              <a:rPr lang="ru-RU" sz="2400" dirty="0" smtClean="0">
                <a:latin typeface="Century Gothic" pitchFamily="34" charset="0"/>
              </a:rPr>
              <a:t>Расположила свое </a:t>
            </a:r>
            <a:r>
              <a:rPr lang="ru-RU" sz="2400" dirty="0" err="1" smtClean="0">
                <a:latin typeface="Century Gothic" panose="020B0502020202020204" pitchFamily="34" charset="0"/>
              </a:rPr>
              <a:t>портфолио</a:t>
            </a:r>
            <a:r>
              <a:rPr lang="ru-RU" sz="2400" dirty="0" smtClean="0">
                <a:latin typeface="Century Gothic" panose="020B0502020202020204" pitchFamily="34" charset="0"/>
              </a:rPr>
              <a:t>  и сайт на </a:t>
            </a:r>
            <a:r>
              <a:rPr lang="ru-RU" sz="2400" dirty="0" smtClean="0">
                <a:latin typeface="Century Gothic" panose="020B0502020202020204" pitchFamily="34" charset="0"/>
              </a:rPr>
              <a:t>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"http://nsportal.ru/penkova-inna-ivanovna-0"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sz="3200" b="1" dirty="0" smtClean="0">
                <a:latin typeface="Century Gothic" panose="020B0502020202020204" pitchFamily="34" charset="0"/>
              </a:rPr>
              <a:t>Достоинства ИКТ:</a:t>
            </a:r>
            <a:endParaRPr lang="ru-RU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2616" y="3256788"/>
            <a:ext cx="2032248" cy="118057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информационная емкость</a:t>
            </a:r>
          </a:p>
        </p:txBody>
      </p:sp>
      <p:sp>
        <p:nvSpPr>
          <p:cNvPr id="9" name="Овал 8"/>
          <p:cNvSpPr/>
          <p:nvPr/>
        </p:nvSpPr>
        <p:spPr>
          <a:xfrm>
            <a:off x="222887" y="4531228"/>
            <a:ext cx="2218860" cy="129614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компактность</a:t>
            </a:r>
          </a:p>
        </p:txBody>
      </p:sp>
      <p:sp>
        <p:nvSpPr>
          <p:cNvPr id="10" name="Овал 9"/>
          <p:cNvSpPr/>
          <p:nvPr/>
        </p:nvSpPr>
        <p:spPr>
          <a:xfrm>
            <a:off x="4163820" y="3190512"/>
            <a:ext cx="2041207" cy="122819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доступность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908936" y="4531228"/>
            <a:ext cx="2204593" cy="129614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мобильность</a:t>
            </a:r>
          </a:p>
        </p:txBody>
      </p:sp>
      <p:sp>
        <p:nvSpPr>
          <p:cNvPr id="12" name="Овал 11"/>
          <p:cNvSpPr/>
          <p:nvPr/>
        </p:nvSpPr>
        <p:spPr>
          <a:xfrm>
            <a:off x="2279509" y="6815202"/>
            <a:ext cx="2004257" cy="1364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наглядность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93036" y="5972404"/>
            <a:ext cx="2353208" cy="139594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эмоциональная привлекательность</a:t>
            </a:r>
          </a:p>
        </p:txBody>
      </p:sp>
      <p:sp>
        <p:nvSpPr>
          <p:cNvPr id="14" name="Овал 13"/>
          <p:cNvSpPr/>
          <p:nvPr/>
        </p:nvSpPr>
        <p:spPr>
          <a:xfrm>
            <a:off x="4011555" y="5923115"/>
            <a:ext cx="2193472" cy="139594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многофункциональность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2505048" y="1835696"/>
            <a:ext cx="1403888" cy="1440160"/>
          </a:xfrm>
          <a:prstGeom prst="downArrow">
            <a:avLst>
              <a:gd name="adj1" fmla="val 50000"/>
              <a:gd name="adj2" fmla="val 473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598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41520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ru-RU" sz="2800" b="1" i="1" dirty="0">
                <a:latin typeface="Century Gothic" panose="020B0502020202020204" pitchFamily="34" charset="0"/>
              </a:rPr>
              <a:t>Преимущества использования ИКТ в работе  </a:t>
            </a:r>
            <a:r>
              <a:rPr lang="ru-RU" sz="2800" b="1" i="1" dirty="0" smtClean="0">
                <a:latin typeface="Century Gothic" panose="020B0502020202020204" pitchFamily="34" charset="0"/>
              </a:rPr>
              <a:t>  инструктора по физической культуре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pPr marL="114300" indent="0">
              <a:buNone/>
            </a:pPr>
            <a:r>
              <a:rPr lang="ru-RU" sz="2800" dirty="0" smtClean="0">
                <a:latin typeface="Century Gothic" panose="020B0502020202020204" pitchFamily="34" charset="0"/>
              </a:rPr>
              <a:t>1.Составление документов  </a:t>
            </a:r>
            <a:r>
              <a:rPr lang="ru-RU" sz="2800" dirty="0">
                <a:latin typeface="Century Gothic" panose="020B0502020202020204" pitchFamily="34" charset="0"/>
              </a:rPr>
              <a:t>в электронном виде  сокращает работу с бумажными носителями информации.</a:t>
            </a:r>
          </a:p>
          <a:p>
            <a:endParaRPr lang="ru-RU" sz="2800" dirty="0">
              <a:latin typeface="Century Gothic" panose="020B0502020202020204" pitchFamily="34" charset="0"/>
            </a:endParaRPr>
          </a:p>
          <a:p>
            <a:pPr marL="114300" indent="0">
              <a:buNone/>
            </a:pPr>
            <a:r>
              <a:rPr lang="ru-RU" sz="2800" dirty="0">
                <a:latin typeface="Century Gothic" panose="020B0502020202020204" pitchFamily="34" charset="0"/>
              </a:rPr>
              <a:t>2.Позволяет   составлять наглядно-дидактическое сопровождение к  занятиям.</a:t>
            </a:r>
          </a:p>
          <a:p>
            <a:endParaRPr lang="ru-RU" sz="2800" dirty="0">
              <a:latin typeface="Century Gothic" panose="020B0502020202020204" pitchFamily="34" charset="0"/>
            </a:endParaRPr>
          </a:p>
          <a:p>
            <a:pPr marL="114300" indent="0">
              <a:buNone/>
            </a:pPr>
            <a:r>
              <a:rPr lang="ru-RU" sz="2800" dirty="0" smtClean="0">
                <a:latin typeface="Century Gothic" panose="020B0502020202020204" pitchFamily="34" charset="0"/>
              </a:rPr>
              <a:t>3.ИКТ на физкультурных занятиях </a:t>
            </a:r>
            <a:r>
              <a:rPr lang="ru-RU" sz="2800" dirty="0">
                <a:latin typeface="Century Gothic" panose="020B0502020202020204" pitchFamily="34" charset="0"/>
              </a:rPr>
              <a:t>не цель, не предмет, а средство, активизирующее </a:t>
            </a:r>
            <a:r>
              <a:rPr lang="ru-RU" sz="2800" dirty="0" smtClean="0">
                <a:latin typeface="Century Gothic" panose="020B0502020202020204" pitchFamily="34" charset="0"/>
              </a:rPr>
              <a:t>оздоровительную </a:t>
            </a:r>
            <a:r>
              <a:rPr lang="ru-RU" sz="2800" dirty="0">
                <a:latin typeface="Century Gothic" panose="020B0502020202020204" pitchFamily="34" charset="0"/>
              </a:rPr>
              <a:t>работу.   </a:t>
            </a:r>
          </a:p>
          <a:p>
            <a:endParaRPr lang="ru-RU" sz="2800" dirty="0">
              <a:latin typeface="Century Gothic" panose="020B0502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467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29306" cy="1776924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ru-RU" sz="2800" b="1" i="1" dirty="0" smtClean="0">
                <a:latin typeface="Century Gothic" panose="020B0502020202020204" pitchFamily="34" charset="0"/>
              </a:rPr>
              <a:t/>
            </a:r>
            <a:br>
              <a:rPr lang="ru-RU" sz="2800" b="1" i="1" dirty="0" smtClean="0">
                <a:latin typeface="Century Gothic" panose="020B0502020202020204" pitchFamily="34" charset="0"/>
              </a:rPr>
            </a:br>
            <a:r>
              <a:rPr lang="ru-RU" sz="2800" b="1" i="1" dirty="0" smtClean="0">
                <a:latin typeface="Century Gothic" panose="020B0502020202020204" pitchFamily="34" charset="0"/>
              </a:rPr>
              <a:t/>
            </a:r>
            <a:br>
              <a:rPr lang="ru-RU" sz="2800" b="1" i="1" dirty="0" smtClean="0">
                <a:latin typeface="Century Gothic" panose="020B0502020202020204" pitchFamily="34" charset="0"/>
              </a:rPr>
            </a:br>
            <a:r>
              <a:rPr lang="ru-RU" sz="2800" b="1" i="1" dirty="0" smtClean="0">
                <a:latin typeface="Century Gothic" panose="020B0502020202020204" pitchFamily="34" charset="0"/>
              </a:rPr>
              <a:t>Достоинства </a:t>
            </a:r>
            <a:r>
              <a:rPr lang="ru-RU" sz="2800" b="1" i="1" dirty="0">
                <a:latin typeface="Century Gothic" panose="020B0502020202020204" pitchFamily="34" charset="0"/>
              </a:rPr>
              <a:t>использования ИКТ в </a:t>
            </a:r>
            <a:r>
              <a:rPr lang="ru-RU" sz="2800" b="1" i="1" dirty="0" smtClean="0">
                <a:latin typeface="Century Gothic" panose="020B0502020202020204" pitchFamily="34" charset="0"/>
              </a:rPr>
              <a:t>процессе физкультурно-оздоровительной работы: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1.Повышает мотивацию ребенка к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физкультурным занятиям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 marL="11430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 2.  Повышает интерес к спортивным мероприятиям делая процесс физического воспитания более привлекательным для детей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 marL="114300" lvl="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 3.Делает процесс физического воспитания более современным, разнообразным, насыщенным</a:t>
            </a:r>
          </a:p>
          <a:p>
            <a:pPr marL="114300" indent="0">
              <a:buNone/>
            </a:pPr>
            <a:endParaRPr lang="ru-RU" sz="2800" dirty="0">
              <a:latin typeface="Century Gothic" panose="020B0502020202020204" pitchFamily="34" charset="0"/>
            </a:endParaRPr>
          </a:p>
          <a:p>
            <a:endParaRPr lang="ru-RU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8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251520"/>
            <a:ext cx="5715000" cy="828288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Проведение на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физкультурных занятиях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специально подобранных игр создает максимально благоприятные условия для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оздоровления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детей и позволяет решить педагогические и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оздоровительные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задачи в естественных для ребенка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условиях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— игровой деятельности. 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14300" indent="0" algn="ctr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14300" indent="0" algn="ctr"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14300" indent="0" algn="ctr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Систематическое и целенаправленное внедрение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в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физкультурно-оздоровительный процесс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специальных компьютерных программ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 способствуют адаптации ребёнка в современном информационном пространстве и формированию информационной культуры.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7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latin typeface="Century Gothic" pitchFamily="34" charset="0"/>
              </a:rPr>
              <a:t/>
            </a:r>
            <a:br>
              <a:rPr lang="ru-RU" sz="2400" dirty="0" smtClean="0">
                <a:latin typeface="Century Gothic" pitchFamily="34" charset="0"/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Оказывают комплексное воздействие на разные каналы восприятия, на различные виды памяти, обеспечивают оперирование большими объемами информации.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00298"/>
            <a:ext cx="5715000" cy="6034102"/>
          </a:xfrm>
        </p:spPr>
        <p:txBody>
          <a:bodyPr>
            <a:normAutofit fontScale="92500" lnSpcReduction="10000"/>
          </a:bodyPr>
          <a:lstStyle/>
          <a:p>
            <a:pPr lvl="0" algn="ctr">
              <a:buNone/>
            </a:pPr>
            <a:endParaRPr lang="ru-RU" sz="240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lvl="0" algn="ctr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Используются в различных формах физкультурно-оздоровительных мероприятий и сочетаются с различными информационными источниками и педагогическими технологиями.</a:t>
            </a:r>
          </a:p>
          <a:p>
            <a:pPr lvl="0">
              <a:buNone/>
            </a:pP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 lvl="0" algn="ctr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Способствуют адаптации ребёнка в современном информационном пространстве и формированию информационной культуры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48680" y="539552"/>
            <a:ext cx="5544616" cy="1960033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ru-RU" sz="3600" b="1" i="1" dirty="0" smtClean="0">
                <a:latin typeface="Century Gothic" panose="020B0502020202020204" pitchFamily="34" charset="0"/>
              </a:rPr>
              <a:t>Применение компьютерной техники позволяет:</a:t>
            </a:r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" y="2771800"/>
            <a:ext cx="5650954" cy="5760640"/>
          </a:xfrm>
        </p:spPr>
        <p:txBody>
          <a:bodyPr>
            <a:noAutofit/>
          </a:bodyPr>
          <a:lstStyle/>
          <a:p>
            <a:pPr marL="457200" indent="-457200">
              <a:buFontTx/>
              <a:buChar char="-"/>
            </a:pPr>
            <a:endParaRPr lang="ru-RU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значительно повысить эффективность физкультурно-оздоровительной работы,</a:t>
            </a:r>
          </a:p>
          <a:p>
            <a:pPr marL="457200" indent="-457200"/>
            <a:endParaRPr lang="ru-RU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оптимизировать 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педагогический процесс, </a:t>
            </a:r>
            <a:endParaRPr lang="ru-RU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endParaRPr lang="ru-RU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lvl="0" indent="-4572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 обеспечивать наглядность, красоту, эстетику оформления физкультурно-оздоровительных мероприятий.</a:t>
            </a:r>
          </a:p>
          <a:p>
            <a:pPr marL="457200" indent="-457200">
              <a:buFontTx/>
              <a:buChar char="-"/>
            </a:pPr>
            <a:endParaRPr lang="ru-RU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endParaRPr lang="ru-RU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3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 txBox="1">
            <a:spLocks noGrp="1" noChangeArrowheads="1"/>
          </p:cNvSpPr>
          <p:nvPr>
            <p:ph type="title"/>
          </p:nvPr>
        </p:nvSpPr>
        <p:spPr>
          <a:xfrm>
            <a:off x="315516" y="214282"/>
            <a:ext cx="5715000" cy="1714512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1" i="1" dirty="0" smtClean="0">
                <a:latin typeface="Century Gothic" panose="020B0502020202020204" pitchFamily="34" charset="0"/>
              </a:rPr>
              <a:t>ПК в работе инструктора по физической культуре</a:t>
            </a:r>
          </a:p>
        </p:txBody>
      </p:sp>
      <p:pic>
        <p:nvPicPr>
          <p:cNvPr id="5" name="Picture 26" descr="07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413268" y="2259473"/>
            <a:ext cx="1800225" cy="1581150"/>
          </a:xfrm>
          <a:noFill/>
        </p:spPr>
      </p:pic>
      <p:sp>
        <p:nvSpPr>
          <p:cNvPr id="6" name="AutoShape 2"/>
          <p:cNvSpPr>
            <a:spLocks noChangeArrowheads="1"/>
          </p:cNvSpPr>
          <p:nvPr/>
        </p:nvSpPr>
        <p:spPr bwMode="gray">
          <a:xfrm rot="10800000">
            <a:off x="2151807" y="3865573"/>
            <a:ext cx="2042418" cy="1656184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0099CC"/>
              </a:gs>
              <a:gs pos="100000">
                <a:srgbClr val="00475E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-157983" y="4654526"/>
            <a:ext cx="2005013" cy="1655762"/>
            <a:chOff x="437" y="2823"/>
            <a:chExt cx="1193" cy="973"/>
          </a:xfrm>
        </p:grpSpPr>
        <p:sp>
          <p:nvSpPr>
            <p:cNvPr id="8" name="AutoShape 7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437" y="3205"/>
              <a:ext cx="1193" cy="20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14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Диагностика</a:t>
              </a:r>
              <a:endParaRPr lang="en-US" altLang="ru-RU" sz="1400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3" name="AutoShape 12"/>
          <p:cNvSpPr>
            <a:spLocks noChangeArrowheads="1"/>
          </p:cNvSpPr>
          <p:nvPr/>
        </p:nvSpPr>
        <p:spPr bwMode="gray">
          <a:xfrm>
            <a:off x="42393" y="6310288"/>
            <a:ext cx="1684338" cy="1655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EA00"/>
              </a:gs>
              <a:gs pos="100000">
                <a:srgbClr val="898600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Century Gothic" panose="020B0502020202020204" pitchFamily="34" charset="0"/>
              </a:rPr>
              <a:t> </a:t>
            </a:r>
          </a:p>
          <a:p>
            <a:pPr algn="ctr" eaLnBrk="1" hangingPunct="1"/>
            <a:r>
              <a:rPr lang="ru-RU" altLang="ru-RU" sz="1400" b="1" dirty="0" smtClean="0">
                <a:latin typeface="Century Gothic" panose="020B0502020202020204" pitchFamily="34" charset="0"/>
              </a:rPr>
              <a:t> Занятия</a:t>
            </a:r>
            <a:endParaRPr lang="ru-RU" alt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gray">
          <a:xfrm>
            <a:off x="2276872" y="7363489"/>
            <a:ext cx="1792288" cy="17287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0C230"/>
              </a:gs>
              <a:gs pos="100000">
                <a:srgbClr val="1B6F1B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Century Gothic" panose="020B0502020202020204" pitchFamily="34" charset="0"/>
              </a:rPr>
              <a:t>Оформление </a:t>
            </a:r>
          </a:p>
          <a:p>
            <a:pPr eaLnBrk="1" hangingPunct="1"/>
            <a:r>
              <a:rPr lang="ru-RU" altLang="ru-RU" sz="1400" b="1" smtClean="0">
                <a:latin typeface="Century Gothic" panose="020B0502020202020204" pitchFamily="34" charset="0"/>
              </a:rPr>
              <a:t>документации</a:t>
            </a:r>
            <a:endParaRPr lang="ru-RU" alt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15" name="AutoShape 23"/>
          <p:cNvSpPr>
            <a:spLocks noChangeArrowheads="1"/>
          </p:cNvSpPr>
          <p:nvPr/>
        </p:nvSpPr>
        <p:spPr bwMode="gray">
          <a:xfrm>
            <a:off x="4432432" y="6448452"/>
            <a:ext cx="1673225" cy="1649412"/>
          </a:xfrm>
          <a:prstGeom prst="roundRect">
            <a:avLst>
              <a:gd name="adj" fmla="val 16667"/>
            </a:avLst>
          </a:prstGeom>
          <a:solidFill>
            <a:schemeClr val="accent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>
                <a:latin typeface="Century Gothic" panose="020B0502020202020204" pitchFamily="34" charset="0"/>
              </a:rPr>
              <a:t>Работа с </a:t>
            </a:r>
          </a:p>
          <a:p>
            <a:pPr algn="ctr" eaLnBrk="1" hangingPunct="1"/>
            <a:r>
              <a:rPr lang="ru-RU" altLang="ru-RU" sz="1400" b="1" dirty="0" smtClean="0">
                <a:latin typeface="Century Gothic" panose="020B0502020202020204" pitchFamily="34" charset="0"/>
              </a:rPr>
              <a:t>родителями</a:t>
            </a:r>
            <a:endParaRPr lang="ru-RU" alt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16" name="AutoShape 29"/>
          <p:cNvSpPr>
            <a:spLocks noChangeArrowheads="1"/>
          </p:cNvSpPr>
          <p:nvPr/>
        </p:nvSpPr>
        <p:spPr bwMode="gray">
          <a:xfrm>
            <a:off x="4365104" y="4693665"/>
            <a:ext cx="1728788" cy="172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E50E2"/>
              </a:gs>
              <a:gs pos="100000">
                <a:srgbClr val="642E81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>
                <a:latin typeface="Century Gothic" panose="020B0502020202020204" pitchFamily="34" charset="0"/>
              </a:rPr>
              <a:t>Обмен опытом </a:t>
            </a:r>
          </a:p>
          <a:p>
            <a:pPr algn="ctr" eaLnBrk="1" hangingPunct="1"/>
            <a:r>
              <a:rPr lang="ru-RU" altLang="ru-RU" sz="1400" b="1" dirty="0">
                <a:latin typeface="Century Gothic" panose="020B0502020202020204" pitchFamily="34" charset="0"/>
              </a:rPr>
              <a:t>с</a:t>
            </a:r>
            <a:r>
              <a:rPr lang="ru-RU" altLang="ru-RU" sz="1400" b="1" dirty="0" smtClean="0">
                <a:latin typeface="Century Gothic" panose="020B0502020202020204" pitchFamily="34" charset="0"/>
              </a:rPr>
              <a:t> педагогами</a:t>
            </a:r>
            <a:endParaRPr lang="ru-RU" altLang="ru-RU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39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sz="3600" b="1" dirty="0" smtClean="0">
                <a:latin typeface="Century Gothic" panose="020B0502020202020204" pitchFamily="34" charset="0"/>
              </a:rPr>
              <a:t>При использовании ИКТ важно:</a:t>
            </a:r>
            <a:endParaRPr lang="ru-RU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2411760"/>
            <a:ext cx="5715000" cy="612264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2400" dirty="0" smtClean="0">
                <a:latin typeface="Century Gothic" panose="020B0502020202020204" pitchFamily="34" charset="0"/>
              </a:rPr>
              <a:t>заботиться </a:t>
            </a:r>
            <a:r>
              <a:rPr lang="ru-RU" sz="2400" dirty="0">
                <a:latin typeface="Century Gothic" panose="020B0502020202020204" pitchFamily="34" charset="0"/>
              </a:rPr>
              <a:t>о снижении до минимума отрицательного влияния компьютера на детей. </a:t>
            </a:r>
            <a:endParaRPr lang="ru-RU" sz="2400" dirty="0" smtClean="0">
              <a:latin typeface="Century Gothic" panose="020B0502020202020204" pitchFamily="34" charset="0"/>
            </a:endParaRPr>
          </a:p>
          <a:p>
            <a:pPr marL="114300" indent="0" algn="ctr">
              <a:buNone/>
            </a:pPr>
            <a:endParaRPr lang="ru-RU" sz="2400" smtClean="0">
              <a:latin typeface="Century Gothic" panose="020B0502020202020204" pitchFamily="34" charset="0"/>
            </a:endParaRPr>
          </a:p>
          <a:p>
            <a:pPr marL="114300" indent="0" algn="ctr">
              <a:buNone/>
            </a:pPr>
            <a:r>
              <a:rPr lang="ru-RU" sz="2400" smtClean="0">
                <a:latin typeface="Century Gothic" panose="020B0502020202020204" pitchFamily="34" charset="0"/>
              </a:rPr>
              <a:t>При </a:t>
            </a:r>
            <a:r>
              <a:rPr lang="ru-RU" sz="2400" dirty="0" smtClean="0">
                <a:latin typeface="Century Gothic" panose="020B0502020202020204" pitchFamily="34" charset="0"/>
              </a:rPr>
              <a:t>проведении </a:t>
            </a:r>
            <a:r>
              <a:rPr lang="ru-RU" sz="2400" dirty="0">
                <a:latin typeface="Century Gothic" panose="020B0502020202020204" pitchFamily="34" charset="0"/>
              </a:rPr>
              <a:t>занятий с применением компьютерных </a:t>
            </a:r>
            <a:r>
              <a:rPr lang="ru-RU" sz="2400" dirty="0" smtClean="0">
                <a:latin typeface="Century Gothic" panose="020B0502020202020204" pitchFamily="34" charset="0"/>
              </a:rPr>
              <a:t>игр </a:t>
            </a:r>
            <a:r>
              <a:rPr lang="ru-RU" sz="2400" dirty="0">
                <a:latin typeface="Century Gothic" panose="020B0502020202020204" pitchFamily="34" charset="0"/>
              </a:rPr>
              <a:t>необходимо учитывать санитарно-гигиенические требования к организации учебных занятий с использованием ИКТ и использовать </a:t>
            </a:r>
            <a:r>
              <a:rPr lang="ru-RU" sz="2400" dirty="0" err="1">
                <a:latin typeface="Century Gothic" panose="020B0502020202020204" pitchFamily="34" charset="0"/>
              </a:rPr>
              <a:t>здровьесберегающие</a:t>
            </a:r>
            <a:r>
              <a:rPr lang="ru-RU" sz="2400" dirty="0">
                <a:latin typeface="Century Gothic" panose="020B0502020202020204" pitchFamily="34" charset="0"/>
              </a:rPr>
              <a:t> технологии.</a:t>
            </a:r>
          </a:p>
        </p:txBody>
      </p:sp>
    </p:spTree>
    <p:extLst>
      <p:ext uri="{BB962C8B-B14F-4D97-AF65-F5344CB8AC3E}">
        <p14:creationId xmlns:p14="http://schemas.microsoft.com/office/powerpoint/2010/main" xmlns="" val="415247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Другая 9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B9BEC7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483</TotalTime>
  <Words>427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Соседство</vt:lpstr>
      <vt:lpstr>- это комплекс учебно-методических материалов, технических и инструментальных средств вычислительной техники в учебном процессе, формах и методах их применения для совершенствования деятельности специалистов учреждений образования (администрации,                   воспитателей, специалистов, а также для образования (развития, диагностики, оздоровления) детей.</vt:lpstr>
      <vt:lpstr>Достоинства ИКТ:</vt:lpstr>
      <vt:lpstr>Преимущества использования ИКТ в работе    инструктора по физической культуре:</vt:lpstr>
      <vt:lpstr>  Достоинства использования ИКТ в процессе физкультурно-оздоровительной работы:   </vt:lpstr>
      <vt:lpstr>Слайд 5</vt:lpstr>
      <vt:lpstr> Оказывают комплексное воздействие на разные каналы восприятия, на различные виды памяти, обеспечивают оперирование большими объемами информации.</vt:lpstr>
      <vt:lpstr>Применение компьютерной техники позволяет:</vt:lpstr>
      <vt:lpstr>ПК в работе инструктора по физической культуре</vt:lpstr>
      <vt:lpstr>При использовании ИКТ важно:</vt:lpstr>
      <vt:lpstr>За последнее время мною была проделана следующая работа по использованию ИКТ в физкультурно-оздоровительной работе:</vt:lpstr>
      <vt:lpstr>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Мелкая моторика- это</dc:title>
  <dc:creator>Аллочка</dc:creator>
  <cp:lastModifiedBy>Admin</cp:lastModifiedBy>
  <cp:revision>39</cp:revision>
  <cp:lastPrinted>2013-09-20T07:52:20Z</cp:lastPrinted>
  <dcterms:created xsi:type="dcterms:W3CDTF">2013-09-18T18:46:08Z</dcterms:created>
  <dcterms:modified xsi:type="dcterms:W3CDTF">2013-12-23T10:33:44Z</dcterms:modified>
</cp:coreProperties>
</file>