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6" r:id="rId9"/>
    <p:sldId id="267" r:id="rId10"/>
    <p:sldId id="268" r:id="rId11"/>
    <p:sldId id="277" r:id="rId12"/>
    <p:sldId id="278" r:id="rId13"/>
    <p:sldId id="279" r:id="rId14"/>
    <p:sldId id="280" r:id="rId15"/>
    <p:sldId id="276" r:id="rId16"/>
    <p:sldId id="269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4" d="100"/>
          <a:sy n="44" d="100"/>
        </p:scale>
        <p:origin x="-1435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9C02C-6B62-4AC5-BDAE-8CEB29AA5B01}" type="datetimeFigureOut">
              <a:rPr lang="ru-RU" smtClean="0"/>
              <a:pPr/>
              <a:t>15.04.2013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A1BC1E-749A-4022-AF4F-28EB7692FA9B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1BC1E-749A-4022-AF4F-28EB7692FA9B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4/15/2013</a:t>
            </a:fld>
            <a:endParaRPr lang="en-US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 advClick="0" advTm="20000">
    <p:wheel spokes="8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4/15/2013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 spd="slow" advClick="0" advTm="20000">
    <p:wheel spokes="8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4/15/2013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 spd="slow" advClick="0" advTm="20000">
    <p:wheel spokes="8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4/15/2013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 spd="slow" advClick="0" advTm="20000">
    <p:wheel spokes="8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4/15/2013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 advClick="0" advTm="20000">
    <p:wheel spokes="8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4/15/2013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 spd="slow" advClick="0" advTm="20000">
    <p:wheel spokes="8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4/15/2013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 spd="slow" advClick="0" advTm="20000">
    <p:wheel spokes="8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4/15/2013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 spd="slow" advClick="0" advTm="20000">
    <p:wheel spokes="8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4/15/2013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 advClick="0" advTm="20000">
    <p:wheel spokes="8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4/15/2013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  <p:transition spd="slow" advClick="0" advTm="20000">
    <p:wheel spokes="8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4/15/2013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 advClick="0" advTm="20000">
    <p:wheel spokes="8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7C9B81F-C347-4BEF-BFDF-29C42F48304A}" type="datetimeFigureOut">
              <a:rPr lang="en-US" smtClean="0"/>
              <a:pPr/>
              <a:t>4/15/2013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ransition spd="slow" advClick="0" advTm="20000">
    <p:wheel spokes="8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source=wiz&amp;img_url=http://www.babylessons.ru/wp-content/uploads/2009/10/0088.jpg&amp;uinfo=sw-1001-sh-484-fw-0-fh-448-pd-1&amp;text=%D0%B0%D0%BF%D0%BF%D0%BB%D0%B8%D0%BA%D0%B0%D1%86%D0%B8%D1%8F%20%D0%B8%D0%B7%20%D0%B1%D1%83%D0%BC%D0%B0%D0%B3%D0%B8&amp;noreask=1&amp;pos=7&amp;lr=213&amp;rpt=simage" TargetMode="External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&#1051;&#1102;&#1073;&#1072;\Desktop\&#1090;&#1099;%20&#1076;&#1072;%20&#1103;\DJ_Sergey_Kitaev_gitara___Aleksandr_Strelnikov-Ti_da_ya_da_mi_s_toboy_Minus(5mp3.org)%20(1).mp3" TargetMode="Externa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source=wiz&amp;img_url=http://www.babylessons.ru/wp-content/uploads/2009/10/0088.jpg&amp;uinfo=sw-1001-sh-484-fw-0-fh-448-pd-1&amp;text=%D0%B0%D0%BF%D0%BF%D0%BB%D0%B8%D0%BA%D0%B0%D1%86%D0%B8%D1%8F%20%D0%B8%D0%B7%20%D0%B1%D1%83%D0%BC%D0%B0%D0%B3%D0%B8&amp;noreask=1&amp;pos=7&amp;lr=213&amp;rpt=simage" TargetMode="External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jpeg"/><Relationship Id="rId5" Type="http://schemas.openxmlformats.org/officeDocument/2006/relationships/image" Target="../media/image24.jpeg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7" Type="http://schemas.openxmlformats.org/officeDocument/2006/relationships/image" Target="../media/image2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jpeg"/><Relationship Id="rId5" Type="http://schemas.openxmlformats.org/officeDocument/2006/relationships/image" Target="../media/image11.jpeg"/><Relationship Id="rId4" Type="http://schemas.openxmlformats.org/officeDocument/2006/relationships/hyperlink" Target="http://images.yandex.ru/yandsearch?source=wiz&amp;img_url=http://www.babylessons.ru/wp-content/uploads/2009/10/0088.jpg&amp;uinfo=sw-1001-sh-484-fw-0-fh-448-pd-1&amp;text=%D0%B0%D0%BF%D0%BF%D0%BB%D0%B8%D0%BA%D0%B0%D1%86%D0%B8%D1%8F%20%D0%B8%D0%B7%20%D0%B1%D1%83%D0%BC%D0%B0%D0%B3%D0%B8&amp;noreask=1&amp;pos=7&amp;lr=213&amp;rpt=simage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30.jpeg"/><Relationship Id="rId2" Type="http://schemas.openxmlformats.org/officeDocument/2006/relationships/hyperlink" Target="http://images.yandex.ru/yandsearch?source=wiz&amp;img_url=http://www.babylessons.ru/wp-content/uploads/2009/10/0088.jpg&amp;uinfo=sw-1001-sh-484-fw-0-fh-448-pd-1&amp;text=%D0%B0%D0%BF%D0%BF%D0%BB%D0%B8%D0%BA%D0%B0%D1%86%D0%B8%D1%8F%20%D0%B8%D0%B7%20%D0%B1%D1%83%D0%BC%D0%B0%D0%B3%D0%B8&amp;noreask=1&amp;pos=7&amp;lr=213&amp;rpt=simage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jpeg"/><Relationship Id="rId5" Type="http://schemas.openxmlformats.org/officeDocument/2006/relationships/image" Target="../media/image2.jpeg"/><Relationship Id="rId4" Type="http://schemas.openxmlformats.org/officeDocument/2006/relationships/image" Target="../media/image2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7" Type="http://schemas.openxmlformats.org/officeDocument/2006/relationships/image" Target="../media/image34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3.jpeg"/><Relationship Id="rId5" Type="http://schemas.openxmlformats.org/officeDocument/2006/relationships/image" Target="../media/image8.jpeg"/><Relationship Id="rId4" Type="http://schemas.openxmlformats.org/officeDocument/2006/relationships/hyperlink" Target="http://images.yandex.ru/yandsearch?source=wiz&amp;img_url=http://www.babylessons.ru/wp-content/uploads/2009/10/0088.jpg&amp;uinfo=sw-1001-sh-484-fw-0-fh-448-pd-1&amp;text=%D0%B0%D0%BF%D0%BF%D0%BB%D0%B8%D0%BA%D0%B0%D1%86%D0%B8%D1%8F%20%D0%B8%D0%B7%20%D0%B1%D1%83%D0%BC%D0%B0%D0%B3%D0%B8&amp;noreask=1&amp;pos=7&amp;lr=213&amp;rpt=simage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source=wiz&amp;img_url=http://www.babylessons.ru/wp-content/uploads/2009/10/0088.jpg&amp;uinfo=sw-1001-sh-484-fw-0-fh-448-pd-1&amp;text=%D0%B0%D0%BF%D0%BF%D0%BB%D0%B8%D0%BA%D0%B0%D1%86%D0%B8%D1%8F%20%D0%B8%D0%B7%20%D0%B1%D1%83%D0%BC%D0%B0%D0%B3%D0%B8&amp;noreask=1&amp;pos=7&amp;lr=213&amp;rpt=simage" TargetMode="External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jpeg"/><Relationship Id="rId5" Type="http://schemas.openxmlformats.org/officeDocument/2006/relationships/image" Target="../media/image11.jpeg"/><Relationship Id="rId4" Type="http://schemas.openxmlformats.org/officeDocument/2006/relationships/hyperlink" Target="http://images.yandex.ru/yandsearch?source=wiz&amp;img_url=http://www.babylessons.ru/wp-content/uploads/2009/10/0088.jpg&amp;uinfo=sw-1001-sh-484-fw-0-fh-448-pd-1&amp;text=%D0%B0%D0%BF%D0%BF%D0%BB%D0%B8%D0%BA%D0%B0%D1%86%D0%B8%D1%8F%20%D0%B8%D0%B7%20%D0%B1%D1%83%D0%BC%D0%B0%D0%B3%D0%B8&amp;noreask=1&amp;pos=7&amp;lr=213&amp;rpt=simage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images.yandex.ru/yandsearch?source=wiz&amp;img_url=http://www.babylessons.ru/wp-content/uploads/2009/10/0088.jpg&amp;uinfo=sw-1001-sh-484-fw-0-fh-448-pd-1&amp;text=%D0%B0%D0%BF%D0%BF%D0%BB%D0%B8%D0%BA%D0%B0%D1%86%D0%B8%D1%8F%20%D0%B8%D0%B7%20%D0%B1%D1%83%D0%BC%D0%B0%D0%B3%D0%B8&amp;noreask=1&amp;pos=7&amp;lr=213&amp;rpt=simage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0.jpeg"/><Relationship Id="rId5" Type="http://schemas.openxmlformats.org/officeDocument/2006/relationships/image" Target="../media/image39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search?source=wiz&amp;img_url=http://www.babylessons.ru/wp-content/uploads/2009/10/0088.jpg&amp;uinfo=sw-1001-sh-484-fw-0-fh-448-pd-1&amp;text=%D0%B0%D0%BF%D0%BF%D0%BB%D0%B8%D0%BA%D0%B0%D1%86%D0%B8%D1%8F%20%D0%B8%D0%B7%20%D0%B1%D1%83%D0%BC%D0%B0%D0%B3%D0%B8&amp;noreask=1&amp;pos=7&amp;lr=213&amp;rpt=simag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jpeg"/><Relationship Id="rId4" Type="http://schemas.openxmlformats.org/officeDocument/2006/relationships/hyperlink" Target="http://images.yandex.ru/yandsearch?source=wiz&amp;img_url=http://www.babylessons.ru/wp-content/uploads/2009/10/0088.jpg&amp;uinfo=sw-1001-sh-484-fw-0-fh-448-pd-1&amp;text=%D0%B0%D0%BF%D0%BF%D0%BB%D0%B8%D0%BA%D0%B0%D1%86%D0%B8%D1%8F%20%D0%B8%D0%B7%20%D0%B1%D1%83%D0%BC%D0%B0%D0%B3%D0%B8&amp;noreask=1&amp;pos=7&amp;lr=213&amp;rpt=simag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images.yandex.ru/yandsearch?source=wiz&amp;img_url=http://luntiki.ru/uploads/images/a/e/d/5/117/eeadfe8543.jpg&amp;uinfo=sw-1001-sh-484-fw-776-fh-448-pd-1&amp;p=29&amp;text=%D0%BE%D0%B1%D1%8A%D1%91%D0%BC%D0%BD%D0%B0%D1%8F%20%D0%B0%D0%BF%D0%BF%D0%BB%D0%B8%D0%BA%D0%B0%D1%86%D0%B8%D1%8F%20%D0%B8%D0%B7%20%D0%B1%D1%83%D0%BC%D0%B0%D0%B3%D0%B8&amp;noreask=1&amp;pos=878&amp;rpt=simage&amp;lr=213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jpeg"/><Relationship Id="rId4" Type="http://schemas.openxmlformats.org/officeDocument/2006/relationships/hyperlink" Target="http://images.yandex.ru/yandsearch?source=wiz&amp;img_url=http://www.babylessons.ru/wp-content/uploads/2009/10/0088.jpg&amp;uinfo=sw-1001-sh-484-fw-0-fh-448-pd-1&amp;text=%D0%B0%D0%BF%D0%BF%D0%BB%D0%B8%D0%BA%D0%B0%D1%86%D0%B8%D1%8F%20%D0%B8%D0%B7%20%D0%B1%D1%83%D0%BC%D0%B0%D0%B3%D0%B8&amp;noreask=1&amp;pos=7&amp;lr=213&amp;rpt=simag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jpeg"/><Relationship Id="rId5" Type="http://schemas.openxmlformats.org/officeDocument/2006/relationships/image" Target="../media/image11.jpeg"/><Relationship Id="rId4" Type="http://schemas.openxmlformats.org/officeDocument/2006/relationships/hyperlink" Target="http://images.yandex.ru/yandsearch?source=wiz&amp;img_url=http://www.babylessons.ru/wp-content/uploads/2009/10/0088.jpg&amp;uinfo=sw-1001-sh-484-fw-0-fh-448-pd-1&amp;text=%D0%B0%D0%BF%D0%BF%D0%BB%D0%B8%D0%BA%D0%B0%D1%86%D0%B8%D1%8F%20%D0%B8%D0%B7%20%D0%B1%D1%83%D0%BC%D0%B0%D0%B3%D0%B8&amp;noreask=1&amp;pos=7&amp;lr=213&amp;rpt=simag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jpeg"/><Relationship Id="rId4" Type="http://schemas.openxmlformats.org/officeDocument/2006/relationships/hyperlink" Target="http://images.yandex.ru/yandsearch?source=wiz&amp;img_url=http://www.babylessons.ru/wp-content/uploads/2009/10/0088.jpg&amp;uinfo=sw-1001-sh-484-fw-0-fh-448-pd-1&amp;text=%D0%B0%D0%BF%D0%BF%D0%BB%D0%B8%D0%BA%D0%B0%D1%86%D0%B8%D1%8F%20%D0%B8%D0%B7%20%D0%B1%D1%83%D0%BC%D0%B0%D0%B3%D0%B8&amp;noreask=1&amp;pos=7&amp;lr=213&amp;rpt=simage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hyperlink" Target="http://images.yandex.ru/yandsearch?source=wiz&amp;img_url=http://www.babylessons.ru/wp-content/uploads/2009/10/0088.jpg&amp;uinfo=sw-1001-sh-484-fw-0-fh-448-pd-1&amp;text=%D0%B0%D0%BF%D0%BF%D0%BB%D0%B8%D0%BA%D0%B0%D1%86%D0%B8%D1%8F%20%D0%B8%D0%B7%20%D0%B1%D1%83%D0%BC%D0%B0%D0%B3%D0%B8&amp;noreask=1&amp;pos=7&amp;lr=213&amp;rpt=simage" TargetMode="External"/><Relationship Id="rId7" Type="http://schemas.openxmlformats.org/officeDocument/2006/relationships/image" Target="../media/image17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8.jpeg"/><Relationship Id="rId9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jpeg"/><Relationship Id="rId5" Type="http://schemas.openxmlformats.org/officeDocument/2006/relationships/image" Target="../media/image11.jpeg"/><Relationship Id="rId4" Type="http://schemas.openxmlformats.org/officeDocument/2006/relationships/hyperlink" Target="http://images.yandex.ru/yandsearch?source=wiz&amp;img_url=http://www.babylessons.ru/wp-content/uploads/2009/10/0088.jpg&amp;uinfo=sw-1001-sh-484-fw-0-fh-448-pd-1&amp;text=%D0%B0%D0%BF%D0%BF%D0%BB%D0%B8%D0%BA%D0%B0%D1%86%D0%B8%D1%8F%20%D0%B8%D0%B7%20%D0%B1%D1%83%D0%BC%D0%B0%D0%B3%D0%B8&amp;noreask=1&amp;pos=7&amp;lr=213&amp;rpt=simage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1.jpeg"/><Relationship Id="rId4" Type="http://schemas.openxmlformats.org/officeDocument/2006/relationships/hyperlink" Target="http://images.yandex.ru/yandsearch?source=wiz&amp;img_url=http://www.babylessons.ru/wp-content/uploads/2009/10/0088.jpg&amp;uinfo=sw-1001-sh-484-fw-0-fh-448-pd-1&amp;text=%D0%B0%D0%BF%D0%BF%D0%BB%D0%B8%D0%BA%D0%B0%D1%86%D0%B8%D1%8F%20%D0%B8%D0%B7%20%D0%B1%D1%83%D0%BC%D0%B0%D0%B3%D0%B8&amp;noreask=1&amp;pos=7&amp;lr=213&amp;rpt=sima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868" y="359898"/>
            <a:ext cx="5267333" cy="1472184"/>
          </a:xfr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perspectiveRelaxedModerately"/>
            <a:lightRig rig="threePt" dir="t"/>
          </a:scene3d>
          <a:sp3d>
            <a:bevelT prst="convex"/>
          </a:sp3d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effectLst/>
              </a:rPr>
              <a:t>ГБОУ СОШ №86                                                                                                                 </a:t>
            </a:r>
            <a:br>
              <a:rPr lang="ru-RU" b="1" dirty="0" smtClean="0">
                <a:solidFill>
                  <a:srgbClr val="FF0000"/>
                </a:solidFill>
                <a:effectLst/>
              </a:rPr>
            </a:br>
            <a:r>
              <a:rPr lang="ru-RU" sz="2400" b="1" dirty="0" smtClean="0">
                <a:solidFill>
                  <a:srgbClr val="FF0000"/>
                </a:solidFill>
                <a:effectLst/>
              </a:rPr>
              <a:t>(дошкольное отделение №1196)</a:t>
            </a:r>
            <a:endParaRPr lang="ru-RU" sz="2400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432560" y="2214554"/>
            <a:ext cx="7406640" cy="4071966"/>
          </a:xfrm>
        </p:spPr>
        <p:txBody>
          <a:bodyPr>
            <a:normAutofit/>
          </a:bodyPr>
          <a:lstStyle/>
          <a:p>
            <a:pPr algn="ctr"/>
            <a:r>
              <a:rPr lang="ru-RU" sz="5400" b="1" i="1" dirty="0" smtClean="0">
                <a:solidFill>
                  <a:srgbClr val="0070C0"/>
                </a:solidFill>
              </a:rPr>
              <a:t>Объёмная аппликация из цветной бумаги</a:t>
            </a:r>
            <a:r>
              <a:rPr lang="ru-RU" sz="5400" dirty="0" smtClean="0">
                <a:solidFill>
                  <a:srgbClr val="0070C0"/>
                </a:solidFill>
              </a:rPr>
              <a:t> </a:t>
            </a:r>
            <a:r>
              <a:rPr lang="ru-RU" sz="5400" dirty="0" smtClean="0"/>
              <a:t>                                </a:t>
            </a:r>
          </a:p>
          <a:p>
            <a:endParaRPr lang="ru-RU" dirty="0" smtClean="0"/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                                                                     </a:t>
            </a:r>
            <a:r>
              <a:rPr lang="ru-RU" b="1" dirty="0" smtClean="0">
                <a:solidFill>
                  <a:srgbClr val="002060"/>
                </a:solidFill>
              </a:rPr>
              <a:t>Подготовила: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                                                    воспитатель 1 категории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</a:rPr>
              <a:t>                                                                    Максимова Л.Д.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32770" name="Picture 2" descr="http://im4-tub-ru.yandex.net/i?id=162454114-68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4415" y="0"/>
            <a:ext cx="1411111" cy="2071678"/>
          </a:xfrm>
          <a:prstGeom prst="rect">
            <a:avLst/>
          </a:prstGeom>
          <a:noFill/>
        </p:spPr>
      </p:pic>
      <p:pic>
        <p:nvPicPr>
          <p:cNvPr id="5" name="Picture 2" descr="http://im4-tub-ru.yandex.net/i?id=162454114-68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4786322"/>
            <a:ext cx="1411111" cy="2071678"/>
          </a:xfrm>
          <a:prstGeom prst="rect">
            <a:avLst/>
          </a:prstGeom>
          <a:noFill/>
        </p:spPr>
      </p:pic>
      <p:pic>
        <p:nvPicPr>
          <p:cNvPr id="7" name="Picture 2" descr="http://im4-tub-ru.yandex.net/i?id=162454114-68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70824" y="0"/>
            <a:ext cx="973175" cy="1428736"/>
          </a:xfrm>
          <a:prstGeom prst="rect">
            <a:avLst/>
          </a:prstGeom>
          <a:noFill/>
        </p:spPr>
      </p:pic>
      <p:pic>
        <p:nvPicPr>
          <p:cNvPr id="8" name="Picture 2" descr="http://im4-tub-ru.yandex.net/i?id=162454114-68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358214" y="5704376"/>
            <a:ext cx="785785" cy="1153624"/>
          </a:xfrm>
          <a:prstGeom prst="rect">
            <a:avLst/>
          </a:prstGeom>
          <a:noFill/>
        </p:spPr>
      </p:pic>
      <p:pic>
        <p:nvPicPr>
          <p:cNvPr id="10" name="DJ_Sergey_Kitaev_gitara___Aleksandr_Strelnikov-Ti_da_ya_da_mi_s_toboy_Minus(5mp3.org) (1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 cstate="email"/>
          <a:stretch>
            <a:fillRect/>
          </a:stretch>
        </p:blipFill>
        <p:spPr>
          <a:xfrm>
            <a:off x="928662" y="1428736"/>
            <a:ext cx="244475" cy="244475"/>
          </a:xfrm>
          <a:prstGeom prst="rect">
            <a:avLst/>
          </a:prstGeom>
        </p:spPr>
      </p:pic>
    </p:spTree>
  </p:cSld>
  <p:clrMapOvr>
    <a:masterClrMapping/>
  </p:clrMapOvr>
  <p:transition spd="slow" advClick="0" advTm="7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5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5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24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2" grpId="0"/>
      <p:bldP spid="6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3" name="Picture 3" descr="I:\DCIM\100MSDCF\DSC0172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603193" y="1428737"/>
            <a:ext cx="3254559" cy="427271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00B0F0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8" name="Picture 2" descr="http://im4-tub-ru.yandex.net/i?id=162454114-68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071537" y="1"/>
            <a:ext cx="785819" cy="1153675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1214414" y="0"/>
            <a:ext cx="7643866" cy="923330"/>
          </a:xfrm>
          <a:prstGeom prst="rect">
            <a:avLst/>
          </a:prstGeom>
          <a:scene3d>
            <a:camera prst="perspectiveAbove"/>
            <a:lightRig rig="threePt" dir="t"/>
          </a:scene3d>
        </p:spPr>
        <p:txBody>
          <a:bodyPr wrap="square">
            <a:spAutoFit/>
          </a:bodyPr>
          <a:lstStyle/>
          <a:p>
            <a:pPr algn="ctr"/>
            <a:r>
              <a:rPr lang="ru-RU" sz="5400" b="1" i="1" dirty="0" smtClean="0">
                <a:solidFill>
                  <a:srgbClr val="FF0000"/>
                </a:solidFill>
              </a:rPr>
              <a:t>«Цветы из кулёчков»</a:t>
            </a:r>
            <a:endParaRPr lang="ru-RU" sz="5400" b="1" i="1" dirty="0">
              <a:solidFill>
                <a:srgbClr val="FF0000"/>
              </a:solidFill>
            </a:endParaRPr>
          </a:p>
        </p:txBody>
      </p:sp>
      <p:pic>
        <p:nvPicPr>
          <p:cNvPr id="9" name="Picture 2" descr="http://im4-tub-ru.yandex.net/i?id=162454114-68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8358181" y="0"/>
            <a:ext cx="785819" cy="1153675"/>
          </a:xfrm>
          <a:prstGeom prst="rect">
            <a:avLst/>
          </a:prstGeom>
          <a:noFill/>
        </p:spPr>
      </p:pic>
      <p:pic>
        <p:nvPicPr>
          <p:cNvPr id="10" name="Picture 2" descr="http://im4-tub-ru.yandex.net/i?id=162454114-68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929190" y="5786454"/>
            <a:ext cx="729878" cy="1071546"/>
          </a:xfrm>
          <a:prstGeom prst="rect">
            <a:avLst/>
          </a:prstGeom>
          <a:noFill/>
        </p:spPr>
      </p:pic>
      <p:pic>
        <p:nvPicPr>
          <p:cNvPr id="11" name="Picture 4" descr="I:\DCIM\100MSDCF\DSC01729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 rot="5400000">
            <a:off x="5121675" y="1950631"/>
            <a:ext cx="4270405" cy="320280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00B0F0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 spd="slow" advClick="0" advTm="5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0"/>
            <a:ext cx="7576398" cy="1417320"/>
          </a:xfrm>
          <a:scene3d>
            <a:camera prst="perspectiveRelaxedModerately"/>
            <a:lightRig rig="threePt" dir="t"/>
          </a:scene3d>
        </p:spPr>
        <p:txBody>
          <a:bodyPr>
            <a:noAutofit/>
          </a:bodyPr>
          <a:lstStyle/>
          <a:p>
            <a:pPr algn="ctr"/>
            <a:r>
              <a:rPr lang="ru-RU" sz="9600" b="1" i="1" dirty="0" smtClean="0">
                <a:solidFill>
                  <a:srgbClr val="FF0000"/>
                </a:solidFill>
              </a:rPr>
              <a:t>«нарциссы»</a:t>
            </a:r>
            <a:endParaRPr lang="ru-RU" sz="9600" b="1" i="1" dirty="0">
              <a:solidFill>
                <a:srgbClr val="FF0000"/>
              </a:solidFill>
            </a:endParaRPr>
          </a:p>
        </p:txBody>
      </p:sp>
      <p:pic>
        <p:nvPicPr>
          <p:cNvPr id="49154" name="Picture 2" descr="I:\DCIM\100MSDCF\DSC01733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571604" y="1500175"/>
            <a:ext cx="3429024" cy="457203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00B0F0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perspectiveContrastingRightFacing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48131" name="Picture 3" descr="I:\DCIM\100MSDCF\DSC01785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356622" y="1524001"/>
            <a:ext cx="3358782" cy="447837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00B0F0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perspectiveHeroicExtremeLeftFacing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5" name="Picture 2" descr="http://im4-tub-ru.yandex.net/i?id=162454114-68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358181" y="0"/>
            <a:ext cx="785819" cy="1153675"/>
          </a:xfrm>
          <a:prstGeom prst="rect">
            <a:avLst/>
          </a:prstGeom>
          <a:noFill/>
        </p:spPr>
      </p:pic>
      <p:pic>
        <p:nvPicPr>
          <p:cNvPr id="6" name="Picture 2" descr="http://im4-tub-ru.yandex.net/i?id=162454114-68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1071539" y="109412"/>
            <a:ext cx="857256" cy="1258553"/>
          </a:xfrm>
          <a:prstGeom prst="rect">
            <a:avLst/>
          </a:prstGeom>
          <a:noFill/>
        </p:spPr>
      </p:pic>
      <p:pic>
        <p:nvPicPr>
          <p:cNvPr id="7" name="Picture 2" descr="http://im4-tub-ru.yandex.net/i?id=162454114-68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14877" y="5357826"/>
            <a:ext cx="928694" cy="1363432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5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9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5000"/>
                                        <p:tgtEl>
                                          <p:spTgt spid="48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im4-tub-ru.yandex.net/i?id=162454114-68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071537" y="1"/>
            <a:ext cx="785819" cy="1153675"/>
          </a:xfrm>
          <a:prstGeom prst="rect">
            <a:avLst/>
          </a:prstGeom>
          <a:noFill/>
        </p:spPr>
      </p:pic>
      <p:pic>
        <p:nvPicPr>
          <p:cNvPr id="48130" name="Picture 2" descr="I:\DCIM\100MSDCF\DSC01750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987163" y="1071546"/>
            <a:ext cx="3228175" cy="255200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00B0F0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perspectiveHeroicExtremeLeftFacing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10" name="Прямоугольник 9"/>
          <p:cNvSpPr/>
          <p:nvPr/>
        </p:nvSpPr>
        <p:spPr>
          <a:xfrm rot="10800000" flipV="1">
            <a:off x="1500166" y="104138"/>
            <a:ext cx="2571766" cy="707886"/>
          </a:xfrm>
          <a:prstGeom prst="rect">
            <a:avLst/>
          </a:prstGeom>
          <a:scene3d>
            <a:camera prst="isometricOffAxis1Right"/>
            <a:lightRig rig="threePt" dir="t"/>
          </a:scene3d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FF0000"/>
                </a:solidFill>
              </a:rPr>
              <a:t>«КАЛЫ»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028502" y="3244335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286116" y="3214687"/>
            <a:ext cx="34290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«ромашки»</a:t>
            </a:r>
            <a:endParaRPr lang="ru-RU" sz="3600" b="1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441" name="Rectangle 1"/>
          <p:cNvSpPr>
            <a:spLocks noChangeArrowheads="1"/>
          </p:cNvSpPr>
          <p:nvPr/>
        </p:nvSpPr>
        <p:spPr bwMode="auto">
          <a:xfrm rot="21083491">
            <a:off x="5562165" y="231171"/>
            <a:ext cx="358310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isometricOffAxis2Left"/>
            <a:lightRig rig="threePt" dir="t"/>
          </a:scene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«Л И Л И Я»</a:t>
            </a:r>
            <a:endParaRPr kumimoji="0" lang="ru-RU" sz="40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http://im4-tub-ru.yandex.net/i?id=162454114-68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358181" y="0"/>
            <a:ext cx="785819" cy="1153675"/>
          </a:xfrm>
          <a:prstGeom prst="rect">
            <a:avLst/>
          </a:prstGeom>
          <a:noFill/>
        </p:spPr>
      </p:pic>
      <p:pic>
        <p:nvPicPr>
          <p:cNvPr id="12" name="Picture 2" descr="http://im4-tub-ru.yandex.net/i?id=162454114-68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43042" y="4799988"/>
            <a:ext cx="1214447" cy="1782951"/>
          </a:xfrm>
          <a:prstGeom prst="rect">
            <a:avLst/>
          </a:prstGeom>
          <a:noFill/>
        </p:spPr>
      </p:pic>
      <p:pic>
        <p:nvPicPr>
          <p:cNvPr id="14" name="Picture 2" descr="http://im4-tub-ru.yandex.net/i?id=162454114-68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58148" y="4938310"/>
            <a:ext cx="1071570" cy="1573191"/>
          </a:xfrm>
          <a:prstGeom prst="rect">
            <a:avLst/>
          </a:prstGeom>
          <a:noFill/>
        </p:spPr>
      </p:pic>
      <p:pic>
        <p:nvPicPr>
          <p:cNvPr id="15" name="Picture 2" descr="I:\DCIM\100MSDCF\DSC01633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1714480" y="785794"/>
            <a:ext cx="2375315" cy="316708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00B0F0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perspectiveContrastingRightFacing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6" name="Picture 8" descr="I:\DCIM\100MSDCF\DSC01647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3843606" y="3929066"/>
            <a:ext cx="2137439" cy="265908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00B0F0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 spd="slow" advClick="0" advTm="10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5000"/>
                                        <p:tgtEl>
                                          <p:spTgt spid="6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000"/>
                            </p:stCondLst>
                            <p:childTnLst>
                              <p:par>
                                <p:cTn id="1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6144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417320"/>
          </a:xfrm>
        </p:spPr>
        <p:txBody>
          <a:bodyPr>
            <a:noAutofit/>
          </a:bodyPr>
          <a:lstStyle/>
          <a:p>
            <a:pPr algn="ctr"/>
            <a:r>
              <a:rPr lang="ru-RU" sz="5400" b="1" i="1" dirty="0" smtClean="0">
                <a:solidFill>
                  <a:srgbClr val="FF0000"/>
                </a:solidFill>
              </a:rPr>
              <a:t>«Ветки сирени»</a:t>
            </a:r>
            <a:endParaRPr lang="ru-RU" sz="5400" b="1" i="1" dirty="0">
              <a:solidFill>
                <a:srgbClr val="FF0000"/>
              </a:solidFill>
            </a:endParaRPr>
          </a:p>
        </p:txBody>
      </p:sp>
      <p:pic>
        <p:nvPicPr>
          <p:cNvPr id="5" name="Picture 2" descr="I:\DCIM\100MSDCF\DSC01757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 bwMode="auto">
          <a:xfrm>
            <a:off x="1643042" y="1357298"/>
            <a:ext cx="2305245" cy="3071834"/>
          </a:xfrm>
          <a:prstGeom prst="rect">
            <a:avLst/>
          </a:prstGeom>
          <a:noFill/>
          <a:ln w="76200">
            <a:solidFill>
              <a:srgbClr val="00B0F0"/>
            </a:solidFill>
          </a:ln>
          <a:scene3d>
            <a:camera prst="perspectiveContrastingRightFacing"/>
            <a:lightRig rig="threePt" dir="t"/>
          </a:scene3d>
        </p:spPr>
      </p:pic>
      <p:pic>
        <p:nvPicPr>
          <p:cNvPr id="6" name="Picture 3" descr="I:\DCIM\100MSDCF\DSC01704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107916" y="1285860"/>
            <a:ext cx="2303877" cy="3071834"/>
          </a:xfrm>
          <a:prstGeom prst="rect">
            <a:avLst/>
          </a:prstGeom>
          <a:noFill/>
          <a:ln w="76200">
            <a:solidFill>
              <a:srgbClr val="00B0F0"/>
            </a:solidFill>
          </a:ln>
          <a:scene3d>
            <a:camera prst="perspectiveHeroicExtremeLeftFacing"/>
            <a:lightRig rig="threePt" dir="t"/>
          </a:scene3d>
        </p:spPr>
      </p:pic>
      <p:pic>
        <p:nvPicPr>
          <p:cNvPr id="7" name="Picture 2" descr="http://im4-tub-ru.yandex.net/i?id=162454114-68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142976" y="104881"/>
            <a:ext cx="857256" cy="1258553"/>
          </a:xfrm>
          <a:prstGeom prst="rect">
            <a:avLst/>
          </a:prstGeom>
          <a:noFill/>
        </p:spPr>
      </p:pic>
      <p:pic>
        <p:nvPicPr>
          <p:cNvPr id="8" name="Picture 2" descr="http://im4-tub-ru.yandex.net/i?id=162454114-68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8286744" y="0"/>
            <a:ext cx="857256" cy="1142984"/>
          </a:xfrm>
          <a:prstGeom prst="rect">
            <a:avLst/>
          </a:prstGeom>
          <a:noFill/>
        </p:spPr>
      </p:pic>
      <p:pic>
        <p:nvPicPr>
          <p:cNvPr id="12" name="Picture 4" descr="I:\DCIM\100MSDCF\DSC01706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3643306" y="4286256"/>
            <a:ext cx="2857520" cy="2381218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</p:pic>
      <p:sp>
        <p:nvSpPr>
          <p:cNvPr id="13" name="Прямоугольник 12"/>
          <p:cNvSpPr/>
          <p:nvPr/>
        </p:nvSpPr>
        <p:spPr>
          <a:xfrm>
            <a:off x="3071803" y="3643314"/>
            <a:ext cx="3857651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500" b="1" i="1" dirty="0" smtClean="0">
                <a:solidFill>
                  <a:srgbClr val="FF0000"/>
                </a:solidFill>
              </a:rPr>
              <a:t>«цветущая ветка»</a:t>
            </a:r>
          </a:p>
        </p:txBody>
      </p:sp>
      <p:pic>
        <p:nvPicPr>
          <p:cNvPr id="9" name="Picture 2" descr="http://im4-tub-ru.yandex.net/i?id=162454114-68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000232" y="5214950"/>
            <a:ext cx="857256" cy="1258553"/>
          </a:xfrm>
          <a:prstGeom prst="rect">
            <a:avLst/>
          </a:prstGeom>
          <a:noFill/>
        </p:spPr>
      </p:pic>
      <p:pic>
        <p:nvPicPr>
          <p:cNvPr id="10" name="Picture 2" descr="http://im4-tub-ru.yandex.net/i?id=162454114-68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7286644" y="5286388"/>
            <a:ext cx="857256" cy="1258553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10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7000"/>
                            </p:stCondLst>
                            <p:childTnLst>
                              <p:par>
                                <p:cTn id="16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274638"/>
            <a:ext cx="7076332" cy="1143000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«</a:t>
            </a:r>
            <a:r>
              <a:rPr lang="ru-RU" sz="3600" b="1" i="1" dirty="0" smtClean="0">
                <a:solidFill>
                  <a:srgbClr val="FF0000"/>
                </a:solidFill>
              </a:rPr>
              <a:t>ОТКРЫТКА К ДНЮ ПОБЕДЫ</a:t>
            </a:r>
            <a:r>
              <a:rPr lang="ru-RU" b="1" i="1" dirty="0" smtClean="0">
                <a:solidFill>
                  <a:srgbClr val="FF0000"/>
                </a:solidFill>
              </a:rPr>
              <a:t>»</a:t>
            </a:r>
            <a:endParaRPr lang="ru-RU" b="1" i="1" dirty="0">
              <a:solidFill>
                <a:srgbClr val="FF0000"/>
              </a:solidFill>
            </a:endParaRPr>
          </a:p>
        </p:txBody>
      </p:sp>
      <p:pic>
        <p:nvPicPr>
          <p:cNvPr id="4" name="Picture 4" descr="I:\DCIM\100MSDCF\DSC0159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2643174" y="1397508"/>
            <a:ext cx="4286280" cy="5145110"/>
          </a:xfrm>
          <a:prstGeom prst="rect">
            <a:avLst/>
          </a:prstGeom>
          <a:solidFill>
            <a:srgbClr val="FFFFFF">
              <a:shade val="85000"/>
            </a:srgbClr>
          </a:solidFill>
          <a:ln w="76200">
            <a:solidFill>
              <a:srgbClr val="00B0F0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Picture 2" descr="http://im4-tub-ru.yandex.net/i?id=162454114-68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071539" y="214291"/>
            <a:ext cx="857255" cy="1258551"/>
          </a:xfrm>
          <a:prstGeom prst="rect">
            <a:avLst/>
          </a:prstGeom>
          <a:noFill/>
        </p:spPr>
      </p:pic>
      <p:pic>
        <p:nvPicPr>
          <p:cNvPr id="8" name="Picture 2" descr="http://im4-tub-ru.yandex.net/i?id=162454114-68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8286745" y="285728"/>
            <a:ext cx="857255" cy="1258551"/>
          </a:xfrm>
          <a:prstGeom prst="rect">
            <a:avLst/>
          </a:prstGeom>
          <a:noFill/>
        </p:spPr>
      </p:pic>
      <p:pic>
        <p:nvPicPr>
          <p:cNvPr id="6" name="Picture 2" descr="http://im4-tub-ru.yandex.net/i?id=162454114-68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285852" y="5214950"/>
            <a:ext cx="857255" cy="1258551"/>
          </a:xfrm>
          <a:prstGeom prst="rect">
            <a:avLst/>
          </a:prstGeom>
          <a:noFill/>
        </p:spPr>
      </p:pic>
      <p:pic>
        <p:nvPicPr>
          <p:cNvPr id="9" name="Picture 2" descr="http://im4-tub-ru.yandex.net/i?id=162454114-68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8001024" y="5286388"/>
            <a:ext cx="857255" cy="1258551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5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1435608" y="2357430"/>
            <a:ext cx="7498080" cy="1500198"/>
          </a:xfr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perspectiveRelaxedModerately"/>
            <a:lightRig rig="threePt" dir="t"/>
          </a:scene3d>
          <a:sp3d>
            <a:bevelT w="114300" prst="artDeco"/>
          </a:sp3d>
        </p:spPr>
        <p:txBody>
          <a:bodyPr>
            <a:noAutofit/>
          </a:bodyPr>
          <a:lstStyle/>
          <a:p>
            <a:pPr algn="ctr"/>
            <a:r>
              <a:rPr lang="ru-RU" sz="9600" b="1" i="1" dirty="0" smtClean="0">
                <a:solidFill>
                  <a:srgbClr val="0070C0"/>
                </a:solidFill>
              </a:rPr>
              <a:t>Сюжетные работы</a:t>
            </a:r>
            <a:br>
              <a:rPr lang="ru-RU" sz="9600" b="1" i="1" dirty="0" smtClean="0">
                <a:solidFill>
                  <a:srgbClr val="0070C0"/>
                </a:solidFill>
              </a:rPr>
            </a:br>
            <a:r>
              <a:rPr lang="ru-RU" sz="3600" b="1" i="1" dirty="0" smtClean="0">
                <a:solidFill>
                  <a:srgbClr val="0070C0"/>
                </a:solidFill>
              </a:rPr>
              <a:t>выполненные детьми старшего дошкольного возраста</a:t>
            </a:r>
            <a:endParaRPr lang="ru-RU" sz="3600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 advClick="0" advTm="5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7" name="Picture 3" descr="I:\DCIM\100MSDCF\DSC01624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71868" y="4286256"/>
            <a:ext cx="3357586" cy="2372910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</p:pic>
      <p:pic>
        <p:nvPicPr>
          <p:cNvPr id="52229" name="Picture 5" descr="I:\DCIM\100MSDCF\DSC01588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72001" y="1192195"/>
            <a:ext cx="3786213" cy="2499668"/>
          </a:xfrm>
          <a:prstGeom prst="rect">
            <a:avLst/>
          </a:prstGeom>
          <a:noFill/>
          <a:ln w="76200">
            <a:solidFill>
              <a:srgbClr val="00B0F0"/>
            </a:solidFill>
          </a:ln>
          <a:scene3d>
            <a:camera prst="perspectiveHeroicExtremeLeftFacing"/>
            <a:lightRig rig="threePt" dir="t"/>
          </a:scene3d>
        </p:spPr>
      </p:pic>
      <p:sp>
        <p:nvSpPr>
          <p:cNvPr id="9" name="Прямоугольник 8"/>
          <p:cNvSpPr/>
          <p:nvPr/>
        </p:nvSpPr>
        <p:spPr>
          <a:xfrm>
            <a:off x="4000496" y="3895488"/>
            <a:ext cx="259872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i="1" dirty="0" smtClean="0">
                <a:solidFill>
                  <a:srgbClr val="FF0000"/>
                </a:solidFill>
              </a:rPr>
              <a:t>«КОРЗИНА С ФРУКТАМИ»</a:t>
            </a:r>
            <a:endParaRPr lang="ru-RU" sz="1600" b="1" i="1" dirty="0">
              <a:solidFill>
                <a:srgbClr val="FF0000"/>
              </a:solidFill>
            </a:endParaRPr>
          </a:p>
        </p:txBody>
      </p:sp>
      <p:pic>
        <p:nvPicPr>
          <p:cNvPr id="12" name="Picture 2" descr="http://im4-tub-ru.yandex.net/i?id=162454114-68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143900" y="0"/>
            <a:ext cx="785819" cy="1153675"/>
          </a:xfrm>
          <a:prstGeom prst="rect">
            <a:avLst/>
          </a:prstGeom>
          <a:noFill/>
        </p:spPr>
      </p:pic>
      <p:sp>
        <p:nvSpPr>
          <p:cNvPr id="51201" name="Rectangle 1"/>
          <p:cNvSpPr>
            <a:spLocks noChangeArrowheads="1"/>
          </p:cNvSpPr>
          <p:nvPr/>
        </p:nvSpPr>
        <p:spPr bwMode="auto">
          <a:xfrm rot="21083229">
            <a:off x="4681478" y="98524"/>
            <a:ext cx="400052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perspectiveHeroicExtremeLeftFacing"/>
            <a:lightRig rig="threePt" dir="t"/>
          </a:scene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Consolas" pitchFamily="49" charset="0"/>
              </a:rPr>
              <a:t>«в </a:t>
            </a:r>
            <a:r>
              <a:rPr kumimoji="0" lang="ru-RU" sz="4400" b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Consolas" pitchFamily="49" charset="0"/>
              </a:rPr>
              <a:t>деревне»</a:t>
            </a:r>
            <a:endParaRPr kumimoji="0" lang="ru-RU" sz="4400" b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cs typeface="Consolas" pitchFamily="49" charset="0"/>
            </a:endParaRPr>
          </a:p>
        </p:txBody>
      </p:sp>
      <p:pic>
        <p:nvPicPr>
          <p:cNvPr id="15" name="Picture 2" descr="http://im4-tub-ru.yandex.net/i?id=162454114-68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071538" y="214290"/>
            <a:ext cx="785819" cy="1153675"/>
          </a:xfrm>
          <a:prstGeom prst="rect">
            <a:avLst/>
          </a:prstGeom>
          <a:noFill/>
        </p:spPr>
      </p:pic>
      <p:pic>
        <p:nvPicPr>
          <p:cNvPr id="13" name="Picture 3" descr="I:\DCIM\100MSDCF\DSC01748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1142976" y="1214422"/>
            <a:ext cx="3500462" cy="2779099"/>
          </a:xfrm>
          <a:prstGeom prst="rect">
            <a:avLst/>
          </a:prstGeom>
          <a:noFill/>
          <a:ln w="76200">
            <a:solidFill>
              <a:srgbClr val="00B0F0"/>
            </a:solidFill>
          </a:ln>
          <a:scene3d>
            <a:camera prst="isometricOffAxis1Right"/>
            <a:lightRig rig="threePt" dir="t"/>
          </a:scene3d>
        </p:spPr>
      </p:pic>
      <p:sp>
        <p:nvSpPr>
          <p:cNvPr id="14" name="Прямоугольник 13"/>
          <p:cNvSpPr/>
          <p:nvPr/>
        </p:nvSpPr>
        <p:spPr>
          <a:xfrm rot="250288">
            <a:off x="1071538" y="418722"/>
            <a:ext cx="3786214" cy="707886"/>
          </a:xfrm>
          <a:prstGeom prst="rect">
            <a:avLst/>
          </a:prstGeom>
          <a:scene3d>
            <a:camera prst="perspectiveContrastingRightFacing"/>
            <a:lightRig rig="threePt" dir="t"/>
          </a:scene3d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>
                <a:solidFill>
                  <a:srgbClr val="FF0000"/>
                </a:solidFill>
              </a:rPr>
              <a:t>«Осенний  лес»</a:t>
            </a:r>
          </a:p>
        </p:txBody>
      </p:sp>
      <p:pic>
        <p:nvPicPr>
          <p:cNvPr id="10" name="Picture 2" descr="http://im4-tub-ru.yandex.net/i?id=162454114-68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143108" y="5143512"/>
            <a:ext cx="785819" cy="1153675"/>
          </a:xfrm>
          <a:prstGeom prst="rect">
            <a:avLst/>
          </a:prstGeom>
          <a:noFill/>
        </p:spPr>
      </p:pic>
      <p:pic>
        <p:nvPicPr>
          <p:cNvPr id="11" name="Picture 2" descr="http://im4-tub-ru.yandex.net/i?id=162454114-68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7786710" y="5143512"/>
            <a:ext cx="785819" cy="1153675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15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0"/>
                                        <p:tgtEl>
                                          <p:spTgt spid="51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0"/>
                                        <p:tgtEl>
                                          <p:spTgt spid="52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1201" grpId="0"/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im4-tub-ru.yandex.net/i?id=162454114-68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142976" y="214290"/>
            <a:ext cx="857255" cy="1258552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1285852" y="5500702"/>
            <a:ext cx="7643867" cy="769441"/>
          </a:xfrm>
          <a:prstGeom prst="rect">
            <a:avLst/>
          </a:prstGeom>
          <a:ln w="76200"/>
          <a:effectLst>
            <a:outerShdw blurRad="63500" dist="25400" dir="5400000" rotWithShape="0">
              <a:srgbClr val="000000">
                <a:alpha val="43137"/>
              </a:srgbClr>
            </a:outerShdw>
            <a:softEdge rad="127000"/>
          </a:effectLst>
          <a:scene3d>
            <a:camera prst="perspectiveRelaxedModerately"/>
            <a:lightRig rig="brightRoom" dir="tl">
              <a:rot lat="0" lon="0" rev="5400000"/>
            </a:lightRig>
          </a:scene3d>
          <a:sp3d contourW="12700">
            <a:bevelT w="25400" h="50800" prst="divot"/>
            <a:contourClr>
              <a:schemeClr val="accent1"/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СПАСИБО ЗА ВНИМАНИЕ!!!</a:t>
            </a:r>
            <a:endParaRPr lang="ru-RU" sz="4400" b="1" dirty="0">
              <a:solidFill>
                <a:srgbClr val="FF0000"/>
              </a:solidFill>
            </a:endParaRPr>
          </a:p>
        </p:txBody>
      </p:sp>
      <p:pic>
        <p:nvPicPr>
          <p:cNvPr id="5" name="Picture 2" descr="http://im4-tub-ru.yandex.net/i?id=162454114-68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19468" y="214290"/>
            <a:ext cx="924532" cy="1357322"/>
          </a:xfrm>
          <a:prstGeom prst="rect">
            <a:avLst/>
          </a:prstGeom>
          <a:noFill/>
        </p:spPr>
      </p:pic>
      <p:pic>
        <p:nvPicPr>
          <p:cNvPr id="6" name="Picture 2" descr="http://im4-tub-ru.yandex.net/i?id=162454114-68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929190" y="6228723"/>
            <a:ext cx="428628" cy="629276"/>
          </a:xfrm>
          <a:prstGeom prst="rect">
            <a:avLst/>
          </a:prstGeom>
          <a:noFill/>
        </p:spPr>
      </p:pic>
      <p:pic>
        <p:nvPicPr>
          <p:cNvPr id="48130" name="Picture 2" descr="I:\DCIM\100MSDCF\DSC01787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2071638" y="642917"/>
            <a:ext cx="6000792" cy="450059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00B0F0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 spd="slow" advClick="0" advTm="10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285852" y="1142984"/>
            <a:ext cx="7647837" cy="274654"/>
          </a:xfrm>
          <a:scene3d>
            <a:camera prst="perspectiveRelaxedModerately"/>
            <a:lightRig rig="threePt" dir="t"/>
          </a:scene3d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> </a:t>
            </a:r>
            <a:r>
              <a:rPr lang="ru-RU" sz="8900" dirty="0" smtClean="0">
                <a:solidFill>
                  <a:srgbClr val="FF0000"/>
                </a:solidFill>
              </a:rPr>
              <a:t>Аппликация:</a:t>
            </a:r>
            <a:br>
              <a:rPr lang="ru-RU" sz="8900" dirty="0" smtClean="0">
                <a:solidFill>
                  <a:srgbClr val="FF0000"/>
                </a:solidFill>
              </a:rPr>
            </a:br>
            <a:endParaRPr lang="ru-RU" sz="8900" dirty="0" smtClean="0">
              <a:solidFill>
                <a:srgbClr val="FF0000"/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1142976" y="1285860"/>
            <a:ext cx="7790712" cy="5572140"/>
          </a:xfrm>
        </p:spPr>
        <p:txBody>
          <a:bodyPr>
            <a:normAutofit/>
          </a:bodyPr>
          <a:lstStyle/>
          <a:p>
            <a:pPr>
              <a:buSzPct val="100000"/>
              <a:buNone/>
            </a:pPr>
            <a:r>
              <a:rPr lang="ru-RU" dirty="0" smtClean="0">
                <a:solidFill>
                  <a:schemeClr val="accent6"/>
                </a:solidFill>
              </a:rPr>
              <a:t>   </a:t>
            </a:r>
            <a:r>
              <a:rPr lang="ru-RU" b="1" dirty="0" smtClean="0">
                <a:solidFill>
                  <a:schemeClr val="accent6"/>
                </a:solidFill>
              </a:rPr>
              <a:t>- побуждает детей создавать предметные и сюжетные композиции, дополнять их деталями;</a:t>
            </a:r>
            <a:br>
              <a:rPr lang="ru-RU" b="1" dirty="0" smtClean="0">
                <a:solidFill>
                  <a:schemeClr val="accent6"/>
                </a:solidFill>
              </a:rPr>
            </a:br>
            <a:r>
              <a:rPr lang="ru-RU" b="1" dirty="0" smtClean="0">
                <a:solidFill>
                  <a:schemeClr val="accent6"/>
                </a:solidFill>
              </a:rPr>
              <a:t>- развивает конструкторское мышление;</a:t>
            </a:r>
            <a:br>
              <a:rPr lang="ru-RU" b="1" dirty="0" smtClean="0">
                <a:solidFill>
                  <a:schemeClr val="accent6"/>
                </a:solidFill>
              </a:rPr>
            </a:br>
            <a:r>
              <a:rPr lang="ru-RU" b="1" dirty="0" smtClean="0">
                <a:solidFill>
                  <a:schemeClr val="accent6"/>
                </a:solidFill>
              </a:rPr>
              <a:t>- развивает моторику и тактильные ощущения;</a:t>
            </a:r>
            <a:br>
              <a:rPr lang="ru-RU" b="1" dirty="0" smtClean="0">
                <a:solidFill>
                  <a:schemeClr val="accent6"/>
                </a:solidFill>
              </a:rPr>
            </a:br>
            <a:r>
              <a:rPr lang="ru-RU" b="1" dirty="0" smtClean="0">
                <a:solidFill>
                  <a:schemeClr val="accent6"/>
                </a:solidFill>
              </a:rPr>
              <a:t>-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chemeClr val="accent6"/>
                </a:solidFill>
              </a:rPr>
              <a:t>учит детей выполнять разные действия с бумагой, применяя технологии работы с ножницами и клеем.</a:t>
            </a:r>
            <a:endParaRPr lang="ru-RU" b="1" dirty="0">
              <a:solidFill>
                <a:schemeClr val="accent6"/>
              </a:solidFill>
            </a:endParaRPr>
          </a:p>
        </p:txBody>
      </p:sp>
      <p:pic>
        <p:nvPicPr>
          <p:cNvPr id="5" name="Picture 2" descr="http://im4-tub-ru.yandex.net/i?id=162454114-68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142978" y="152400"/>
            <a:ext cx="857255" cy="1047768"/>
          </a:xfrm>
          <a:prstGeom prst="rect">
            <a:avLst/>
          </a:prstGeom>
          <a:noFill/>
        </p:spPr>
      </p:pic>
      <p:pic>
        <p:nvPicPr>
          <p:cNvPr id="6" name="Picture 2" descr="http://im4-tub-ru.yandex.net/i?id=162454114-68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84528" y="166654"/>
            <a:ext cx="915704" cy="1119206"/>
          </a:xfrm>
          <a:prstGeom prst="rect">
            <a:avLst/>
          </a:prstGeom>
          <a:noFill/>
        </p:spPr>
      </p:pic>
      <p:pic>
        <p:nvPicPr>
          <p:cNvPr id="7" name="Picture 2" descr="http://im4-tub-ru.yandex.net/i?id=162454114-68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28296" y="214290"/>
            <a:ext cx="915704" cy="1119206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8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644650" y="274638"/>
            <a:ext cx="7499350" cy="1143000"/>
          </a:xfrm>
          <a:scene3d>
            <a:camera prst="perspectiveRelaxedModerately"/>
            <a:lightRig rig="threePt" dir="t"/>
          </a:scene3d>
        </p:spPr>
        <p:txBody>
          <a:bodyPr>
            <a:noAutofit/>
          </a:bodyPr>
          <a:lstStyle/>
          <a:p>
            <a:pPr algn="r"/>
            <a:r>
              <a:rPr lang="ru-RU" sz="4400" b="1" dirty="0" smtClean="0">
                <a:solidFill>
                  <a:srgbClr val="FF0000"/>
                </a:solidFill>
              </a:rPr>
              <a:t>Материалы и инструменты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4294967295"/>
          </p:nvPr>
        </p:nvSpPr>
        <p:spPr>
          <a:xfrm>
            <a:off x="1428728" y="1524000"/>
            <a:ext cx="3500462" cy="4476750"/>
          </a:xfrm>
        </p:spPr>
        <p:txBody>
          <a:bodyPr>
            <a:normAutofit lnSpcReduction="10000"/>
          </a:bodyPr>
          <a:lstStyle/>
          <a:p>
            <a:pPr marL="1145286" lvl="1" indent="-742950">
              <a:buNone/>
            </a:pPr>
            <a:r>
              <a:rPr lang="ru-RU" sz="4400" dirty="0" smtClean="0">
                <a:solidFill>
                  <a:schemeClr val="accent6"/>
                </a:solidFill>
              </a:rPr>
              <a:t>■ Цветная   бумага, картон</a:t>
            </a:r>
          </a:p>
          <a:p>
            <a:pPr marL="996696" indent="-914400">
              <a:buNone/>
            </a:pPr>
            <a:r>
              <a:rPr lang="ru-RU" sz="4800" dirty="0" smtClean="0">
                <a:solidFill>
                  <a:schemeClr val="accent6"/>
                </a:solidFill>
              </a:rPr>
              <a:t>■ Ножницы</a:t>
            </a:r>
          </a:p>
          <a:p>
            <a:pPr marL="996696" indent="-914400">
              <a:buNone/>
            </a:pPr>
            <a:r>
              <a:rPr lang="ru-RU" sz="4800" dirty="0" smtClean="0">
                <a:solidFill>
                  <a:schemeClr val="accent6"/>
                </a:solidFill>
              </a:rPr>
              <a:t>■ Клеевой</a:t>
            </a:r>
          </a:p>
          <a:p>
            <a:pPr marL="996696" indent="-914400">
              <a:buNone/>
            </a:pPr>
            <a:r>
              <a:rPr lang="ru-RU" sz="4800" dirty="0" smtClean="0">
                <a:solidFill>
                  <a:schemeClr val="accent6"/>
                </a:solidFill>
              </a:rPr>
              <a:t>    карандаш</a:t>
            </a:r>
            <a:endParaRPr lang="ru-RU" sz="4800" dirty="0">
              <a:solidFill>
                <a:schemeClr val="accent6"/>
              </a:solidFill>
            </a:endParaRPr>
          </a:p>
        </p:txBody>
      </p:sp>
      <p:graphicFrame>
        <p:nvGraphicFramePr>
          <p:cNvPr id="30721" name="Object 1"/>
          <p:cNvGraphicFramePr>
            <a:graphicFrameLocks noChangeAspect="1"/>
          </p:cNvGraphicFramePr>
          <p:nvPr/>
        </p:nvGraphicFramePr>
        <p:xfrm>
          <a:off x="4786314" y="1357298"/>
          <a:ext cx="5500726" cy="4929222"/>
        </p:xfrm>
        <a:graphic>
          <a:graphicData uri="http://schemas.openxmlformats.org/presentationml/2006/ole">
            <p:oleObj spid="_x0000_s30721" name="Документ" r:id="rId3" imgW="5959885" imgH="3124552" progId="Word.Document.12">
              <p:embed/>
            </p:oleObj>
          </a:graphicData>
        </a:graphic>
      </p:graphicFrame>
      <p:pic>
        <p:nvPicPr>
          <p:cNvPr id="6" name="Picture 2" descr="http://im4-tub-ru.yandex.net/i?id=162454114-68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71539" y="0"/>
            <a:ext cx="1119136" cy="1643026"/>
          </a:xfrm>
          <a:prstGeom prst="rect">
            <a:avLst/>
          </a:prstGeom>
          <a:noFill/>
        </p:spPr>
      </p:pic>
      <p:pic>
        <p:nvPicPr>
          <p:cNvPr id="7" name="Picture 2" descr="http://im4-tub-ru.yandex.net/i?id=162454114-68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71538" y="5424735"/>
            <a:ext cx="976259" cy="1433265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5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0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0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0"/>
            <a:ext cx="7719274" cy="1417320"/>
          </a:xfrm>
          <a:scene3d>
            <a:camera prst="perspectiveRelaxedModerately"/>
            <a:lightRig rig="threePt" dir="t"/>
          </a:scene3d>
        </p:spPr>
        <p:txBody>
          <a:bodyPr>
            <a:no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Техника объёмной аппликации</a:t>
            </a:r>
            <a:endParaRPr lang="ru-RU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28662" y="1428736"/>
            <a:ext cx="4714908" cy="5214974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ru-RU" sz="9600" b="1" dirty="0" smtClean="0">
                <a:solidFill>
                  <a:srgbClr val="0070C0"/>
                </a:solidFill>
              </a:rPr>
              <a:t>1 способ:</a:t>
            </a:r>
            <a:r>
              <a:rPr lang="ru-RU" sz="9600" dirty="0" smtClean="0"/>
              <a:t> используют несколько слоев бумаги, но бумажные детали не приклеивают целиком, а отгибают некоторые части, создавая объем.</a:t>
            </a:r>
          </a:p>
          <a:p>
            <a:pPr>
              <a:buNone/>
            </a:pPr>
            <a:r>
              <a:rPr lang="ru-RU" sz="9600" b="1" dirty="0" smtClean="0">
                <a:solidFill>
                  <a:srgbClr val="0070C0"/>
                </a:solidFill>
              </a:rPr>
              <a:t>2 способ:</a:t>
            </a:r>
            <a:r>
              <a:rPr lang="ru-RU" sz="9600" dirty="0" smtClean="0"/>
              <a:t> объем придается путем наклеивания друг на друга нескольких слоев бумаги разных цветов и формы.</a:t>
            </a:r>
          </a:p>
          <a:p>
            <a:pPr algn="just">
              <a:buNone/>
            </a:pPr>
            <a:endParaRPr lang="ru-RU" sz="11200" dirty="0">
              <a:solidFill>
                <a:schemeClr val="accent6"/>
              </a:solidFill>
            </a:endParaRPr>
          </a:p>
        </p:txBody>
      </p:sp>
      <p:pic>
        <p:nvPicPr>
          <p:cNvPr id="5" name="Содержимое 4" descr="http://im3-tub-ru.yandex.net/i?id=156161399-21-72&amp;n=21">
            <a:hlinkClick r:id="rId2" tgtFrame="&quot;_blank&quot;"/>
          </p:cNvPr>
          <p:cNvPicPr>
            <a:picLocks noGrp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 bwMode="auto">
          <a:xfrm>
            <a:off x="5715008" y="1785926"/>
            <a:ext cx="3143272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http://im4-tub-ru.yandex.net/i?id=162454114-68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142976" y="0"/>
            <a:ext cx="857256" cy="1258555"/>
          </a:xfrm>
          <a:prstGeom prst="rect">
            <a:avLst/>
          </a:prstGeom>
          <a:noFill/>
        </p:spPr>
      </p:pic>
      <p:pic>
        <p:nvPicPr>
          <p:cNvPr id="7" name="Picture 2" descr="http://im4-tub-ru.yandex.net/i?id=162454114-68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286744" y="0"/>
            <a:ext cx="857256" cy="1258555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10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0"/>
                            </p:stCondLst>
                            <p:childTnLst>
                              <p:par>
                                <p:cTn id="1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cene3d>
            <a:camera prst="perspectiveRelaxedModerately"/>
            <a:lightRig rig="threePt" dir="t"/>
          </a:scene3d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Подготовка к аппликации</a:t>
            </a:r>
            <a:endParaRPr lang="ru-RU" sz="4400" b="1" dirty="0">
              <a:solidFill>
                <a:srgbClr val="FF0000"/>
              </a:solidFill>
            </a:endParaRPr>
          </a:p>
        </p:txBody>
      </p:sp>
      <p:pic>
        <p:nvPicPr>
          <p:cNvPr id="6" name="Picture 3" descr="I:\DCIM\100MSDCF\DSC0165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357290" y="1739785"/>
            <a:ext cx="4000529" cy="3708829"/>
          </a:xfrm>
          <a:prstGeom prst="roundRect">
            <a:avLst/>
          </a:prstGeom>
          <a:noFill/>
          <a:ln w="76200">
            <a:solidFill>
              <a:srgbClr val="00B0F0"/>
            </a:solidFill>
          </a:ln>
          <a:scene3d>
            <a:camera prst="perspectiveHeroicExtremeRightFacing"/>
            <a:lightRig rig="threePt" dir="t"/>
          </a:scene3d>
        </p:spPr>
      </p:pic>
      <p:pic>
        <p:nvPicPr>
          <p:cNvPr id="7" name="Picture 2" descr="I:\DCIM\100MSDCF\DSC0165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 bwMode="auto">
          <a:xfrm>
            <a:off x="4548187" y="1857364"/>
            <a:ext cx="4381531" cy="3286148"/>
          </a:xfrm>
          <a:prstGeom prst="roundRect">
            <a:avLst/>
          </a:prstGeom>
          <a:noFill/>
          <a:ln w="76200">
            <a:solidFill>
              <a:srgbClr val="00B0F0"/>
            </a:solidFill>
          </a:ln>
          <a:scene3d>
            <a:camera prst="perspectiveContrastingLeftFacing"/>
            <a:lightRig rig="threePt" dir="t"/>
          </a:scene3d>
        </p:spPr>
      </p:pic>
      <p:pic>
        <p:nvPicPr>
          <p:cNvPr id="5" name="Picture 2" descr="http://im4-tub-ru.yandex.net/i?id=162454114-68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214414" y="214290"/>
            <a:ext cx="785819" cy="1153675"/>
          </a:xfrm>
          <a:prstGeom prst="rect">
            <a:avLst/>
          </a:prstGeom>
          <a:noFill/>
        </p:spPr>
      </p:pic>
      <p:sp>
        <p:nvSpPr>
          <p:cNvPr id="8" name="Шестиугольник 7"/>
          <p:cNvSpPr/>
          <p:nvPr/>
        </p:nvSpPr>
        <p:spPr>
          <a:xfrm>
            <a:off x="10929982" y="3714753"/>
            <a:ext cx="71439" cy="71438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Picture 2" descr="http://im4-tub-ru.yandex.net/i?id=162454114-68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358181" y="214290"/>
            <a:ext cx="785819" cy="1153675"/>
          </a:xfrm>
          <a:prstGeom prst="rect">
            <a:avLst/>
          </a:prstGeom>
          <a:noFill/>
        </p:spPr>
      </p:pic>
      <p:pic>
        <p:nvPicPr>
          <p:cNvPr id="10" name="Picture 2" descr="http://im4-tub-ru.yandex.net/i?id=162454114-68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357686" y="5219505"/>
            <a:ext cx="1071570" cy="1573191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5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428604"/>
            <a:ext cx="7790712" cy="988716"/>
          </a:xfrm>
          <a:scene3d>
            <a:camera prst="isometricOffAxis1Right"/>
            <a:lightRig rig="threePt" dir="t"/>
          </a:scene3d>
        </p:spPr>
        <p:txBody>
          <a:bodyPr>
            <a:no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«Тюльпаны» для украшения группы</a:t>
            </a:r>
            <a:endParaRPr lang="ru-RU" sz="4800" b="1" dirty="0">
              <a:solidFill>
                <a:srgbClr val="FF0000"/>
              </a:solidFill>
            </a:endParaRPr>
          </a:p>
        </p:txBody>
      </p:sp>
      <p:pic>
        <p:nvPicPr>
          <p:cNvPr id="48133" name="Picture 5" descr="I:\DCIM\100MSDCF\DSC01658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1435100" y="2484437"/>
            <a:ext cx="3657600" cy="2743200"/>
          </a:xfrm>
          <a:ln w="76200">
            <a:solidFill>
              <a:srgbClr val="00B0F0"/>
            </a:solidFill>
          </a:ln>
          <a:scene3d>
            <a:camera prst="perspectiveContrastingRightFacing"/>
            <a:lightRig rig="threePt" dir="t"/>
          </a:scene3d>
        </p:spPr>
      </p:pic>
      <p:pic>
        <p:nvPicPr>
          <p:cNvPr id="14" name="Picture 8" descr="I:\DCIM\100MSDCF\DSC01662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5321010" y="1524000"/>
            <a:ext cx="3569279" cy="4664075"/>
          </a:xfrm>
          <a:ln w="76200">
            <a:solidFill>
              <a:srgbClr val="00B0F0"/>
            </a:solidFill>
          </a:ln>
        </p:spPr>
      </p:pic>
      <p:pic>
        <p:nvPicPr>
          <p:cNvPr id="6" name="Picture 2" descr="http://im4-tub-ru.yandex.net/i?id=162454114-68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142976" y="214290"/>
            <a:ext cx="785819" cy="1153675"/>
          </a:xfrm>
          <a:prstGeom prst="rect">
            <a:avLst/>
          </a:prstGeom>
          <a:noFill/>
        </p:spPr>
      </p:pic>
      <p:pic>
        <p:nvPicPr>
          <p:cNvPr id="7" name="Picture 2" descr="http://im4-tub-ru.yandex.net/i?id=162454114-68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358181" y="0"/>
            <a:ext cx="785819" cy="1153675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5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4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5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71538" y="-214313"/>
            <a:ext cx="8072463" cy="1631951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  <a:scene3d>
            <a:camera prst="perspectiveRelaxedModerately"/>
            <a:lightRig rig="threePt" dir="t"/>
          </a:scene3d>
        </p:spPr>
        <p:txBody>
          <a:bodyPr>
            <a:noAutofit/>
          </a:bodyPr>
          <a:lstStyle/>
          <a:p>
            <a:pPr algn="ctr"/>
            <a:r>
              <a:rPr lang="ru-RU" sz="3600" b="1" i="1" dirty="0" smtClean="0">
                <a:solidFill>
                  <a:srgbClr val="FF0000"/>
                </a:solidFill>
                <a:effectLst/>
              </a:rPr>
              <a:t>Открытки мамам на 8Марта!</a:t>
            </a:r>
            <a:endParaRPr lang="ru-RU" sz="3600" b="1" i="1" dirty="0">
              <a:solidFill>
                <a:srgbClr val="FF0000"/>
              </a:solidFill>
              <a:effectLst/>
            </a:endParaRPr>
          </a:p>
        </p:txBody>
      </p:sp>
      <p:pic>
        <p:nvPicPr>
          <p:cNvPr id="5" name="Picture 4" descr="I:\DCIM\100MSDCF\DSC01653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865188" y="928670"/>
            <a:ext cx="2854430" cy="2571768"/>
          </a:xfrm>
          <a:prstGeom prst="roundRect">
            <a:avLst/>
          </a:prstGeom>
          <a:noFill/>
          <a:ln w="76200">
            <a:solidFill>
              <a:srgbClr val="00B0F0"/>
            </a:solidFill>
          </a:ln>
          <a:scene3d>
            <a:camera prst="perspectiveContrastingRightFacing"/>
            <a:lightRig rig="threePt" dir="t"/>
          </a:scene3d>
        </p:spPr>
      </p:pic>
      <p:pic>
        <p:nvPicPr>
          <p:cNvPr id="6" name="Picture 2" descr="http://im4-tub-ru.yandex.net/i?id=162454114-68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071537" y="98745"/>
            <a:ext cx="857257" cy="1258554"/>
          </a:xfrm>
          <a:prstGeom prst="rect">
            <a:avLst/>
          </a:prstGeom>
          <a:noFill/>
        </p:spPr>
      </p:pic>
      <p:pic>
        <p:nvPicPr>
          <p:cNvPr id="7" name="Picture 2" descr="http://im4-tub-ru.yandex.net/i?id=162454114-68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263997" y="136789"/>
            <a:ext cx="880002" cy="1291947"/>
          </a:xfrm>
          <a:prstGeom prst="rect">
            <a:avLst/>
          </a:prstGeom>
          <a:noFill/>
        </p:spPr>
      </p:pic>
      <p:pic>
        <p:nvPicPr>
          <p:cNvPr id="48130" name="Picture 2" descr="I:\DCIM\100MSDCF\DSC01732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1714480" y="3857628"/>
            <a:ext cx="2357454" cy="275036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00B0F0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9" name="Picture 3" descr="I:\DCIM\100MSDCF\DSC01730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6072198" y="3857628"/>
            <a:ext cx="2415376" cy="270814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00B0F0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pic>
        <p:nvPicPr>
          <p:cNvPr id="13" name="Picture 3" descr="I:\DCIM\100MSDCF\DSC01667.JP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4987834" y="1000108"/>
            <a:ext cx="2584562" cy="2504742"/>
          </a:xfrm>
          <a:prstGeom prst="roundRect">
            <a:avLst>
              <a:gd name="adj" fmla="val 11111"/>
            </a:avLst>
          </a:prstGeom>
          <a:ln w="76200" cap="rnd">
            <a:solidFill>
              <a:srgbClr val="00B0F0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HeroicExtremeLeftFacing"/>
            <a:lightRig rig="threePt" dir="t">
              <a:rot lat="0" lon="0" rev="19200000"/>
            </a:lightRig>
          </a:scene3d>
          <a:sp3d extrusionH="25400">
            <a:extrusionClr>
              <a:srgbClr val="FFFFFF"/>
            </a:extrusionClr>
          </a:sp3d>
        </p:spPr>
      </p:pic>
      <p:pic>
        <p:nvPicPr>
          <p:cNvPr id="10" name="Picture 2" descr="http://im4-tub-ru.yandex.net/i?id=162454114-68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497459" y="4643446"/>
            <a:ext cx="1216490" cy="1785950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7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500043"/>
            <a:ext cx="6572297" cy="714380"/>
          </a:xfrm>
          <a:noFill/>
          <a:ln>
            <a:noFill/>
          </a:ln>
          <a:effectLst/>
          <a:scene3d>
            <a:camera prst="isometricOffAxis1Right"/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/>
                <a:solidFill>
                  <a:srgbClr val="FF0000"/>
                </a:solidFill>
                <a:effectLst/>
              </a:rPr>
              <a:t>Аппликация</a:t>
            </a:r>
            <a:r>
              <a:rPr lang="ru-RU" sz="4400" b="1" dirty="0" smtClean="0">
                <a:ln/>
                <a:solidFill>
                  <a:schemeClr val="accent3"/>
                </a:solidFill>
                <a:effectLst/>
              </a:rPr>
              <a:t> из полосок</a:t>
            </a:r>
            <a:endParaRPr lang="ru-RU" sz="4400" b="1" dirty="0">
              <a:ln/>
              <a:solidFill>
                <a:schemeClr val="accent3"/>
              </a:solidFill>
              <a:effectLst/>
            </a:endParaRPr>
          </a:p>
        </p:txBody>
      </p:sp>
      <p:pic>
        <p:nvPicPr>
          <p:cNvPr id="52226" name="Picture 2" descr="I:\DCIM\100MSDCF\DSC01654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 bwMode="auto">
          <a:xfrm>
            <a:off x="1435100" y="2484437"/>
            <a:ext cx="3657600" cy="2743200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</p:pic>
      <p:pic>
        <p:nvPicPr>
          <p:cNvPr id="49155" name="Picture 3" descr="I:\DCIM\100MSDCF\DSC01727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 bwMode="auto">
          <a:xfrm>
            <a:off x="5355821" y="1524317"/>
            <a:ext cx="3499658" cy="466344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00B0F0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5" name="Picture 2" descr="http://im4-tub-ru.yandex.net/i?id=162454114-68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358181" y="0"/>
            <a:ext cx="785819" cy="1153675"/>
          </a:xfrm>
          <a:prstGeom prst="rect">
            <a:avLst/>
          </a:prstGeom>
          <a:noFill/>
        </p:spPr>
      </p:pic>
      <p:pic>
        <p:nvPicPr>
          <p:cNvPr id="6" name="Picture 2" descr="http://im4-tub-ru.yandex.net/i?id=162454114-68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000100" y="0"/>
            <a:ext cx="785819" cy="1153675"/>
          </a:xfrm>
          <a:prstGeom prst="rect">
            <a:avLst/>
          </a:prstGeom>
          <a:noFill/>
        </p:spPr>
      </p:pic>
      <p:pic>
        <p:nvPicPr>
          <p:cNvPr id="7" name="Picture 2" descr="http://im4-tub-ru.yandex.net/i?id=162454114-68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14678" y="5290943"/>
            <a:ext cx="1071570" cy="1573191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5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428604"/>
          </a:xfrm>
        </p:spPr>
        <p:txBody>
          <a:bodyPr>
            <a:noAutofit/>
          </a:bodyPr>
          <a:lstStyle/>
          <a:p>
            <a:pPr lvl="0" algn="ctr" fontAlgn="base">
              <a:spcAft>
                <a:spcPct val="0"/>
              </a:spcAft>
            </a:pPr>
            <a:r>
              <a:rPr lang="ru-RU" sz="6600" i="1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6600" i="1" dirty="0" smtClean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6600" dirty="0" smtClean="0">
                <a:solidFill>
                  <a:srgbClr val="FF0000"/>
                </a:solidFill>
              </a:rPr>
              <a:t/>
            </a:r>
            <a:br>
              <a:rPr lang="ru-RU" sz="6600" dirty="0" smtClean="0">
                <a:solidFill>
                  <a:srgbClr val="FF0000"/>
                </a:solidFill>
              </a:rPr>
            </a:br>
            <a:r>
              <a:rPr lang="ru-RU" sz="6600" dirty="0" smtClean="0">
                <a:solidFill>
                  <a:srgbClr val="FF0000"/>
                </a:solidFill>
              </a:rPr>
              <a:t>«</a:t>
            </a:r>
            <a:r>
              <a:rPr lang="ru-RU" sz="6600" b="1" i="1" dirty="0" smtClean="0">
                <a:solidFill>
                  <a:srgbClr val="FF0000"/>
                </a:solidFill>
              </a:rPr>
              <a:t>Цветы в вазе»</a:t>
            </a:r>
            <a:br>
              <a:rPr lang="ru-RU" sz="6600" b="1" i="1" dirty="0" smtClean="0">
                <a:solidFill>
                  <a:srgbClr val="FF0000"/>
                </a:solidFill>
              </a:rPr>
            </a:br>
            <a:endParaRPr lang="ru-RU" sz="6600" b="1" i="1" dirty="0">
              <a:solidFill>
                <a:srgbClr val="FF0000"/>
              </a:solidFill>
            </a:endParaRPr>
          </a:p>
        </p:txBody>
      </p:sp>
      <p:pic>
        <p:nvPicPr>
          <p:cNvPr id="50179" name="Picture 3" descr="I:\DCIM\100MSDCF\DSC01728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>
          <a:xfrm>
            <a:off x="1710393" y="1785925"/>
            <a:ext cx="3303335" cy="440183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00B0F0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perspectiveContrastingRightFacing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50180" name="Picture 4" descr="I:\DCIM\100MSDCF\DSC01726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5434792" y="1714488"/>
            <a:ext cx="3072902" cy="428830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00B0F0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perspectiveHeroicExtremeLeftFacing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2" name="Picture 2" descr="http://im4-tub-ru.yandex.net/i?id=162454114-68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1071538" y="0"/>
            <a:ext cx="785819" cy="1153675"/>
          </a:xfrm>
          <a:prstGeom prst="rect">
            <a:avLst/>
          </a:prstGeom>
          <a:noFill/>
        </p:spPr>
      </p:pic>
      <p:pic>
        <p:nvPicPr>
          <p:cNvPr id="7" name="Picture 2" descr="http://im4-tub-ru.yandex.net/i?id=162454114-68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8358181" y="0"/>
            <a:ext cx="785819" cy="1153675"/>
          </a:xfrm>
          <a:prstGeom prst="rect">
            <a:avLst/>
          </a:prstGeom>
          <a:noFill/>
        </p:spPr>
      </p:pic>
      <p:pic>
        <p:nvPicPr>
          <p:cNvPr id="8" name="Picture 2" descr="http://im4-tub-ru.yandex.net/i?id=162454114-68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786314" y="5429264"/>
            <a:ext cx="785819" cy="1153675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5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50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1308</TotalTime>
  <Words>167</Words>
  <Application>Microsoft Office PowerPoint</Application>
  <PresentationFormat>Экран (4:3)</PresentationFormat>
  <Paragraphs>35</Paragraphs>
  <Slides>17</Slides>
  <Notes>1</Notes>
  <HiddenSlides>0</HiddenSlides>
  <MMClips>1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Солнцестояние</vt:lpstr>
      <vt:lpstr>Документ</vt:lpstr>
      <vt:lpstr>ГБОУ СОШ №86                                                                                                                  (дошкольное отделение №1196)</vt:lpstr>
      <vt:lpstr> Аппликация: </vt:lpstr>
      <vt:lpstr>Материалы и инструменты </vt:lpstr>
      <vt:lpstr>Техника объёмной аппликации</vt:lpstr>
      <vt:lpstr>Подготовка к аппликации</vt:lpstr>
      <vt:lpstr>«Тюльпаны» для украшения группы</vt:lpstr>
      <vt:lpstr>Открытки мамам на 8Марта!</vt:lpstr>
      <vt:lpstr>Аппликация из полосок</vt:lpstr>
      <vt:lpstr>  «Цветы в вазе» </vt:lpstr>
      <vt:lpstr>Слайд 10</vt:lpstr>
      <vt:lpstr>«нарциссы»</vt:lpstr>
      <vt:lpstr>Слайд 12</vt:lpstr>
      <vt:lpstr>«Ветки сирени»</vt:lpstr>
      <vt:lpstr>«ОТКРЫТКА К ДНЮ ПОБЕДЫ»</vt:lpstr>
      <vt:lpstr>Сюжетные работы выполненные детьми старшего дошкольного возраста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Объёмная аппликация из цветной бумаги</dc:title>
  <dc:creator>Люба</dc:creator>
  <cp:lastModifiedBy>Люба</cp:lastModifiedBy>
  <cp:revision>141</cp:revision>
  <dcterms:created xsi:type="dcterms:W3CDTF">2013-03-24T10:54:13Z</dcterms:created>
  <dcterms:modified xsi:type="dcterms:W3CDTF">2013-04-15T17:58:36Z</dcterms:modified>
</cp:coreProperties>
</file>