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77" r:id="rId12"/>
    <p:sldId id="278" r:id="rId13"/>
    <p:sldId id="279" r:id="rId14"/>
    <p:sldId id="280" r:id="rId15"/>
    <p:sldId id="276" r:id="rId16"/>
    <p:sldId id="269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435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C02C-6B62-4AC5-BDAE-8CEB29AA5B01}" type="datetimeFigureOut">
              <a:rPr lang="ru-RU" smtClean="0"/>
              <a:pPr/>
              <a:t>15.04.2013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1BC1E-749A-4022-AF4F-28EB7692FA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1BC1E-749A-4022-AF4F-28EB7692FA9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4/15/2013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slow" advClick="0" advTm="20000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1;&#1102;&#1073;&#1072;\Desktop\&#1090;&#1099;%20&#1076;&#1072;%20&#1103;\DJ_Sergey_Kitaev_gitara___Aleksandr_Strelnikov-Ti_da_ya_da_mi_s_toboy_Minus(5mp3.org)%20(1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2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30.jpeg"/><Relationship Id="rId2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jpeg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img_url=http://luntiki.ru/uploads/images/a/e/d/5/117/eeadfe8543.jpg&amp;uinfo=sw-1001-sh-484-fw-776-fh-448-pd-1&amp;p=29&amp;text=%D0%BE%D0%B1%D1%8A%D1%91%D0%BC%D0%BD%D0%B0%D1%8F%20%D0%B0%D0%BF%D0%BF%D0%BB%D0%B8%D0%BA%D0%B0%D1%86%D0%B8%D1%8F%20%D0%B8%D0%B7%20%D0%B1%D1%83%D0%BC%D0%B0%D0%B3%D0%B8&amp;noreask=1&amp;pos=878&amp;rpt=simage&amp;lr=213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Relationship Id="rId7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8.jpeg"/><Relationship Id="rId9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img_url=http://www.babylessons.ru/wp-content/uploads/2009/10/0088.jpg&amp;uinfo=sw-1001-sh-484-fw-0-fh-448-pd-1&amp;text=%D0%B0%D0%BF%D0%BF%D0%BB%D0%B8%D0%BA%D0%B0%D1%86%D0%B8%D1%8F%20%D0%B8%D0%B7%20%D0%B1%D1%83%D0%BC%D0%B0%D0%B3%D0%B8&amp;noreask=1&amp;pos=7&amp;lr=213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359898"/>
            <a:ext cx="5267333" cy="1472184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prst="convex"/>
          </a:sp3d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</a:rPr>
              <a:t>ГБОУ СОШ №86                                                                                                                 </a:t>
            </a:r>
            <a:br>
              <a:rPr lang="ru-RU" b="1" dirty="0" smtClean="0">
                <a:solidFill>
                  <a:srgbClr val="FF0000"/>
                </a:solidFill>
                <a:effectLst/>
              </a:rPr>
            </a:br>
            <a:r>
              <a:rPr lang="ru-RU" sz="2400" b="1" dirty="0" smtClean="0">
                <a:solidFill>
                  <a:srgbClr val="FF0000"/>
                </a:solidFill>
                <a:effectLst/>
              </a:rPr>
              <a:t>(дошкольное отделение №1196)</a:t>
            </a:r>
            <a:endParaRPr lang="ru-RU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32560" y="2214554"/>
            <a:ext cx="7406640" cy="407196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</a:rPr>
              <a:t>Объёмная аппликация из цветной бумаги</a:t>
            </a:r>
            <a:r>
              <a:rPr lang="ru-RU" sz="5400" dirty="0" smtClean="0">
                <a:solidFill>
                  <a:srgbClr val="0070C0"/>
                </a:solidFill>
              </a:rPr>
              <a:t> </a:t>
            </a:r>
            <a:r>
              <a:rPr lang="ru-RU" sz="5400" dirty="0" smtClean="0"/>
              <a:t>                                </a:t>
            </a:r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Подготовила: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воспитатель 1 категории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  Максимова Л.Д.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2770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5" y="0"/>
            <a:ext cx="1411111" cy="2071678"/>
          </a:xfrm>
          <a:prstGeom prst="rect">
            <a:avLst/>
          </a:prstGeom>
          <a:noFill/>
        </p:spPr>
      </p:pic>
      <p:pic>
        <p:nvPicPr>
          <p:cNvPr id="5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786322"/>
            <a:ext cx="1411111" cy="2071678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70824" y="0"/>
            <a:ext cx="973175" cy="1428736"/>
          </a:xfrm>
          <a:prstGeom prst="rect">
            <a:avLst/>
          </a:prstGeom>
          <a:noFill/>
        </p:spPr>
      </p:pic>
      <p:pic>
        <p:nvPicPr>
          <p:cNvPr id="8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58214" y="5704376"/>
            <a:ext cx="785785" cy="1153624"/>
          </a:xfrm>
          <a:prstGeom prst="rect">
            <a:avLst/>
          </a:prstGeom>
          <a:noFill/>
        </p:spPr>
      </p:pic>
      <p:pic>
        <p:nvPicPr>
          <p:cNvPr id="10" name="DJ_Sergey_Kitaev_gitara___Aleksandr_Strelnikov-Ti_da_ya_da_mi_s_toboy_Minus(5mp3.org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928662" y="142873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I:\DCIM\100MSDCF\DSC01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3193" y="1428737"/>
            <a:ext cx="3254559" cy="4272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7" y="1"/>
            <a:ext cx="785819" cy="1153675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214414" y="0"/>
            <a:ext cx="7643866" cy="923330"/>
          </a:xfrm>
          <a:prstGeom prst="rect">
            <a:avLst/>
          </a:prstGeom>
          <a:scene3d>
            <a:camera prst="perspectiveAbove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«Цветы из кулёчков»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9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58181" y="0"/>
            <a:ext cx="785819" cy="1153675"/>
          </a:xfrm>
          <a:prstGeom prst="rect">
            <a:avLst/>
          </a:prstGeom>
          <a:noFill/>
        </p:spPr>
      </p:pic>
      <p:pic>
        <p:nvPicPr>
          <p:cNvPr id="10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90" y="5786454"/>
            <a:ext cx="729878" cy="1071546"/>
          </a:xfrm>
          <a:prstGeom prst="rect">
            <a:avLst/>
          </a:prstGeom>
          <a:noFill/>
        </p:spPr>
      </p:pic>
      <p:pic>
        <p:nvPicPr>
          <p:cNvPr id="11" name="Picture 4" descr="I:\DCIM\100MSDCF\DSC0172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400000">
            <a:off x="5121675" y="1950631"/>
            <a:ext cx="4270405" cy="32028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576398" cy="1417320"/>
          </a:xfrm>
          <a:scene3d>
            <a:camera prst="perspectiveRelaxedModerately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</a:rPr>
              <a:t>«нарциссы»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  <p:pic>
        <p:nvPicPr>
          <p:cNvPr id="49154" name="Picture 2" descr="I:\DCIM\100MSDCF\DSC017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500175"/>
            <a:ext cx="3429024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Contrasting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8131" name="Picture 3" descr="I:\DCIM\100MSDCF\DSC017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6622" y="1524001"/>
            <a:ext cx="3358782" cy="4478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HeroicExtremeLef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58181" y="0"/>
            <a:ext cx="785819" cy="1153675"/>
          </a:xfrm>
          <a:prstGeom prst="rect">
            <a:avLst/>
          </a:prstGeom>
          <a:noFill/>
        </p:spPr>
      </p:pic>
      <p:pic>
        <p:nvPicPr>
          <p:cNvPr id="6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71539" y="109412"/>
            <a:ext cx="857256" cy="1258553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7" y="5357826"/>
            <a:ext cx="928694" cy="13634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4-tub-ru.yandex.net/i?id=16245411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7" y="1"/>
            <a:ext cx="785819" cy="1153675"/>
          </a:xfrm>
          <a:prstGeom prst="rect">
            <a:avLst/>
          </a:prstGeom>
          <a:noFill/>
        </p:spPr>
      </p:pic>
      <p:pic>
        <p:nvPicPr>
          <p:cNvPr id="48130" name="Picture 2" descr="I:\DCIM\100MSDCF\DSC017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87163" y="1071546"/>
            <a:ext cx="3228175" cy="25520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HeroicExtremeLef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 rot="10800000" flipV="1">
            <a:off x="1500166" y="104138"/>
            <a:ext cx="2571766" cy="707886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«КАЛЫ»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28502" y="324433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3214687"/>
            <a:ext cx="3429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«ромашки»</a:t>
            </a: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 rot="21083491">
            <a:off x="5562165" y="231171"/>
            <a:ext cx="3583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«Л И Л И Я»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http://im4-tub-ru.yandex.net/i?id=16245411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58181" y="0"/>
            <a:ext cx="785819" cy="1153675"/>
          </a:xfrm>
          <a:prstGeom prst="rect">
            <a:avLst/>
          </a:prstGeom>
          <a:noFill/>
        </p:spPr>
      </p:pic>
      <p:pic>
        <p:nvPicPr>
          <p:cNvPr id="12" name="Picture 2" descr="http://im4-tub-ru.yandex.net/i?id=16245411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4799988"/>
            <a:ext cx="1214447" cy="1782951"/>
          </a:xfrm>
          <a:prstGeom prst="rect">
            <a:avLst/>
          </a:prstGeom>
          <a:noFill/>
        </p:spPr>
      </p:pic>
      <p:pic>
        <p:nvPicPr>
          <p:cNvPr id="14" name="Picture 2" descr="http://im4-tub-ru.yandex.net/i?id=16245411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4938310"/>
            <a:ext cx="1071570" cy="1573191"/>
          </a:xfrm>
          <a:prstGeom prst="rect">
            <a:avLst/>
          </a:prstGeom>
          <a:noFill/>
        </p:spPr>
      </p:pic>
      <p:pic>
        <p:nvPicPr>
          <p:cNvPr id="15" name="Picture 2" descr="I:\DCIM\100MSDCF\DSC0163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14480" y="785794"/>
            <a:ext cx="2375315" cy="31670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Contrasting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6" name="Picture 8" descr="I:\DCIM\100MSDCF\DSC0164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43606" y="3929066"/>
            <a:ext cx="2137439" cy="26590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614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320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«Ветки сирени»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5" name="Picture 2" descr="I:\DCIM\100MSDCF\DSC017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43042" y="1357298"/>
            <a:ext cx="2305245" cy="3071834"/>
          </a:xfrm>
          <a:prstGeom prst="rect">
            <a:avLst/>
          </a:prstGeom>
          <a:noFill/>
          <a:ln w="76200">
            <a:solidFill>
              <a:srgbClr val="00B0F0"/>
            </a:solidFill>
          </a:ln>
          <a:scene3d>
            <a:camera prst="perspectiveContrastingRightFacing"/>
            <a:lightRig rig="threePt" dir="t"/>
          </a:scene3d>
        </p:spPr>
      </p:pic>
      <p:pic>
        <p:nvPicPr>
          <p:cNvPr id="6" name="Picture 3" descr="I:\DCIM\100MSDCF\DSC017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07916" y="1285860"/>
            <a:ext cx="2303877" cy="3071834"/>
          </a:xfrm>
          <a:prstGeom prst="rect">
            <a:avLst/>
          </a:prstGeom>
          <a:noFill/>
          <a:ln w="76200">
            <a:solidFill>
              <a:srgbClr val="00B0F0"/>
            </a:solidFill>
          </a:ln>
          <a:scene3d>
            <a:camera prst="perspectiveHeroicExtremeLeftFacing"/>
            <a:lightRig rig="threePt" dir="t"/>
          </a:scene3d>
        </p:spPr>
      </p:pic>
      <p:pic>
        <p:nvPicPr>
          <p:cNvPr id="7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2976" y="104881"/>
            <a:ext cx="857256" cy="1258553"/>
          </a:xfrm>
          <a:prstGeom prst="rect">
            <a:avLst/>
          </a:prstGeom>
          <a:noFill/>
        </p:spPr>
      </p:pic>
      <p:pic>
        <p:nvPicPr>
          <p:cNvPr id="8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86744" y="0"/>
            <a:ext cx="857256" cy="1142984"/>
          </a:xfrm>
          <a:prstGeom prst="rect">
            <a:avLst/>
          </a:prstGeom>
          <a:noFill/>
        </p:spPr>
      </p:pic>
      <p:pic>
        <p:nvPicPr>
          <p:cNvPr id="12" name="Picture 4" descr="I:\DCIM\100MSDCF\DSC0170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06" y="4286256"/>
            <a:ext cx="2857520" cy="2381218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3071803" y="3643314"/>
            <a:ext cx="385765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i="1" dirty="0" smtClean="0">
                <a:solidFill>
                  <a:srgbClr val="FF0000"/>
                </a:solidFill>
              </a:rPr>
              <a:t>«цветущая ветка»</a:t>
            </a:r>
          </a:p>
        </p:txBody>
      </p:sp>
      <p:pic>
        <p:nvPicPr>
          <p:cNvPr id="9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00232" y="5214950"/>
            <a:ext cx="857256" cy="1258553"/>
          </a:xfrm>
          <a:prstGeom prst="rect">
            <a:avLst/>
          </a:prstGeom>
          <a:noFill/>
        </p:spPr>
      </p:pic>
      <p:pic>
        <p:nvPicPr>
          <p:cNvPr id="10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86644" y="5286388"/>
            <a:ext cx="857256" cy="125855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7076332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«</a:t>
            </a:r>
            <a:r>
              <a:rPr lang="ru-RU" sz="3600" b="1" i="1" dirty="0" smtClean="0">
                <a:solidFill>
                  <a:srgbClr val="FF0000"/>
                </a:solidFill>
              </a:rPr>
              <a:t>ОТКРЫТКА К ДНЮ ПОБЕДЫ</a:t>
            </a:r>
            <a:r>
              <a:rPr lang="ru-RU" b="1" i="1" dirty="0" smtClean="0">
                <a:solidFill>
                  <a:srgbClr val="FF0000"/>
                </a:solidFill>
              </a:rPr>
              <a:t>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Picture 4" descr="I:\DCIM\100MSDCF\DSC015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643174" y="1397508"/>
            <a:ext cx="4286280" cy="514511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9" y="214291"/>
            <a:ext cx="857255" cy="1258551"/>
          </a:xfrm>
          <a:prstGeom prst="rect">
            <a:avLst/>
          </a:prstGeom>
          <a:noFill/>
        </p:spPr>
      </p:pic>
      <p:pic>
        <p:nvPicPr>
          <p:cNvPr id="8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86745" y="285728"/>
            <a:ext cx="857255" cy="1258551"/>
          </a:xfrm>
          <a:prstGeom prst="rect">
            <a:avLst/>
          </a:prstGeom>
          <a:noFill/>
        </p:spPr>
      </p:pic>
      <p:pic>
        <p:nvPicPr>
          <p:cNvPr id="6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52" y="5214950"/>
            <a:ext cx="857255" cy="1258551"/>
          </a:xfrm>
          <a:prstGeom prst="rect">
            <a:avLst/>
          </a:prstGeom>
          <a:noFill/>
        </p:spPr>
      </p:pic>
      <p:pic>
        <p:nvPicPr>
          <p:cNvPr id="9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01024" y="5286388"/>
            <a:ext cx="857255" cy="125855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435608" y="2357430"/>
            <a:ext cx="7498080" cy="1500198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solidFill>
                  <a:srgbClr val="0070C0"/>
                </a:solidFill>
              </a:rPr>
              <a:t>Сюжетные работы</a:t>
            </a:r>
            <a:br>
              <a:rPr lang="ru-RU" sz="9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выполненные детьми старшего дошкольного возраста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I:\DCIM\100MSDCF\DSC016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4286256"/>
            <a:ext cx="3357586" cy="237291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pic>
        <p:nvPicPr>
          <p:cNvPr id="52229" name="Picture 5" descr="I:\DCIM\100MSDCF\DSC0158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1" y="1192195"/>
            <a:ext cx="3786213" cy="2499668"/>
          </a:xfrm>
          <a:prstGeom prst="rect">
            <a:avLst/>
          </a:prstGeom>
          <a:noFill/>
          <a:ln w="76200">
            <a:solidFill>
              <a:srgbClr val="00B0F0"/>
            </a:solidFill>
          </a:ln>
          <a:scene3d>
            <a:camera prst="perspectiveHeroicExtremeLeftFacing"/>
            <a:lightRig rig="threePt" dir="t"/>
          </a:scene3d>
        </p:spPr>
      </p:pic>
      <p:sp>
        <p:nvSpPr>
          <p:cNvPr id="9" name="Прямоугольник 8"/>
          <p:cNvSpPr/>
          <p:nvPr/>
        </p:nvSpPr>
        <p:spPr>
          <a:xfrm>
            <a:off x="4000496" y="3895488"/>
            <a:ext cx="25987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«КОРЗИНА С ФРУКТАМИ»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pic>
        <p:nvPicPr>
          <p:cNvPr id="12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43900" y="0"/>
            <a:ext cx="785819" cy="1153675"/>
          </a:xfrm>
          <a:prstGeom prst="rect">
            <a:avLst/>
          </a:prstGeom>
          <a:noFill/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 rot="21083229">
            <a:off x="4681478" y="98524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HeroicExtremeLeftFacing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Consolas" pitchFamily="49" charset="0"/>
              </a:rPr>
              <a:t>«в </a:t>
            </a: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Consolas" pitchFamily="49" charset="0"/>
              </a:rPr>
              <a:t>деревне»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Consolas" pitchFamily="49" charset="0"/>
            </a:endParaRPr>
          </a:p>
        </p:txBody>
      </p:sp>
      <p:pic>
        <p:nvPicPr>
          <p:cNvPr id="15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214290"/>
            <a:ext cx="785819" cy="1153675"/>
          </a:xfrm>
          <a:prstGeom prst="rect">
            <a:avLst/>
          </a:prstGeom>
          <a:noFill/>
        </p:spPr>
      </p:pic>
      <p:pic>
        <p:nvPicPr>
          <p:cNvPr id="13" name="Picture 3" descr="I:\DCIM\100MSDCF\DSC0174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214422"/>
            <a:ext cx="3500462" cy="2779099"/>
          </a:xfrm>
          <a:prstGeom prst="rect">
            <a:avLst/>
          </a:prstGeom>
          <a:noFill/>
          <a:ln w="76200">
            <a:solidFill>
              <a:srgbClr val="00B0F0"/>
            </a:solidFill>
          </a:ln>
          <a:scene3d>
            <a:camera prst="isometricOffAxis1Right"/>
            <a:lightRig rig="threePt" dir="t"/>
          </a:scene3d>
        </p:spPr>
      </p:pic>
      <p:sp>
        <p:nvSpPr>
          <p:cNvPr id="14" name="Прямоугольник 13"/>
          <p:cNvSpPr/>
          <p:nvPr/>
        </p:nvSpPr>
        <p:spPr>
          <a:xfrm rot="250288">
            <a:off x="1071538" y="418722"/>
            <a:ext cx="3786214" cy="707886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«Осенний  лес»</a:t>
            </a:r>
          </a:p>
        </p:txBody>
      </p:sp>
      <p:pic>
        <p:nvPicPr>
          <p:cNvPr id="10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08" y="5143512"/>
            <a:ext cx="785819" cy="1153675"/>
          </a:xfrm>
          <a:prstGeom prst="rect">
            <a:avLst/>
          </a:prstGeom>
          <a:noFill/>
        </p:spPr>
      </p:pic>
      <p:pic>
        <p:nvPicPr>
          <p:cNvPr id="11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86710" y="5143512"/>
            <a:ext cx="785819" cy="11536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0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4-tub-ru.yandex.net/i?id=16245411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214290"/>
            <a:ext cx="857255" cy="12585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85852" y="5500702"/>
            <a:ext cx="7643867" cy="769441"/>
          </a:xfrm>
          <a:prstGeom prst="rect">
            <a:avLst/>
          </a:prstGeom>
          <a:ln w="76200"/>
          <a:effectLst>
            <a:outerShdw blurRad="63500" dist="25400" dir="5400000" rotWithShape="0">
              <a:srgbClr val="000000">
                <a:alpha val="43137"/>
              </a:srgbClr>
            </a:outerShdw>
            <a:softEdge rad="127000"/>
          </a:effectLst>
          <a:scene3d>
            <a:camera prst="perspectiveRelaxedModerately"/>
            <a:lightRig rig="brightRoom" dir="tl">
              <a:rot lat="0" lon="0" rev="5400000"/>
            </a:lightRig>
          </a:scene3d>
          <a:sp3d contourW="12700">
            <a:bevelT w="25400" h="50800" prst="divot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im4-tub-ru.yandex.net/i?id=16245411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9468" y="214290"/>
            <a:ext cx="924532" cy="1357322"/>
          </a:xfrm>
          <a:prstGeom prst="rect">
            <a:avLst/>
          </a:prstGeom>
          <a:noFill/>
        </p:spPr>
      </p:pic>
      <p:pic>
        <p:nvPicPr>
          <p:cNvPr id="6" name="Picture 2" descr="http://im4-tub-ru.yandex.net/i?id=16245411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90" y="6228723"/>
            <a:ext cx="428628" cy="629276"/>
          </a:xfrm>
          <a:prstGeom prst="rect">
            <a:avLst/>
          </a:prstGeom>
          <a:noFill/>
        </p:spPr>
      </p:pic>
      <p:pic>
        <p:nvPicPr>
          <p:cNvPr id="48130" name="Picture 2" descr="I:\DCIM\100MSDCF\DSC0178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1638" y="642917"/>
            <a:ext cx="6000792" cy="45005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85852" y="1142984"/>
            <a:ext cx="7647837" cy="274654"/>
          </a:xfrm>
          <a:scene3d>
            <a:camera prst="perspectiveRelaxedModerately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8900" dirty="0" smtClean="0">
                <a:solidFill>
                  <a:srgbClr val="FF0000"/>
                </a:solidFill>
              </a:rPr>
              <a:t>Аппликация:</a:t>
            </a:r>
            <a:br>
              <a:rPr lang="ru-RU" sz="8900" dirty="0" smtClean="0">
                <a:solidFill>
                  <a:srgbClr val="FF0000"/>
                </a:solidFill>
              </a:rPr>
            </a:br>
            <a:endParaRPr lang="ru-RU" sz="8900" dirty="0" smtClean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2976" y="1285860"/>
            <a:ext cx="7790712" cy="5572140"/>
          </a:xfrm>
        </p:spPr>
        <p:txBody>
          <a:bodyPr>
            <a:normAutofit/>
          </a:bodyPr>
          <a:lstStyle/>
          <a:p>
            <a:pPr>
              <a:buSzPct val="100000"/>
              <a:buNone/>
            </a:pPr>
            <a:r>
              <a:rPr lang="ru-RU" dirty="0" smtClean="0">
                <a:solidFill>
                  <a:schemeClr val="accent6"/>
                </a:solidFill>
              </a:rPr>
              <a:t>   </a:t>
            </a:r>
            <a:r>
              <a:rPr lang="ru-RU" b="1" dirty="0" smtClean="0">
                <a:solidFill>
                  <a:schemeClr val="accent6"/>
                </a:solidFill>
              </a:rPr>
              <a:t>- побуждает детей создавать предметные и сюжетные композиции, дополнять их деталями;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- развивает конструкторское мышление;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- развивает моторику и тактильные ощущения;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-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accent6"/>
                </a:solidFill>
              </a:rPr>
              <a:t>учит детей выполнять разные действия с бумагой, применяя технологии работы с ножницами и клеем.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5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8" y="152400"/>
            <a:ext cx="857255" cy="1047768"/>
          </a:xfrm>
          <a:prstGeom prst="rect">
            <a:avLst/>
          </a:prstGeom>
          <a:noFill/>
        </p:spPr>
      </p:pic>
      <p:pic>
        <p:nvPicPr>
          <p:cNvPr id="6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84528" y="166654"/>
            <a:ext cx="915704" cy="1119206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8296" y="214290"/>
            <a:ext cx="915704" cy="111920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8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  <a:scene3d>
            <a:camera prst="perspectiveRelaxedModerately"/>
            <a:lightRig rig="threePt" dir="t"/>
          </a:scene3d>
        </p:spPr>
        <p:txBody>
          <a:bodyPr>
            <a:noAutofit/>
          </a:bodyPr>
          <a:lstStyle/>
          <a:p>
            <a:pPr algn="r"/>
            <a:r>
              <a:rPr lang="ru-RU" sz="4400" b="1" dirty="0" smtClean="0">
                <a:solidFill>
                  <a:srgbClr val="FF0000"/>
                </a:solidFill>
              </a:rPr>
              <a:t>Материалы и инструменты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428728" y="1524000"/>
            <a:ext cx="3500462" cy="4476750"/>
          </a:xfrm>
        </p:spPr>
        <p:txBody>
          <a:bodyPr>
            <a:normAutofit lnSpcReduction="10000"/>
          </a:bodyPr>
          <a:lstStyle/>
          <a:p>
            <a:pPr marL="1145286" lvl="1" indent="-742950">
              <a:buNone/>
            </a:pPr>
            <a:r>
              <a:rPr lang="ru-RU" sz="4400" dirty="0" smtClean="0">
                <a:solidFill>
                  <a:schemeClr val="accent6"/>
                </a:solidFill>
              </a:rPr>
              <a:t>■ Цветная   бумага, картон</a:t>
            </a:r>
          </a:p>
          <a:p>
            <a:pPr marL="996696" indent="-914400">
              <a:buNone/>
            </a:pPr>
            <a:r>
              <a:rPr lang="ru-RU" sz="4800" dirty="0" smtClean="0">
                <a:solidFill>
                  <a:schemeClr val="accent6"/>
                </a:solidFill>
              </a:rPr>
              <a:t>■ Ножницы</a:t>
            </a:r>
          </a:p>
          <a:p>
            <a:pPr marL="996696" indent="-914400">
              <a:buNone/>
            </a:pPr>
            <a:r>
              <a:rPr lang="ru-RU" sz="4800" dirty="0" smtClean="0">
                <a:solidFill>
                  <a:schemeClr val="accent6"/>
                </a:solidFill>
              </a:rPr>
              <a:t>■ Клеевой</a:t>
            </a:r>
          </a:p>
          <a:p>
            <a:pPr marL="996696" indent="-914400">
              <a:buNone/>
            </a:pPr>
            <a:r>
              <a:rPr lang="ru-RU" sz="4800" dirty="0" smtClean="0">
                <a:solidFill>
                  <a:schemeClr val="accent6"/>
                </a:solidFill>
              </a:rPr>
              <a:t>    карандаш</a:t>
            </a:r>
            <a:endParaRPr lang="ru-RU" sz="4800" dirty="0">
              <a:solidFill>
                <a:schemeClr val="accent6"/>
              </a:solidFill>
            </a:endParaRPr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4786314" y="1357298"/>
          <a:ext cx="5500726" cy="4929222"/>
        </p:xfrm>
        <a:graphic>
          <a:graphicData uri="http://schemas.openxmlformats.org/presentationml/2006/ole">
            <p:oleObj spid="_x0000_s30721" name="Документ" r:id="rId3" imgW="5959885" imgH="3124552" progId="Word.Document.12">
              <p:embed/>
            </p:oleObj>
          </a:graphicData>
        </a:graphic>
      </p:graphicFrame>
      <p:pic>
        <p:nvPicPr>
          <p:cNvPr id="6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9" y="0"/>
            <a:ext cx="1119136" cy="1643026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5424735"/>
            <a:ext cx="976259" cy="143326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719274" cy="1417320"/>
          </a:xfrm>
          <a:scene3d>
            <a:camera prst="perspectiveRelaxedModerately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объёмной аппликации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428736"/>
            <a:ext cx="4714908" cy="521497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0070C0"/>
                </a:solidFill>
              </a:rPr>
              <a:t>1 способ:</a:t>
            </a:r>
            <a:r>
              <a:rPr lang="ru-RU" sz="9600" dirty="0" smtClean="0"/>
              <a:t> используют несколько слоев бумаги, но бумажные детали не приклеивают целиком, а отгибают некоторые части, создавая объем.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0070C0"/>
                </a:solidFill>
              </a:rPr>
              <a:t>2 способ:</a:t>
            </a:r>
            <a:r>
              <a:rPr lang="ru-RU" sz="9600" dirty="0" smtClean="0"/>
              <a:t> объем придается путем наклеивания друг на друга нескольких слоев бумаги разных цветов и формы.</a:t>
            </a:r>
          </a:p>
          <a:p>
            <a:pPr algn="just">
              <a:buNone/>
            </a:pPr>
            <a:endParaRPr lang="ru-RU" sz="11200" dirty="0">
              <a:solidFill>
                <a:schemeClr val="accent6"/>
              </a:solidFill>
            </a:endParaRPr>
          </a:p>
        </p:txBody>
      </p:sp>
      <p:pic>
        <p:nvPicPr>
          <p:cNvPr id="5" name="Содержимое 4" descr="http://im3-tub-ru.yandex.net/i?id=156161399-21-72&amp;n=2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715008" y="1785926"/>
            <a:ext cx="314327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2976" y="0"/>
            <a:ext cx="857256" cy="1258555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86744" y="0"/>
            <a:ext cx="857256" cy="125855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Подготовка к аппликации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I:\DCIM\100MSDCF\DSC016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739785"/>
            <a:ext cx="4000529" cy="3708829"/>
          </a:xfrm>
          <a:prstGeom prst="roundRect">
            <a:avLst/>
          </a:prstGeom>
          <a:noFill/>
          <a:ln w="76200">
            <a:solidFill>
              <a:srgbClr val="00B0F0"/>
            </a:solidFill>
          </a:ln>
          <a:scene3d>
            <a:camera prst="perspectiveHeroicExtremeRightFacing"/>
            <a:lightRig rig="threePt" dir="t"/>
          </a:scene3d>
        </p:spPr>
      </p:pic>
      <p:pic>
        <p:nvPicPr>
          <p:cNvPr id="7" name="Picture 2" descr="I:\DCIM\100MSDCF\DSC016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548187" y="1857364"/>
            <a:ext cx="4381531" cy="328614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  <a:scene3d>
            <a:camera prst="perspectiveContrastingLeftFacing"/>
            <a:lightRig rig="threePt" dir="t"/>
          </a:scene3d>
        </p:spPr>
      </p:pic>
      <p:pic>
        <p:nvPicPr>
          <p:cNvPr id="5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4414" y="214290"/>
            <a:ext cx="785819" cy="1153675"/>
          </a:xfrm>
          <a:prstGeom prst="rect">
            <a:avLst/>
          </a:prstGeom>
          <a:noFill/>
        </p:spPr>
      </p:pic>
      <p:sp>
        <p:nvSpPr>
          <p:cNvPr id="8" name="Шестиугольник 7"/>
          <p:cNvSpPr/>
          <p:nvPr/>
        </p:nvSpPr>
        <p:spPr>
          <a:xfrm>
            <a:off x="10929982" y="3714753"/>
            <a:ext cx="71439" cy="7143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58181" y="214290"/>
            <a:ext cx="785819" cy="1153675"/>
          </a:xfrm>
          <a:prstGeom prst="rect">
            <a:avLst/>
          </a:prstGeom>
          <a:noFill/>
        </p:spPr>
      </p:pic>
      <p:pic>
        <p:nvPicPr>
          <p:cNvPr id="10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5219505"/>
            <a:ext cx="1071570" cy="157319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790712" cy="988716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«Тюльпаны» для украшения группы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8133" name="Picture 5" descr="I:\DCIM\100MSDCF\DSC0165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435100" y="2484437"/>
            <a:ext cx="3657600" cy="2743200"/>
          </a:xfrm>
          <a:ln w="76200">
            <a:solidFill>
              <a:srgbClr val="00B0F0"/>
            </a:solidFill>
          </a:ln>
          <a:scene3d>
            <a:camera prst="perspectiveContrastingRightFacing"/>
            <a:lightRig rig="threePt" dir="t"/>
          </a:scene3d>
        </p:spPr>
      </p:pic>
      <p:pic>
        <p:nvPicPr>
          <p:cNvPr id="14" name="Picture 8" descr="I:\DCIM\100MSDCF\DSC016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21010" y="1524000"/>
            <a:ext cx="3569279" cy="4664075"/>
          </a:xfrm>
          <a:ln w="76200">
            <a:solidFill>
              <a:srgbClr val="00B0F0"/>
            </a:solidFill>
          </a:ln>
        </p:spPr>
      </p:pic>
      <p:pic>
        <p:nvPicPr>
          <p:cNvPr id="6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2976" y="214290"/>
            <a:ext cx="785819" cy="1153675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58181" y="0"/>
            <a:ext cx="785819" cy="11536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38" y="-214313"/>
            <a:ext cx="8072463" cy="163195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Открытки мамам на 8Марта!</a:t>
            </a:r>
            <a:endParaRPr lang="ru-RU" sz="3600" b="1" i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5" name="Picture 4" descr="I:\DCIM\100MSDCF\DSC0165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65188" y="928670"/>
            <a:ext cx="2854430" cy="257176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  <a:scene3d>
            <a:camera prst="perspectiveContrastingRightFacing"/>
            <a:lightRig rig="threePt" dir="t"/>
          </a:scene3d>
        </p:spPr>
      </p:pic>
      <p:pic>
        <p:nvPicPr>
          <p:cNvPr id="6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7" y="98745"/>
            <a:ext cx="857257" cy="1258554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63997" y="136789"/>
            <a:ext cx="880002" cy="1291947"/>
          </a:xfrm>
          <a:prstGeom prst="rect">
            <a:avLst/>
          </a:prstGeom>
          <a:noFill/>
        </p:spPr>
      </p:pic>
      <p:pic>
        <p:nvPicPr>
          <p:cNvPr id="48130" name="Picture 2" descr="I:\DCIM\100MSDCF\DSC0173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14480" y="3857628"/>
            <a:ext cx="2357454" cy="27503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Picture 3" descr="I:\DCIM\100MSDCF\DSC0173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72198" y="3857628"/>
            <a:ext cx="2415376" cy="2708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3" name="Picture 3" descr="I:\DCIM\100MSDCF\DSC0166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87834" y="1000108"/>
            <a:ext cx="2584562" cy="2504742"/>
          </a:xfrm>
          <a:prstGeom prst="roundRect">
            <a:avLst>
              <a:gd name="adj" fmla="val 11111"/>
            </a:avLst>
          </a:prstGeom>
          <a:ln w="762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HeroicExtremeLeftFacing"/>
            <a:lightRig rig="threePt" dir="t">
              <a:rot lat="0" lon="0" rev="19200000"/>
            </a:lightRig>
          </a:scene3d>
          <a:sp3d extrusionH="25400">
            <a:extrusionClr>
              <a:srgbClr val="FFFFFF"/>
            </a:extrusionClr>
          </a:sp3d>
        </p:spPr>
      </p:pic>
      <p:pic>
        <p:nvPicPr>
          <p:cNvPr id="10" name="Picture 2" descr="http://im4-tub-ru.yandex.net/i?id=162454114-6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97459" y="4643446"/>
            <a:ext cx="1216490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00043"/>
            <a:ext cx="6572297" cy="714380"/>
          </a:xfrm>
          <a:noFill/>
          <a:ln>
            <a:noFill/>
          </a:ln>
          <a:effectLst/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/>
                <a:solidFill>
                  <a:srgbClr val="FF0000"/>
                </a:solidFill>
                <a:effectLst/>
              </a:rPr>
              <a:t>Аппликация</a:t>
            </a:r>
            <a:r>
              <a:rPr lang="ru-RU" sz="4400" b="1" dirty="0" smtClean="0">
                <a:ln/>
                <a:solidFill>
                  <a:schemeClr val="accent3"/>
                </a:solidFill>
                <a:effectLst/>
              </a:rPr>
              <a:t> из полосок</a:t>
            </a:r>
            <a:endParaRPr lang="ru-RU" sz="4400" b="1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2226" name="Picture 2" descr="I:\DCIM\100MSDCF\DSC0165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35100" y="2484437"/>
            <a:ext cx="3657600" cy="27432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pic>
        <p:nvPicPr>
          <p:cNvPr id="49155" name="Picture 3" descr="I:\DCIM\100MSDCF\DSC017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355821" y="1524317"/>
            <a:ext cx="3499658" cy="4663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58181" y="0"/>
            <a:ext cx="785819" cy="1153675"/>
          </a:xfrm>
          <a:prstGeom prst="rect">
            <a:avLst/>
          </a:prstGeom>
          <a:noFill/>
        </p:spPr>
      </p:pic>
      <p:pic>
        <p:nvPicPr>
          <p:cNvPr id="6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00" y="0"/>
            <a:ext cx="785819" cy="1153675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5290943"/>
            <a:ext cx="1071570" cy="157319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4286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6600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6600" i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«</a:t>
            </a:r>
            <a:r>
              <a:rPr lang="ru-RU" sz="6600" b="1" i="1" dirty="0" smtClean="0">
                <a:solidFill>
                  <a:srgbClr val="FF0000"/>
                </a:solidFill>
              </a:rPr>
              <a:t>Цветы в вазе»</a:t>
            </a:r>
            <a:br>
              <a:rPr lang="ru-RU" sz="6600" b="1" i="1" dirty="0" smtClean="0">
                <a:solidFill>
                  <a:srgbClr val="FF0000"/>
                </a:solidFill>
              </a:rPr>
            </a:b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50179" name="Picture 3" descr="I:\DCIM\100MSDCF\DSC0172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710393" y="1785925"/>
            <a:ext cx="3303335" cy="44018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Contrasting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0180" name="Picture 4" descr="I:\DCIM\100MSDCF\DSC017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434792" y="1714488"/>
            <a:ext cx="3072902" cy="4288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HeroicExtremeLef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0"/>
            <a:ext cx="785819" cy="1153675"/>
          </a:xfrm>
          <a:prstGeom prst="rect">
            <a:avLst/>
          </a:prstGeom>
          <a:noFill/>
        </p:spPr>
      </p:pic>
      <p:pic>
        <p:nvPicPr>
          <p:cNvPr id="7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58181" y="0"/>
            <a:ext cx="785819" cy="1153675"/>
          </a:xfrm>
          <a:prstGeom prst="rect">
            <a:avLst/>
          </a:prstGeom>
          <a:noFill/>
        </p:spPr>
      </p:pic>
      <p:pic>
        <p:nvPicPr>
          <p:cNvPr id="8" name="Picture 2" descr="http://im4-tub-ru.yandex.net/i?id=162454114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5429264"/>
            <a:ext cx="785819" cy="11536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1308</TotalTime>
  <Words>167</Words>
  <Application>Microsoft Office PowerPoint</Application>
  <PresentationFormat>Экран (4:3)</PresentationFormat>
  <Paragraphs>35</Paragraphs>
  <Slides>17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Солнцестояние</vt:lpstr>
      <vt:lpstr>Документ</vt:lpstr>
      <vt:lpstr>ГБОУ СОШ №86                                                                                                                  (дошкольное отделение №1196)</vt:lpstr>
      <vt:lpstr> Аппликация: </vt:lpstr>
      <vt:lpstr>Материалы и инструменты </vt:lpstr>
      <vt:lpstr>Техника объёмной аппликации</vt:lpstr>
      <vt:lpstr>Подготовка к аппликации</vt:lpstr>
      <vt:lpstr>«Тюльпаны» для украшения группы</vt:lpstr>
      <vt:lpstr>Открытки мамам на 8Марта!</vt:lpstr>
      <vt:lpstr>Аппликация из полосок</vt:lpstr>
      <vt:lpstr>  «Цветы в вазе» </vt:lpstr>
      <vt:lpstr>Слайд 10</vt:lpstr>
      <vt:lpstr>«нарциссы»</vt:lpstr>
      <vt:lpstr>Слайд 12</vt:lpstr>
      <vt:lpstr>«Ветки сирени»</vt:lpstr>
      <vt:lpstr>«ОТКРЫТКА К ДНЮ ПОБЕДЫ»</vt:lpstr>
      <vt:lpstr>Сюжетные работы выполненные детьми старшего дошкольного возраста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Объёмная аппликация из цветной бумаги</dc:title>
  <dc:creator>Люба</dc:creator>
  <cp:lastModifiedBy>Люба</cp:lastModifiedBy>
  <cp:revision>141</cp:revision>
  <dcterms:created xsi:type="dcterms:W3CDTF">2013-03-24T10:54:13Z</dcterms:created>
  <dcterms:modified xsi:type="dcterms:W3CDTF">2013-04-15T17:58:36Z</dcterms:modified>
</cp:coreProperties>
</file>