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89" r:id="rId6"/>
    <p:sldId id="288" r:id="rId7"/>
    <p:sldId id="274" r:id="rId8"/>
    <p:sldId id="273" r:id="rId9"/>
    <p:sldId id="278" r:id="rId10"/>
    <p:sldId id="275" r:id="rId11"/>
    <p:sldId id="282" r:id="rId12"/>
    <p:sldId id="283" r:id="rId13"/>
    <p:sldId id="290" r:id="rId14"/>
    <p:sldId id="277" r:id="rId15"/>
    <p:sldId id="279" r:id="rId16"/>
    <p:sldId id="284" r:id="rId17"/>
    <p:sldId id="286" r:id="rId18"/>
    <p:sldId id="285" r:id="rId19"/>
    <p:sldId id="287" r:id="rId20"/>
    <p:sldId id="28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15" autoAdjust="0"/>
    <p:restoredTop sz="85210" autoAdjust="0"/>
  </p:normalViewPr>
  <p:slideViewPr>
    <p:cSldViewPr>
      <p:cViewPr>
        <p:scale>
          <a:sx n="87" d="100"/>
          <a:sy n="87" d="100"/>
        </p:scale>
        <p:origin x="-666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A5EBE-A7D6-4C63-91AA-1994C3B051D5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3E884-51BD-48D5-BF01-CE56FF72E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3BBA-2EB8-4FC9-84F2-736A78E8FF9A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FD0D-3ABE-4FFF-B874-992DA66A7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AE95-D071-4EB1-9E87-C7CE560E43A2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E96B9-9270-44E9-9103-2BFFDC33A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CEF8-3315-43BB-9956-ABD005CBE5A5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212F-8BEA-4F8F-A7F3-AAE3B3D5B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BFD05-71C4-464C-987F-115C490DDED3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1BA6-CF6B-40E4-860A-8EF097619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89BE-6772-44B6-9F06-26A1843B66EF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43CDA-8DA7-4BF7-83B8-CBC01E72F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3AB6-E6C8-448E-A1F1-3FA306D717E3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70C27-FECE-45EC-8C2A-2A027A058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1611-7583-40D6-8CBE-26CFCEF7EA1A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25B06-66A2-4232-A5A9-06DD08026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0D89-F2CC-4049-8A9A-8B299EA1233B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83C2-C339-4264-A6F5-CA8FB2F30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9DD74-4C4D-421A-82A8-031EB409359C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25687-2EF5-47E4-828D-D08B99A76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3B3C0-831A-4C36-AD1B-28C39B5370B7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29DD-9B52-4407-AF8F-53F3E4C94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bright="-20000" contras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18B3E6-3456-45A6-BFDF-D3D7249EC46D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94A8E1-F1B5-467B-A03F-8B8744D30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2"/>
          <p:cNvSpPr>
            <a:spLocks noChangeArrowheads="1"/>
          </p:cNvSpPr>
          <p:nvPr/>
        </p:nvSpPr>
        <p:spPr bwMode="auto">
          <a:xfrm>
            <a:off x="1331913" y="333375"/>
            <a:ext cx="63579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00FF00"/>
                </a:solidFill>
                <a:latin typeface="Arial Black" pitchFamily="34" charset="0"/>
              </a:rPr>
              <a:t>Проект</a:t>
            </a:r>
          </a:p>
          <a:p>
            <a:pPr algn="ctr"/>
            <a:r>
              <a:rPr lang="ru-RU" sz="4000">
                <a:solidFill>
                  <a:srgbClr val="00FF00"/>
                </a:solidFill>
                <a:latin typeface="Arial Black" pitchFamily="34" charset="0"/>
              </a:rPr>
              <a:t>«Малые Олимпийские игры»</a:t>
            </a:r>
            <a:endParaRPr lang="ru-RU">
              <a:solidFill>
                <a:srgbClr val="00FF00"/>
              </a:solidFill>
              <a:latin typeface="Arial Black" pitchFamily="34" charset="0"/>
            </a:endParaRPr>
          </a:p>
        </p:txBody>
      </p:sp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4572000" y="4797425"/>
            <a:ext cx="44275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2400" b="1" i="1">
                <a:solidFill>
                  <a:srgbClr val="00FF00"/>
                </a:solidFill>
              </a:rPr>
              <a:t>Бородихина Н.В</a:t>
            </a:r>
          </a:p>
          <a:p>
            <a:pPr algn="r" eaLnBrk="0" hangingPunct="0">
              <a:lnSpc>
                <a:spcPct val="120000"/>
              </a:lnSpc>
            </a:pPr>
            <a:r>
              <a:rPr lang="ru-RU" sz="2400" b="1" i="1">
                <a:solidFill>
                  <a:srgbClr val="00FF00"/>
                </a:solidFill>
                <a:cs typeface="Times New Roman" pitchFamily="18" charset="0"/>
              </a:rPr>
              <a:t>Инструктор по ФК</a:t>
            </a:r>
          </a:p>
          <a:p>
            <a:pPr algn="r" eaLnBrk="0" hangingPunct="0">
              <a:lnSpc>
                <a:spcPct val="120000"/>
              </a:lnSpc>
            </a:pPr>
            <a:r>
              <a:rPr lang="ru-RU" sz="2400" b="1" i="1">
                <a:solidFill>
                  <a:srgbClr val="00FF00"/>
                </a:solidFill>
                <a:cs typeface="Times New Roman" pitchFamily="18" charset="0"/>
              </a:rPr>
              <a:t>	НДОУ «Детский сад №127 </a:t>
            </a:r>
            <a:r>
              <a:rPr lang="en-US" sz="2400" b="1" i="1">
                <a:solidFill>
                  <a:srgbClr val="00FF00"/>
                </a:solidFill>
                <a:cs typeface="Times New Roman" pitchFamily="18" charset="0"/>
              </a:rPr>
              <a:t>“</a:t>
            </a:r>
            <a:r>
              <a:rPr lang="ru-RU" sz="2400" b="1" i="1">
                <a:solidFill>
                  <a:srgbClr val="00FF00"/>
                </a:solidFill>
                <a:cs typeface="Times New Roman" pitchFamily="18" charset="0"/>
              </a:rPr>
              <a:t>ОАО РЖД</a:t>
            </a:r>
            <a:r>
              <a:rPr lang="en-US" sz="2400" b="1" i="1">
                <a:solidFill>
                  <a:srgbClr val="00FF00"/>
                </a:solidFill>
                <a:cs typeface="Times New Roman" pitchFamily="18" charset="0"/>
              </a:rPr>
              <a:t>”</a:t>
            </a:r>
            <a:endParaRPr lang="ru-RU" sz="2400" b="1" i="1">
              <a:solidFill>
                <a:srgbClr val="00FF00"/>
              </a:solidFill>
            </a:endParaRPr>
          </a:p>
        </p:txBody>
      </p:sp>
      <p:sp>
        <p:nvSpPr>
          <p:cNvPr id="8" name="Oval 4" descr="5%"/>
          <p:cNvSpPr>
            <a:spLocks noChangeArrowheads="1"/>
          </p:cNvSpPr>
          <p:nvPr/>
        </p:nvSpPr>
        <p:spPr bwMode="auto">
          <a:xfrm>
            <a:off x="0" y="2817813"/>
            <a:ext cx="4714875" cy="4040187"/>
          </a:xfrm>
          <a:prstGeom prst="ellipse">
            <a:avLst/>
          </a:prstGeom>
          <a:pattFill prst="pct5">
            <a:fgClr>
              <a:srgbClr val="8DB3E2">
                <a:alpha val="0"/>
              </a:srgbClr>
            </a:fgClr>
            <a:bgClr>
              <a:srgbClr val="FFFFFF">
                <a:alpha val="0"/>
              </a:srgbClr>
            </a:bgClr>
          </a:pattFill>
          <a:ln w="127000" cmpd="tri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Impac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69150" y="1990725"/>
            <a:ext cx="184150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3317" name="Group 24"/>
          <p:cNvGrpSpPr>
            <a:grpSpLocks/>
          </p:cNvGrpSpPr>
          <p:nvPr/>
        </p:nvGrpSpPr>
        <p:grpSpPr bwMode="auto">
          <a:xfrm>
            <a:off x="0" y="2781300"/>
            <a:ext cx="4676775" cy="3890963"/>
            <a:chOff x="158" y="1752"/>
            <a:chExt cx="2946" cy="2451"/>
          </a:xfrm>
        </p:grpSpPr>
        <p:sp>
          <p:nvSpPr>
            <p:cNvPr id="13318" name="TextBox 5"/>
            <p:cNvSpPr txBox="1">
              <a:spLocks noChangeArrowheads="1"/>
            </p:cNvSpPr>
            <p:nvPr/>
          </p:nvSpPr>
          <p:spPr bwMode="auto">
            <a:xfrm>
              <a:off x="2988" y="3623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>
                <a:solidFill>
                  <a:srgbClr val="C00000"/>
                </a:solidFill>
              </a:endParaRPr>
            </a:p>
          </p:txBody>
        </p:sp>
        <p:pic>
          <p:nvPicPr>
            <p:cNvPr id="13319" name="Picture 3" descr="герб КМДОУ 8 копия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" y="2002"/>
              <a:ext cx="2938" cy="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20" name="Group 17"/>
            <p:cNvGrpSpPr>
              <a:grpSpLocks/>
            </p:cNvGrpSpPr>
            <p:nvPr/>
          </p:nvGrpSpPr>
          <p:grpSpPr bwMode="auto">
            <a:xfrm>
              <a:off x="815" y="1752"/>
              <a:ext cx="1651" cy="1904"/>
              <a:chOff x="703" y="1752"/>
              <a:chExt cx="1651" cy="1904"/>
            </a:xfrm>
          </p:grpSpPr>
          <p:pic>
            <p:nvPicPr>
              <p:cNvPr id="13322" name="Picture 6" descr="паровозик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84" y="2750"/>
                <a:ext cx="1066" cy="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3" name="Picture 7" descr="солнышко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55" y="2659"/>
                <a:ext cx="352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Прямоугольник 12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3" y="1755"/>
                <a:ext cx="1651" cy="972"/>
              </a:xfrm>
              <a:prstGeom prst="rect">
                <a:avLst/>
              </a:prstGeom>
              <a:noFill/>
            </p:spPr>
          </p:pic>
        </p:grpSp>
        <p:pic>
          <p:nvPicPr>
            <p:cNvPr id="13321" name="Picture 21" descr="Рисунок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2" y="3884"/>
              <a:ext cx="1089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DSCN50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6" descr="DSCN44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DSCN44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141663"/>
            <a:ext cx="4500562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 descr="DSCN50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43250"/>
            <a:ext cx="46434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Рисунок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97200"/>
            <a:ext cx="47879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5" descr="Рисунок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1238" y="2997200"/>
            <a:ext cx="4322762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Рисунок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0"/>
            <a:ext cx="4932362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Рисунок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1751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6948488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6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141663"/>
            <a:ext cx="62642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DSCN48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852738"/>
            <a:ext cx="528637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6" descr="DSCN48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88913"/>
            <a:ext cx="5075238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nrrvguruclbkrchtoopq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143375"/>
            <a:ext cx="15001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4" descr="normal_10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928688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8" descr="DSCN52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14313"/>
            <a:ext cx="6357937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9" descr="DSCN52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75" y="3644900"/>
            <a:ext cx="71786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Анна  3  года 3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8200" y="4005263"/>
            <a:ext cx="1955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Анна  3  года 3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3825"/>
            <a:ext cx="15367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8" descr="DSCN48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573463"/>
            <a:ext cx="51847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9" descr="DSCN48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0"/>
            <a:ext cx="4643437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DSCN48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500563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DSCN49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6925" y="0"/>
            <a:ext cx="45370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5" descr="DSCN48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Рисунок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670300"/>
            <a:ext cx="4500562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Рисунок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4900"/>
            <a:ext cx="4643438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0"/>
            <a:ext cx="4932362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5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284538"/>
            <a:ext cx="4932362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Рисунок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4538"/>
            <a:ext cx="4211638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Рисунок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2116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Рисунок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284538"/>
            <a:ext cx="4211637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5" descr="Рисунок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4538"/>
            <a:ext cx="4932363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Рисунок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404813"/>
            <a:ext cx="50768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Рисунок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3375"/>
            <a:ext cx="403542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" descr="DSCN5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6"/>
          <p:cNvSpPr>
            <a:spLocks noChangeArrowheads="1"/>
          </p:cNvSpPr>
          <p:nvPr/>
        </p:nvSpPr>
        <p:spPr bwMode="auto">
          <a:xfrm>
            <a:off x="755650" y="260350"/>
            <a:ext cx="7358063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2800" b="1" i="1" u="sng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Участники проекта</a:t>
            </a:r>
            <a:r>
              <a:rPr lang="ru-RU" sz="28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: </a:t>
            </a:r>
          </a:p>
          <a:p>
            <a:pPr eaLnBrk="0" hangingPunct="0">
              <a:lnSpc>
                <a:spcPct val="80000"/>
              </a:lnSpc>
            </a:pPr>
            <a:r>
              <a:rPr lang="ru-RU" sz="28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инструктор по физической культуре, </a:t>
            </a:r>
          </a:p>
          <a:p>
            <a:pPr eaLnBrk="0" hangingPunct="0">
              <a:lnSpc>
                <a:spcPct val="80000"/>
              </a:lnSpc>
            </a:pPr>
            <a:r>
              <a:rPr lang="ru-RU" sz="28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дети старших и подготовительной групп , воспитатели групп, </a:t>
            </a:r>
          </a:p>
          <a:p>
            <a:pPr eaLnBrk="0" hangingPunct="0">
              <a:lnSpc>
                <a:spcPct val="80000"/>
              </a:lnSpc>
            </a:pPr>
            <a:r>
              <a:rPr lang="ru-RU" sz="28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ст. воспитатель, </a:t>
            </a:r>
          </a:p>
          <a:p>
            <a:pPr eaLnBrk="0" hangingPunct="0">
              <a:lnSpc>
                <a:spcPct val="80000"/>
              </a:lnSpc>
            </a:pPr>
            <a:r>
              <a:rPr lang="ru-RU" sz="28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музыкальный руководитель,</a:t>
            </a:r>
          </a:p>
          <a:p>
            <a:pPr eaLnBrk="0" hangingPunct="0">
              <a:lnSpc>
                <a:spcPct val="80000"/>
              </a:lnSpc>
            </a:pPr>
            <a:r>
              <a:rPr lang="ru-RU" sz="28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педагог-психолог, </a:t>
            </a:r>
          </a:p>
          <a:p>
            <a:pPr eaLnBrk="0" hangingPunct="0">
              <a:lnSpc>
                <a:spcPct val="80000"/>
              </a:lnSpc>
            </a:pPr>
            <a:r>
              <a:rPr lang="ru-RU" sz="28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родители.</a:t>
            </a:r>
          </a:p>
          <a:p>
            <a:pPr eaLnBrk="0" hangingPunct="0">
              <a:lnSpc>
                <a:spcPct val="80000"/>
              </a:lnSpc>
            </a:pPr>
            <a:endParaRPr lang="ru-RU" sz="2800" b="1" i="1" u="sng">
              <a:solidFill>
                <a:srgbClr val="00FF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2800" b="1" i="1" u="sng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Срок реализации</a:t>
            </a:r>
            <a:r>
              <a:rPr lang="ru-RU" sz="28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: </a:t>
            </a:r>
          </a:p>
          <a:p>
            <a:pPr eaLnBrk="0" hangingPunct="0">
              <a:lnSpc>
                <a:spcPct val="80000"/>
              </a:lnSpc>
            </a:pPr>
            <a:r>
              <a:rPr lang="ru-RU" sz="28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Июнь – декабрь 2013 г. </a:t>
            </a:r>
          </a:p>
          <a:p>
            <a:pPr eaLnBrk="0" hangingPunct="0">
              <a:lnSpc>
                <a:spcPct val="80000"/>
              </a:lnSpc>
            </a:pPr>
            <a:endParaRPr lang="ru-RU" sz="2800" b="1" i="1" u="sng">
              <a:solidFill>
                <a:srgbClr val="00FF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2800" b="1" i="1" u="sng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Тип проекта:</a:t>
            </a:r>
            <a:r>
              <a:rPr lang="ru-RU" sz="28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lnSpc>
                <a:spcPct val="80000"/>
              </a:lnSpc>
            </a:pPr>
            <a:r>
              <a:rPr lang="ru-RU" sz="28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Долгосрочный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100" y="1511300"/>
            <a:ext cx="5834063" cy="2012950"/>
          </a:xfrm>
          <a:prstGeom prst="rect">
            <a:avLst/>
          </a:prstGeom>
          <a:noFill/>
        </p:spPr>
      </p:pic>
      <p:pic>
        <p:nvPicPr>
          <p:cNvPr id="32770" name="Рисунок 2" descr="butterfly00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3559175"/>
            <a:ext cx="192881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250825" y="333375"/>
            <a:ext cx="8572500" cy="61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i="1" u="sng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Проблема:</a:t>
            </a:r>
            <a:endParaRPr lang="ru-RU" sz="2000" b="1" i="1">
              <a:solidFill>
                <a:srgbClr val="00FF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70000"/>
              </a:lnSpc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Недостаточная</a:t>
            </a:r>
            <a:r>
              <a:rPr lang="ru-RU" sz="2000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информированность детей об олимпийских     играх и их возникновении, о зимних и летних видах спорта.</a:t>
            </a:r>
          </a:p>
          <a:p>
            <a:pPr eaLnBrk="0" hangingPunct="0">
              <a:lnSpc>
                <a:spcPct val="70000"/>
              </a:lnSpc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Дети не проявляют интереса к занятиям физической культуры и спортом.</a:t>
            </a:r>
          </a:p>
          <a:p>
            <a:pPr eaLnBrk="0" hangingPunct="0">
              <a:lnSpc>
                <a:spcPct val="70000"/>
              </a:lnSpc>
            </a:pPr>
            <a:endParaRPr lang="ru-RU" sz="2000">
              <a:solidFill>
                <a:srgbClr val="00FF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2000" b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lnSpc>
                <a:spcPct val="80000"/>
              </a:lnSpc>
            </a:pPr>
            <a:r>
              <a:rPr lang="ru-RU" sz="2000" b="1" i="1" u="sng">
                <a:solidFill>
                  <a:srgbClr val="00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Актуальность проблемы:</a:t>
            </a:r>
            <a:endParaRPr lang="ru-RU" sz="2000" b="1" i="1">
              <a:solidFill>
                <a:srgbClr val="00FF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Проблема ухудшения здоровья подрастающего поколения  приобретает все большую актуальность.</a:t>
            </a:r>
            <a:b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 В  настоящее время в России  ежегодно общий уровень отклонения в состоянии здоровья детей  возрастает на 6,7 %.  Из-за образа современной жизни у  большинства взрослых слабый мотивационный аспект двигательной активности и  низкий уровень представлений о здоровом образе жизни. </a:t>
            </a:r>
          </a:p>
          <a:p>
            <a:pPr eaLnBrk="0" hangingPunct="0">
              <a:lnSpc>
                <a:spcPct val="80000"/>
              </a:lnSpc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</a:br>
            <a:endParaRPr lang="ru-RU" sz="2000" b="1" i="1">
              <a:solidFill>
                <a:srgbClr val="00FF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2000" b="1" i="1" u="sng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lang="ru-RU" sz="2000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Формирование социальной и личностной мотивации детей старшего дошкольного возраста на сохранение и укрепление своего здоровья и воспитание социально значимых личностных качеств посредством знакомства с Олимпийскими играми.</a:t>
            </a:r>
            <a:r>
              <a:rPr lang="ru-RU" sz="2000" b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000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000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</a:br>
            <a:endParaRPr lang="ru-RU" sz="2000">
              <a:solidFill>
                <a:srgbClr val="00FF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4"/>
          <p:cNvSpPr txBox="1">
            <a:spLocks noChangeArrowheads="1"/>
          </p:cNvSpPr>
          <p:nvPr/>
        </p:nvSpPr>
        <p:spPr bwMode="auto">
          <a:xfrm>
            <a:off x="2857500" y="1500188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79388" y="0"/>
            <a:ext cx="857250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/>
            <a:r>
              <a:rPr lang="ru-RU" sz="2000" b="1" i="1" u="sng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Задачи проекта:</a:t>
            </a:r>
            <a:endParaRPr lang="ru-RU" sz="2000" b="1" i="1">
              <a:solidFill>
                <a:srgbClr val="00FF00"/>
              </a:solidFill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b="1" i="1" u="sng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 ДЛЯ ДЕТЕЙ</a:t>
            </a:r>
            <a:r>
              <a:rPr lang="ru-RU" b="1" i="1" u="sng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:</a:t>
            </a:r>
            <a:endParaRPr lang="ru-RU">
              <a:solidFill>
                <a:srgbClr val="00FF00"/>
              </a:solidFill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1. Формировать у детей представления об Олимпийских играх, как мирном соревновании с целью физического и социально-нравственного совершенствования людей.</a:t>
            </a:r>
          </a:p>
          <a:p>
            <a:pPr marL="342900" indent="-342900" eaLnBrk="0" hangingPunct="0">
              <a:lnSpc>
                <a:spcPct val="80000"/>
              </a:lnSpc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2. Развивать у детей интерес к занятиям физической культурой и спортом, умения и навыки сотрудничества через нравственный и эстетический опыт Олимпиад.</a:t>
            </a:r>
          </a:p>
          <a:p>
            <a:pPr marL="342900" indent="-342900" eaLnBrk="0" hangingPunct="0">
              <a:lnSpc>
                <a:spcPct val="80000"/>
              </a:lnSpc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3. Развивать у детей стремление к  укреплению и сохранению своего собственного   здоровья посредством занятий физической культурой.</a:t>
            </a:r>
          </a:p>
          <a:p>
            <a:pPr marL="342900" indent="-342900" eaLnBrk="0" hangingPunct="0">
              <a:lnSpc>
                <a:spcPct val="80000"/>
              </a:lnSpc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4. Оздоровительные: развивать силу, ловкость, быстроту, меткость, умение применять накопленные знания  и умения в практической деятельности.</a:t>
            </a:r>
          </a:p>
          <a:p>
            <a:pPr marL="342900" indent="-342900" eaLnBrk="0" hangingPunct="0">
              <a:lnSpc>
                <a:spcPct val="80000"/>
              </a:lnSpc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5. Воспитывать у детей  целеустремленность, организованность, инициативность, трудолюбие, взаимовыручку,  смелость и отвагу.</a:t>
            </a:r>
          </a:p>
          <a:p>
            <a:pPr marL="342900" indent="-342900" eaLnBrk="0" hangingPunct="0"/>
            <a:r>
              <a:rPr lang="ru-RU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342900" indent="-342900" eaLnBrk="0" hangingPunct="0">
              <a:lnSpc>
                <a:spcPct val="80000"/>
              </a:lnSpc>
            </a:pPr>
            <a:r>
              <a:rPr lang="ru-RU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u="sng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ДЛЯ ПЕДАГОГОВ:</a:t>
            </a:r>
          </a:p>
          <a:p>
            <a:pPr marL="342900" indent="-342900" eaLnBrk="0" hangingPunct="0">
              <a:lnSpc>
                <a:spcPct val="80000"/>
              </a:lnSpc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1. Создать информационную  базу.</a:t>
            </a:r>
          </a:p>
          <a:p>
            <a:pPr marL="342900" indent="-342900" eaLnBrk="0" hangingPunct="0">
              <a:lnSpc>
                <a:spcPct val="80000"/>
              </a:lnSpc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2. Создать условия для  благополучного и комфортного  состояния детей на спортивных мероприятиях.</a:t>
            </a:r>
          </a:p>
          <a:p>
            <a:pPr marL="342900" indent="-342900" eaLnBrk="0" hangingPunct="0"/>
            <a:r>
              <a:rPr lang="ru-RU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    </a:t>
            </a:r>
          </a:p>
          <a:p>
            <a:pPr marL="342900" indent="-342900" eaLnBrk="0" hangingPunct="0"/>
            <a:r>
              <a:rPr lang="ru-RU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u="sng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ДЛЯ РОДИТЕЛЕЙ:</a:t>
            </a:r>
            <a:endParaRPr lang="ru-RU">
              <a:solidFill>
                <a:srgbClr val="00FF00"/>
              </a:solidFill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lnSpc>
                <a:spcPct val="90000"/>
              </a:lnSpc>
              <a:buFontTx/>
              <a:buAutoNum type="arabicPeriod"/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Развивать творческие и физические способности детей в спортивной  деятельности.</a:t>
            </a:r>
          </a:p>
          <a:p>
            <a:pPr marL="342900" indent="-342900" eaLnBrk="0" hangingPunct="0">
              <a:lnSpc>
                <a:spcPct val="90000"/>
              </a:lnSpc>
              <a:buFontTx/>
              <a:buAutoNum type="arabicPeriod"/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Приобщать к здоровому образу жизни.</a:t>
            </a:r>
          </a:p>
          <a:p>
            <a:pPr marL="342900" indent="-342900" eaLnBrk="0" hangingPunct="0">
              <a:lnSpc>
                <a:spcPct val="90000"/>
              </a:lnSpc>
              <a:buFontTx/>
              <a:buAutoNum type="arabicPeriod"/>
            </a:pPr>
            <a:endParaRPr lang="ru-RU" sz="2000" b="1" i="1">
              <a:solidFill>
                <a:srgbClr val="00FF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357188" y="981075"/>
            <a:ext cx="8786812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eaLnBrk="0" hangingPunct="0">
              <a:tabLst>
                <a:tab pos="457200" algn="l"/>
              </a:tabLst>
            </a:pPr>
            <a:r>
              <a:rPr lang="ru-RU" sz="2400" b="1" i="1" u="sng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Ожидаемые результаты проекта</a:t>
            </a:r>
            <a:r>
              <a:rPr lang="ru-RU" sz="24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358775" indent="-358775" eaLnBrk="0" hangingPunct="0">
              <a:tabLst>
                <a:tab pos="457200" algn="l"/>
              </a:tabLst>
            </a:pPr>
            <a:r>
              <a:rPr lang="ru-RU" b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   </a:t>
            </a:r>
            <a:endParaRPr lang="ru-RU" sz="2400" b="1">
              <a:solidFill>
                <a:srgbClr val="00FF00"/>
              </a:solidFill>
              <a:ea typeface="Calibri" pitchFamily="34" charset="0"/>
              <a:cs typeface="Times New Roman" pitchFamily="18" charset="0"/>
            </a:endParaRPr>
          </a:p>
          <a:p>
            <a:pPr marL="358775" indent="-358775" eaLnBrk="0" hangingPunct="0">
              <a:lnSpc>
                <a:spcPct val="110000"/>
              </a:lnSpc>
              <a:buFontTx/>
              <a:buChar char="•"/>
              <a:tabLst>
                <a:tab pos="457200" algn="l"/>
              </a:tabLst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Сформированность знаний  детей об истории Олимпийских игр, зимних и летних видах спорта.</a:t>
            </a:r>
          </a:p>
          <a:p>
            <a:pPr marL="358775" indent="-358775" eaLnBrk="0" hangingPunct="0">
              <a:lnSpc>
                <a:spcPct val="110000"/>
              </a:lnSpc>
              <a:buFontTx/>
              <a:buChar char="•"/>
              <a:tabLst>
                <a:tab pos="457200" algn="l"/>
              </a:tabLst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Пополнение словарного запаса детей спортивной терминологией;</a:t>
            </a:r>
          </a:p>
          <a:p>
            <a:pPr marL="358775" indent="-358775" eaLnBrk="0" hangingPunct="0">
              <a:lnSpc>
                <a:spcPct val="110000"/>
              </a:lnSpc>
              <a:buFont typeface="Arial" charset="0"/>
              <a:buChar char="•"/>
              <a:tabLst>
                <a:tab pos="457200" algn="l"/>
              </a:tabLst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Сформированность осознанного отношения к своему собственному здоровью;</a:t>
            </a:r>
          </a:p>
          <a:p>
            <a:pPr marL="358775" indent="-358775" eaLnBrk="0" hangingPunct="0">
              <a:lnSpc>
                <a:spcPct val="110000"/>
              </a:lnSpc>
              <a:buFontTx/>
              <a:buChar char="•"/>
              <a:tabLst>
                <a:tab pos="457200" algn="l"/>
              </a:tabLst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Проявление интереса к занятиям физкультурой и спортом.</a:t>
            </a:r>
            <a:endParaRPr lang="ru-RU" sz="2000" b="1" i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71563" y="642938"/>
            <a:ext cx="6400800" cy="714375"/>
          </a:xfrm>
        </p:spPr>
        <p:txBody>
          <a:bodyPr/>
          <a:lstStyle/>
          <a:p>
            <a:r>
              <a:rPr lang="ru-RU" b="1" i="1" smtClean="0">
                <a:solidFill>
                  <a:srgbClr val="00FF00"/>
                </a:solidFill>
                <a:latin typeface="Arial" charset="0"/>
              </a:rPr>
              <a:t>Реализация проекта </a:t>
            </a:r>
          </a:p>
        </p:txBody>
      </p:sp>
      <p:graphicFrame>
        <p:nvGraphicFramePr>
          <p:cNvPr id="18478" name="Group 46"/>
          <p:cNvGraphicFramePr>
            <a:graphicFrameLocks noGrp="1"/>
          </p:cNvGraphicFramePr>
          <p:nvPr/>
        </p:nvGraphicFramePr>
        <p:xfrm>
          <a:off x="142875" y="2079625"/>
          <a:ext cx="9001125" cy="4778375"/>
        </p:xfrm>
        <a:graphic>
          <a:graphicData uri="http://schemas.openxmlformats.org/drawingml/2006/table">
            <a:tbl>
              <a:tblPr/>
              <a:tblGrid>
                <a:gridCol w="1169988"/>
                <a:gridCol w="1919287"/>
                <a:gridCol w="3390900"/>
                <a:gridCol w="2520950"/>
              </a:tblGrid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Мероприятие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Методы и формы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Июнь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«Первые Олимпийские игры»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Познакомить детей с зарождением Олимпийского движения. Совершенствовать навыки выполнения основных видов движения.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Беседа «Первая Олимпиада в Греции»,прос-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мотр презентаций, развлечение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Июль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«Летняя спортивная Олимпиада»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Вызвать положительный эмоциональный настрой, устойчивый интерес к занятиям спортом. Закаливание организма детей.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Разучивание стихов, приветствий, танцев, эстафет кричалок для группы поддержки.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Август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«Виды спорта»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Познакомить детей с разными видами спорта зимними и летними. Закрепить в игровой форме навыки выполнения движений.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Беседы, презентации об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олимпийских видах спорта, развлечение «Прыг скок – команда»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06" name="Group 50"/>
          <p:cNvGraphicFramePr>
            <a:graphicFrameLocks noGrp="1"/>
          </p:cNvGraphicFramePr>
          <p:nvPr/>
        </p:nvGraphicFramePr>
        <p:xfrm>
          <a:off x="0" y="0"/>
          <a:ext cx="9144000" cy="6950075"/>
        </p:xfrm>
        <a:graphic>
          <a:graphicData uri="http://schemas.openxmlformats.org/drawingml/2006/table">
            <a:tbl>
              <a:tblPr/>
              <a:tblGrid>
                <a:gridCol w="1601788"/>
                <a:gridCol w="1817687"/>
                <a:gridCol w="3144838"/>
                <a:gridCol w="2579687"/>
              </a:tblGrid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мероприятие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Цель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Методы и формы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0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Сентябрь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«Дом талисманов»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«Весёлые старты»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Знакомство с символами Олимпиады Сочи 2014г.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физических качеств, способствовать физической активности детей.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Просмотр слайдов, беседы, выставка рисунков.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40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Октябрь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Мастер-классы выпускников- спортсменов нашего детского сада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Познакомить дошкольников с самыми разнообразными видами спорта  и  вызвать положительный и устойчивый интерес к занятиям спортом.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Беседы, просмотр презентаций, показ  приёмов, техники, грамот и медалей.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62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Ноябрь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Эстафета «Олимпийского огня»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Развивать интерес к спортивно-массовым мероприятиям. Развивать физические, морально-волевые качества. Воспитывать патриотизм к Родине.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Оздоровительный бег, танцы, полоса препятсвий, игры, фотосъёмка.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40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Декабрь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«Малые зимние Олимпийские игры»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Воспитывать любовь к занятиям  спортом, интерес к результатам и достижениям спортсменов. Способствовать формированию ЗОЖ.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Спортивное развлечение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88" y="350838"/>
            <a:ext cx="8786812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 i="1" u="sng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Продукты проекта для детей:</a:t>
            </a:r>
            <a:endParaRPr lang="ru-RU" sz="2000" b="1" i="1">
              <a:solidFill>
                <a:srgbClr val="00FF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Презентация «Древние Олимпийские игры».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Презентация «Зажжение огня».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Презентация «Виды спорта».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Выставка работ «Талисман Олимпиады».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Мастер- классы выпускников -спортсменов нашего Д/С.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Фото-газета «Эстафета Олимпийского огня» - участники: дети, педагоги.</a:t>
            </a:r>
          </a:p>
          <a:p>
            <a:pPr eaLnBrk="0" hangingPunct="0">
              <a:lnSpc>
                <a:spcPct val="90000"/>
              </a:lnSpc>
            </a:pPr>
            <a:r>
              <a:rPr lang="ru-RU" sz="2000" b="1" i="1" u="sng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Продукты проекта для педагогов:</a:t>
            </a:r>
            <a:endParaRPr lang="ru-RU" sz="2000" b="1" i="1">
              <a:solidFill>
                <a:srgbClr val="00FF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Библиография по теме проекта.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Музыкальный СД диск.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Планирование по данной теме.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Подготовка эмблем, названий команд, девиза и стихов - кричалок для болельщиков вместе с детьми.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Оформление физкультурного уголка в группе.</a:t>
            </a:r>
          </a:p>
          <a:p>
            <a:pPr eaLnBrk="0" hangingPunct="0">
              <a:lnSpc>
                <a:spcPct val="90000"/>
              </a:lnSpc>
            </a:pPr>
            <a:r>
              <a:rPr lang="ru-RU" sz="2000" b="1" i="1" u="sng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Продукты проекта для родителей:</a:t>
            </a:r>
            <a:endParaRPr lang="ru-RU" sz="2000" b="1" i="1">
              <a:solidFill>
                <a:srgbClr val="00FF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Презентация проекта на собрании.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Консультации «Роль семьи в физическом воспитании ребёнка», «Пропаганда здорового образа жизни в семье».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Совместное творчество с детьми.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 изготовление атрибутов к празднику.</a:t>
            </a:r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1428750" y="1143000"/>
            <a:ext cx="5429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000" b="1" i="1"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sz="1000">
              <a:solidFill>
                <a:srgbClr val="00FF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DSCN4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64343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7" descr="DSCN4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5338" y="115888"/>
            <a:ext cx="4538662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DSCN42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83125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DSCN43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00438"/>
            <a:ext cx="45005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586</Words>
  <Application>Microsoft Office PowerPoint</Application>
  <PresentationFormat>Экран (4:3)</PresentationFormat>
  <Paragraphs>109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Arial Black</vt:lpstr>
      <vt:lpstr>Times New Roman</vt:lpstr>
      <vt:lpstr>Impact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Тёма</cp:lastModifiedBy>
  <cp:revision>72</cp:revision>
  <dcterms:created xsi:type="dcterms:W3CDTF">2010-11-11T14:55:56Z</dcterms:created>
  <dcterms:modified xsi:type="dcterms:W3CDTF">2014-03-12T17:28:58Z</dcterms:modified>
</cp:coreProperties>
</file>