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60" r:id="rId3"/>
    <p:sldId id="257" r:id="rId4"/>
    <p:sldId id="258" r:id="rId5"/>
    <p:sldId id="259" r:id="rId6"/>
    <p:sldId id="261" r:id="rId7"/>
    <p:sldId id="262" r:id="rId8"/>
    <p:sldId id="263" r:id="rId9"/>
    <p:sldId id="264" r:id="rId10"/>
    <p:sldId id="266" r:id="rId11"/>
    <p:sldId id="265"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45" autoAdjust="0"/>
  </p:normalViewPr>
  <p:slideViewPr>
    <p:cSldViewPr>
      <p:cViewPr varScale="1">
        <p:scale>
          <a:sx n="86" d="100"/>
          <a:sy n="86" d="100"/>
        </p:scale>
        <p:origin x="-109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ED0022-339C-4200-8740-D19A389BEE91}" type="datetimeFigureOut">
              <a:rPr lang="ru-RU" smtClean="0"/>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DED0022-339C-4200-8740-D19A389BEE91}" type="datetimeFigureOut">
              <a:rPr lang="ru-RU" smtClean="0"/>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DED0022-339C-4200-8740-D19A389BEE91}" type="datetimeFigureOut">
              <a:rPr lang="ru-RU" smtClean="0"/>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928078-85BD-4579-9614-A04EAB6DC69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DED0022-339C-4200-8740-D19A389BEE91}" type="datetimeFigureOut">
              <a:rPr lang="ru-RU" smtClean="0"/>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928078-85BD-4579-9614-A04EAB6DC69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ED0022-339C-4200-8740-D19A389BEE91}" type="datetimeFigureOut">
              <a:rPr lang="ru-RU" smtClean="0"/>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DED0022-339C-4200-8740-D19A389BEE91}" type="datetimeFigureOut">
              <a:rPr lang="ru-RU" smtClean="0"/>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928078-85BD-4579-9614-A04EAB6DC69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DED0022-339C-4200-8740-D19A389BEE91}" type="datetimeFigureOut">
              <a:rPr lang="ru-RU" smtClean="0"/>
              <a:t>14.03.2014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DED0022-339C-4200-8740-D19A389BEE91}" type="datetimeFigureOut">
              <a:rPr lang="ru-RU" smtClean="0"/>
              <a:t>14.03.2014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DED0022-339C-4200-8740-D19A389BEE91}" type="datetimeFigureOut">
              <a:rPr lang="ru-RU" smtClean="0"/>
              <a:t>14.03.2014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928078-85BD-4579-9614-A04EAB6DC69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ED0022-339C-4200-8740-D19A389BEE91}" type="datetimeFigureOut">
              <a:rPr lang="ru-RU" smtClean="0"/>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928078-85BD-4579-9614-A04EAB6DC69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ED0022-339C-4200-8740-D19A389BEE91}" type="datetimeFigureOut">
              <a:rPr lang="ru-RU" smtClean="0"/>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928078-85BD-4579-9614-A04EAB6DC69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DED0022-339C-4200-8740-D19A389BEE91}" type="datetimeFigureOut">
              <a:rPr lang="ru-RU" smtClean="0"/>
              <a:t>14.03.2014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928078-85BD-4579-9614-A04EAB6DC69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8"/>
            <a:ext cx="7772400" cy="1008112"/>
          </a:xfrm>
        </p:spPr>
        <p:txBody>
          <a:bodyPr>
            <a:normAutofit/>
          </a:bodyPr>
          <a:lstStyle/>
          <a:p>
            <a:r>
              <a:rPr lang="ru-RU" sz="3200" dirty="0" smtClean="0">
                <a:solidFill>
                  <a:srgbClr val="002060"/>
                </a:solidFill>
              </a:rPr>
              <a:t>Беседа для родителей</a:t>
            </a:r>
            <a:endParaRPr lang="ru-RU" sz="3200" dirty="0">
              <a:solidFill>
                <a:srgbClr val="002060"/>
              </a:solidFill>
            </a:endParaRPr>
          </a:p>
        </p:txBody>
      </p:sp>
      <p:sp>
        <p:nvSpPr>
          <p:cNvPr id="3" name="Подзаголовок 2"/>
          <p:cNvSpPr>
            <a:spLocks noGrp="1"/>
          </p:cNvSpPr>
          <p:nvPr>
            <p:ph type="subTitle" idx="1"/>
          </p:nvPr>
        </p:nvSpPr>
        <p:spPr>
          <a:xfrm>
            <a:off x="1371600" y="2780928"/>
            <a:ext cx="6400800" cy="3240360"/>
          </a:xfrm>
        </p:spPr>
        <p:txBody>
          <a:bodyPr>
            <a:normAutofit/>
          </a:bodyPr>
          <a:lstStyle/>
          <a:p>
            <a:r>
              <a:rPr lang="ru-RU" sz="4500" dirty="0" smtClean="0">
                <a:solidFill>
                  <a:srgbClr val="7030A0"/>
                </a:solidFill>
              </a:rPr>
              <a:t>ФИЗИЧЕСКАЯ КУЛЬТУРА В </a:t>
            </a:r>
            <a:r>
              <a:rPr lang="ru-RU" sz="4500" dirty="0" smtClean="0">
                <a:solidFill>
                  <a:srgbClr val="7030A0"/>
                </a:solidFill>
              </a:rPr>
              <a:t>СЕМЬЕ</a:t>
            </a:r>
          </a:p>
          <a:p>
            <a:endParaRPr lang="ru-RU" sz="1100" dirty="0" smtClean="0">
              <a:solidFill>
                <a:srgbClr val="7030A0"/>
              </a:solidFill>
            </a:endParaRPr>
          </a:p>
          <a:p>
            <a:endParaRPr lang="ru-RU" sz="1100" dirty="0">
              <a:solidFill>
                <a:srgbClr val="7030A0"/>
              </a:solidFill>
            </a:endParaRPr>
          </a:p>
          <a:p>
            <a:endParaRPr lang="ru-RU" sz="1100" dirty="0" smtClean="0">
              <a:solidFill>
                <a:srgbClr val="7030A0"/>
              </a:solidFill>
            </a:endParaRPr>
          </a:p>
          <a:p>
            <a:endParaRPr lang="ru-RU" sz="1100" dirty="0">
              <a:solidFill>
                <a:srgbClr val="7030A0"/>
              </a:solidFill>
            </a:endParaRPr>
          </a:p>
          <a:p>
            <a:endParaRPr lang="ru-RU" sz="1100" dirty="0" smtClean="0">
              <a:solidFill>
                <a:srgbClr val="7030A0"/>
              </a:solidFill>
            </a:endParaRPr>
          </a:p>
          <a:p>
            <a:endParaRPr lang="ru-RU" sz="1100" dirty="0" smtClean="0">
              <a:solidFill>
                <a:srgbClr val="7030A0"/>
              </a:solidFill>
            </a:endParaRPr>
          </a:p>
          <a:p>
            <a:r>
              <a:rPr lang="ru-RU" sz="1100" dirty="0">
                <a:solidFill>
                  <a:srgbClr val="7030A0"/>
                </a:solidFill>
              </a:rPr>
              <a:t> </a:t>
            </a:r>
            <a:r>
              <a:rPr lang="ru-RU" sz="1100" dirty="0" smtClean="0">
                <a:solidFill>
                  <a:srgbClr val="7030A0"/>
                </a:solidFill>
              </a:rPr>
              <a:t>                                                                                               </a:t>
            </a:r>
            <a:r>
              <a:rPr lang="ru-RU" sz="1100" dirty="0" smtClean="0">
                <a:solidFill>
                  <a:srgbClr val="7030A0"/>
                </a:solidFill>
              </a:rPr>
              <a:t>Мамедова М.Г. : инструктор по физической культуре</a:t>
            </a:r>
            <a:endParaRPr lang="ru-RU" sz="1100" dirty="0">
              <a:solidFill>
                <a:srgbClr val="7030A0"/>
              </a:solidFill>
            </a:endParaRPr>
          </a:p>
        </p:txBody>
      </p:sp>
    </p:spTree>
    <p:extLst>
      <p:ext uri="{BB962C8B-B14F-4D97-AF65-F5344CB8AC3E}">
        <p14:creationId xmlns:p14="http://schemas.microsoft.com/office/powerpoint/2010/main" val="352807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1844824"/>
            <a:ext cx="7344816" cy="4281339"/>
          </a:xfrm>
        </p:spPr>
      </p:pic>
      <p:sp>
        <p:nvSpPr>
          <p:cNvPr id="3" name="Заголовок 2"/>
          <p:cNvSpPr>
            <a:spLocks noGrp="1"/>
          </p:cNvSpPr>
          <p:nvPr>
            <p:ph type="title"/>
          </p:nvPr>
        </p:nvSpPr>
        <p:spPr/>
        <p:txBody>
          <a:bodyPr>
            <a:normAutofit/>
          </a:bodyPr>
          <a:lstStyle/>
          <a:p>
            <a:r>
              <a:rPr lang="ru-RU" sz="6600" dirty="0" smtClean="0"/>
              <a:t>лыжня</a:t>
            </a:r>
            <a:endParaRPr lang="ru-RU" sz="6600" dirty="0"/>
          </a:p>
        </p:txBody>
      </p:sp>
    </p:spTree>
    <p:extLst>
      <p:ext uri="{BB962C8B-B14F-4D97-AF65-F5344CB8AC3E}">
        <p14:creationId xmlns:p14="http://schemas.microsoft.com/office/powerpoint/2010/main" val="414032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a:t>Особую радость малышам доставляют упражнения, облеченные в форму игр. Родителям вполне доступно дома, во дворе, на даче или на прогулке проводить подобные игры, во время которых дети приобретают жизненно важные навыки, развиваются физически. Со временем физические упражнения становятся для детей любимой игрой, в которой все интересно: и новые достижения, и состязательность игр, и участие родителей. Всякая нагрузка начинает восприниматься легко и с любопытством, Даже </a:t>
            </a:r>
            <a:r>
              <a:rPr lang="ru-RU" dirty="0" err="1"/>
              <a:t>холодовая</a:t>
            </a:r>
            <a:r>
              <a:rPr lang="ru-RU" dirty="0"/>
              <a:t> нагрузка, без которой невозможно закаливание.</a:t>
            </a:r>
          </a:p>
        </p:txBody>
      </p:sp>
      <p:sp>
        <p:nvSpPr>
          <p:cNvPr id="3" name="Заголовок 2"/>
          <p:cNvSpPr>
            <a:spLocks noGrp="1"/>
          </p:cNvSpPr>
          <p:nvPr>
            <p:ph type="title"/>
          </p:nvPr>
        </p:nvSpPr>
        <p:spPr/>
        <p:txBody>
          <a:bodyPr>
            <a:normAutofit fontScale="90000"/>
          </a:bodyPr>
          <a:lstStyle/>
          <a:p>
            <a:r>
              <a:rPr lang="ru-RU" dirty="0" smtClean="0"/>
              <a:t>Спортивная семья – залог воспитания здорового ребёнка</a:t>
            </a:r>
            <a:endParaRPr lang="ru-RU" dirty="0"/>
          </a:p>
        </p:txBody>
      </p:sp>
    </p:spTree>
    <p:extLst>
      <p:ext uri="{BB962C8B-B14F-4D97-AF65-F5344CB8AC3E}">
        <p14:creationId xmlns:p14="http://schemas.microsoft.com/office/powerpoint/2010/main" val="48798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204864"/>
            <a:ext cx="5904656" cy="3600400"/>
          </a:xfrm>
        </p:spPr>
      </p:pic>
      <p:sp>
        <p:nvSpPr>
          <p:cNvPr id="3" name="Заголовок 2"/>
          <p:cNvSpPr>
            <a:spLocks noGrp="1"/>
          </p:cNvSpPr>
          <p:nvPr>
            <p:ph type="title"/>
          </p:nvPr>
        </p:nvSpPr>
        <p:spPr/>
        <p:txBody>
          <a:bodyPr/>
          <a:lstStyle/>
          <a:p>
            <a:r>
              <a:rPr lang="ru-RU" dirty="0" smtClean="0"/>
              <a:t>ДВИЖЕНИЕ  ЭТО  ЖИЗНЬ…!!!</a:t>
            </a:r>
            <a:endParaRPr lang="ru-RU" dirty="0"/>
          </a:p>
        </p:txBody>
      </p:sp>
    </p:spTree>
    <p:extLst>
      <p:ext uri="{BB962C8B-B14F-4D97-AF65-F5344CB8AC3E}">
        <p14:creationId xmlns:p14="http://schemas.microsoft.com/office/powerpoint/2010/main" val="133463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Цитата для родителей</a:t>
            </a:r>
            <a:endParaRPr lang="ru-RU" dirty="0"/>
          </a:p>
        </p:txBody>
      </p:sp>
      <p:sp>
        <p:nvSpPr>
          <p:cNvPr id="3" name="Объект 2"/>
          <p:cNvSpPr>
            <a:spLocks noGrp="1"/>
          </p:cNvSpPr>
          <p:nvPr>
            <p:ph sz="quarter" idx="13"/>
          </p:nvPr>
        </p:nvSpPr>
        <p:spPr/>
        <p:txBody>
          <a:bodyPr>
            <a:normAutofit/>
          </a:bodyPr>
          <a:lstStyle/>
          <a:p>
            <a:pPr marL="0" indent="0">
              <a:buNone/>
            </a:pPr>
            <a:r>
              <a:rPr lang="ru-RU" sz="2000" dirty="0" smtClean="0"/>
              <a:t>Гимнастика, физические упражнения, ходьба должны прочно войти в повседневный быт каждого, кто хочет сохранить работоспособность, здоровье, полноценную и радостную жизнь.</a:t>
            </a:r>
          </a:p>
          <a:p>
            <a:pPr marL="0" indent="0" algn="r">
              <a:buNone/>
            </a:pPr>
            <a:endParaRPr lang="ru-RU" sz="2000" dirty="0" smtClean="0"/>
          </a:p>
          <a:p>
            <a:pPr marL="0" indent="0" algn="r">
              <a:buNone/>
            </a:pPr>
            <a:r>
              <a:rPr lang="ru-RU" sz="2000" dirty="0" err="1" smtClean="0"/>
              <a:t>Гипократ</a:t>
            </a:r>
            <a:endParaRPr lang="ru-RU" sz="2000" dirty="0"/>
          </a:p>
        </p:txBody>
      </p:sp>
      <p:pic>
        <p:nvPicPr>
          <p:cNvPr id="5" name="Объект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788024" y="2636913"/>
            <a:ext cx="3744415" cy="2664295"/>
          </a:xfrm>
        </p:spPr>
      </p:pic>
    </p:spTree>
    <p:extLst>
      <p:ext uri="{BB962C8B-B14F-4D97-AF65-F5344CB8AC3E}">
        <p14:creationId xmlns:p14="http://schemas.microsoft.com/office/powerpoint/2010/main" val="83611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88840"/>
            <a:ext cx="8229600" cy="4032448"/>
          </a:xfrm>
        </p:spPr>
        <p:txBody>
          <a:bodyPr>
            <a:normAutofit fontScale="90000"/>
          </a:bodyPr>
          <a:lstStyle/>
          <a:p>
            <a:pPr algn="l"/>
            <a:r>
              <a:rPr lang="ru-RU" dirty="0" smtClean="0">
                <a:solidFill>
                  <a:srgbClr val="7030A0"/>
                </a:solidFill>
              </a:rPr>
              <a:t>Цель:</a:t>
            </a:r>
            <a:br>
              <a:rPr lang="ru-RU" dirty="0" smtClean="0">
                <a:solidFill>
                  <a:srgbClr val="7030A0"/>
                </a:solidFill>
              </a:rPr>
            </a:br>
            <a:r>
              <a:rPr lang="ru-RU" sz="1400" dirty="0" smtClean="0">
                <a:solidFill>
                  <a:srgbClr val="7030A0"/>
                </a:solidFill>
              </a:rPr>
              <a:t> </a:t>
            </a:r>
            <a:r>
              <a:rPr lang="ru-RU" sz="2700" dirty="0" smtClean="0">
                <a:solidFill>
                  <a:srgbClr val="7030A0"/>
                </a:solidFill>
              </a:rPr>
              <a:t>ознакомить родителей с ролью физического воспитания в семье и необходимостью детей прививать навыки здорового образа жизни. </a:t>
            </a:r>
            <a:br>
              <a:rPr lang="ru-RU" sz="2700" dirty="0" smtClean="0">
                <a:solidFill>
                  <a:srgbClr val="7030A0"/>
                </a:solidFill>
              </a:rPr>
            </a:br>
            <a:r>
              <a:rPr lang="ru-RU" sz="2700" dirty="0" smtClean="0">
                <a:solidFill>
                  <a:srgbClr val="7030A0"/>
                </a:solidFill>
              </a:rPr>
              <a:t/>
            </a:r>
            <a:br>
              <a:rPr lang="ru-RU" sz="2700" dirty="0" smtClean="0">
                <a:solidFill>
                  <a:srgbClr val="7030A0"/>
                </a:solidFill>
              </a:rPr>
            </a:br>
            <a:r>
              <a:rPr lang="ru-RU" dirty="0" smtClean="0">
                <a:solidFill>
                  <a:srgbClr val="7030A0"/>
                </a:solidFill>
              </a:rPr>
              <a:t>Задачи: </a:t>
            </a:r>
            <a:br>
              <a:rPr lang="ru-RU" dirty="0" smtClean="0">
                <a:solidFill>
                  <a:srgbClr val="7030A0"/>
                </a:solidFill>
              </a:rPr>
            </a:br>
            <a:r>
              <a:rPr lang="ru-RU" sz="2700" dirty="0" smtClean="0">
                <a:solidFill>
                  <a:srgbClr val="7030A0"/>
                </a:solidFill>
              </a:rPr>
              <a:t>формирование умения применять полученные знания об организации активного досуга детей на практике.</a:t>
            </a:r>
            <a:br>
              <a:rPr lang="ru-RU" sz="2700" dirty="0" smtClean="0">
                <a:solidFill>
                  <a:srgbClr val="7030A0"/>
                </a:solidFill>
              </a:rPr>
            </a:br>
            <a:r>
              <a:rPr lang="ru-RU" sz="2700" dirty="0" smtClean="0">
                <a:solidFill>
                  <a:srgbClr val="7030A0"/>
                </a:solidFill>
              </a:rPr>
              <a:t>Воспитание правильного отношения к своему здоровью у учащихся.</a:t>
            </a:r>
            <a:br>
              <a:rPr lang="ru-RU" sz="2700" dirty="0" smtClean="0">
                <a:solidFill>
                  <a:srgbClr val="7030A0"/>
                </a:solidFill>
              </a:rPr>
            </a:br>
            <a:endParaRPr lang="ru-RU" sz="2700" dirty="0">
              <a:solidFill>
                <a:srgbClr val="7030A0"/>
              </a:solidFill>
            </a:endParaRPr>
          </a:p>
        </p:txBody>
      </p:sp>
    </p:spTree>
    <p:extLst>
      <p:ext uri="{BB962C8B-B14F-4D97-AF65-F5344CB8AC3E}">
        <p14:creationId xmlns:p14="http://schemas.microsoft.com/office/powerpoint/2010/main" val="14376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a:t>Физкультура и спорт, как известно, эффективно способствуют формированию здорового образа жизни, включающего и выполнение правил личной гигиены, и режим дня, и организацию рационального питания. Поэтому важно своевременно начинать физическое воспитание ребенка. </a:t>
            </a:r>
            <a:endParaRPr lang="ru-RU" dirty="0" smtClean="0"/>
          </a:p>
          <a:p>
            <a:r>
              <a:rPr lang="ru-RU" dirty="0" smtClean="0"/>
              <a:t>Физическое </a:t>
            </a:r>
            <a:r>
              <a:rPr lang="ru-RU" dirty="0"/>
              <a:t>развитие ребенка в возрасте от 3 до 6 лет позволяет заинтересовать его занятиями спортом и научить основным навыкам и принципам физической культуры. </a:t>
            </a:r>
            <a:endParaRPr lang="ru-RU" dirty="0" smtClean="0"/>
          </a:p>
          <a:p>
            <a:r>
              <a:rPr lang="ru-RU" dirty="0" smtClean="0"/>
              <a:t>Занятия </a:t>
            </a:r>
            <a:r>
              <a:rPr lang="ru-RU" dirty="0"/>
              <a:t>физкультурой усиливают компенсаторные возможности организма, повышают его сопротивляемость. Оздоровительный бег, гимнастические упражнения, лыжи, велосипед, плавание – все эти средства обладают высокой степенью воздействия на организм, поэтому требуется контролировать интенсивность нагрузок на детей при оздоровительных занятиях.</a:t>
            </a:r>
          </a:p>
        </p:txBody>
      </p:sp>
      <p:sp>
        <p:nvSpPr>
          <p:cNvPr id="3" name="Заголовок 2"/>
          <p:cNvSpPr>
            <a:spLocks noGrp="1"/>
          </p:cNvSpPr>
          <p:nvPr>
            <p:ph type="title"/>
          </p:nvPr>
        </p:nvSpPr>
        <p:spPr/>
        <p:txBody>
          <a:bodyPr>
            <a:normAutofit/>
          </a:bodyPr>
          <a:lstStyle/>
          <a:p>
            <a:r>
              <a:rPr lang="ru-RU" sz="6600" dirty="0" smtClean="0"/>
              <a:t>Физкультура </a:t>
            </a:r>
            <a:endParaRPr lang="ru-RU" sz="6600" dirty="0"/>
          </a:p>
        </p:txBody>
      </p:sp>
    </p:spTree>
    <p:extLst>
      <p:ext uri="{BB962C8B-B14F-4D97-AF65-F5344CB8AC3E}">
        <p14:creationId xmlns:p14="http://schemas.microsoft.com/office/powerpoint/2010/main" val="65305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276872"/>
            <a:ext cx="7408333" cy="3849291"/>
          </a:xfrm>
        </p:spPr>
        <p:txBody>
          <a:bodyPr>
            <a:noAutofit/>
          </a:bodyPr>
          <a:lstStyle/>
          <a:p>
            <a:r>
              <a:rPr lang="ru-RU" sz="1600" dirty="0"/>
              <a:t>УТРЕННЯЯ ГИМНАСТИКА Утренняя гигиеническая гимнастика благотворно действует на весь организм ребенка, оказывает большое оздоровительное и воспитательное влияние. Как правило, дети охотно занимаются утренней гимнастикой вместе с родителями, главное контролировать интенсивность нагрузки с учетом возраста и физического развития малыша, а также постоянно проявлять выдумку и, время от времени, разнообразить используемые упражнения. </a:t>
            </a:r>
            <a:endParaRPr lang="ru-RU" sz="1600" dirty="0" smtClean="0"/>
          </a:p>
          <a:p>
            <a:r>
              <a:rPr lang="ru-RU" sz="1600" dirty="0" smtClean="0"/>
              <a:t>Утреннюю </a:t>
            </a:r>
            <a:r>
              <a:rPr lang="ru-RU" sz="1600" dirty="0"/>
              <a:t>гимнастику с детьми желательно проводить на свежем воздухе, если это не возможно, например, в городе, то занятия необходимо проводить в хорошо проветренном помещении, при температуре воздуха 16-17 0 С. Для упражнений выполняемых сидя или лежа, необходимо иметь гимнастический коврик. Для начала занятий утренней гимнастикой не требуется никакой подготовки: поднимитесь сами, разбудите малыша (если не он разбудил Вас), откройте форточку или окно, включите музыку и, пожалуйста, набирайтесь бодрости, сил и здоровья.</a:t>
            </a:r>
          </a:p>
        </p:txBody>
      </p:sp>
      <p:sp>
        <p:nvSpPr>
          <p:cNvPr id="3" name="Заголовок 2"/>
          <p:cNvSpPr>
            <a:spLocks noGrp="1"/>
          </p:cNvSpPr>
          <p:nvPr>
            <p:ph type="title"/>
          </p:nvPr>
        </p:nvSpPr>
        <p:spPr/>
        <p:txBody>
          <a:bodyPr>
            <a:normAutofit/>
          </a:bodyPr>
          <a:lstStyle/>
          <a:p>
            <a:r>
              <a:rPr lang="ru-RU" sz="4800" dirty="0" smtClean="0"/>
              <a:t>Утренняя гимнастика</a:t>
            </a:r>
            <a:endParaRPr lang="ru-RU" sz="4800" dirty="0"/>
          </a:p>
        </p:txBody>
      </p:sp>
    </p:spTree>
    <p:extLst>
      <p:ext uri="{BB962C8B-B14F-4D97-AF65-F5344CB8AC3E}">
        <p14:creationId xmlns:p14="http://schemas.microsoft.com/office/powerpoint/2010/main" val="202362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348880"/>
            <a:ext cx="7408333" cy="3777283"/>
          </a:xfrm>
        </p:spPr>
        <p:txBody>
          <a:bodyPr>
            <a:normAutofit fontScale="85000" lnSpcReduction="10000"/>
          </a:bodyPr>
          <a:lstStyle/>
          <a:p>
            <a:r>
              <a:rPr lang="ru-RU" dirty="0"/>
              <a:t>Обязательным элементом физического воспитания в семье, имеющим большое значение для укрепления здоровья и сопротивляемости инфекциям является закаливание. Сущность закаливания организма заключается в тренировке терморегуляторного аппарата, в развитии защитных реакций, снижающих чувствительность детского организма к вредному действию раздражителей внешней среды. </a:t>
            </a:r>
            <a:r>
              <a:rPr lang="ru-RU" dirty="0" smtClean="0"/>
              <a:t> </a:t>
            </a:r>
          </a:p>
          <a:p>
            <a:r>
              <a:rPr lang="ru-RU" dirty="0" smtClean="0"/>
              <a:t>Все </a:t>
            </a:r>
            <a:r>
              <a:rPr lang="ru-RU" dirty="0"/>
              <a:t>виды закаливания обладают общим благоприятным воздействием на организм, улучшают функционирование всех его систем и органов. Процесс закаливания очень специфичен, то есть </a:t>
            </a:r>
            <a:r>
              <a:rPr lang="ru-RU" dirty="0" err="1"/>
              <a:t>холодовые</a:t>
            </a:r>
            <a:r>
              <a:rPr lang="ru-RU" dirty="0"/>
              <a:t> процедуры повышают устойчивость к холоду, воздействие высоких температур – к жаре.</a:t>
            </a:r>
          </a:p>
        </p:txBody>
      </p:sp>
      <p:sp>
        <p:nvSpPr>
          <p:cNvPr id="3" name="Заголовок 2"/>
          <p:cNvSpPr>
            <a:spLocks noGrp="1"/>
          </p:cNvSpPr>
          <p:nvPr>
            <p:ph type="title"/>
          </p:nvPr>
        </p:nvSpPr>
        <p:spPr/>
        <p:txBody>
          <a:bodyPr/>
          <a:lstStyle/>
          <a:p>
            <a:r>
              <a:rPr lang="ru-RU" dirty="0" smtClean="0"/>
              <a:t>Закаливание </a:t>
            </a:r>
            <a:endParaRPr lang="ru-RU" dirty="0"/>
          </a:p>
        </p:txBody>
      </p:sp>
    </p:spTree>
    <p:extLst>
      <p:ext uri="{BB962C8B-B14F-4D97-AF65-F5344CB8AC3E}">
        <p14:creationId xmlns:p14="http://schemas.microsoft.com/office/powerpoint/2010/main" val="124893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348880"/>
            <a:ext cx="7408333" cy="3777283"/>
          </a:xfrm>
        </p:spPr>
        <p:txBody>
          <a:bodyPr>
            <a:normAutofit fontScale="70000" lnSpcReduction="20000"/>
          </a:bodyPr>
          <a:lstStyle/>
          <a:p>
            <a:r>
              <a:rPr lang="ru-RU" dirty="0" smtClean="0"/>
              <a:t> </a:t>
            </a:r>
            <a:r>
              <a:rPr lang="ru-RU" dirty="0"/>
              <a:t>Общеизвестно, что плавание оказывает большое оздоровительное действие на весь организм ребенка и является мощным средством закаливания. Кроме этого, умение плавать – жизненно необходимый навык. В семье должны уметь плавать все, ребенка можно начинать учить плавать как до года, так и в 1-2 года в домашней ванне. При правильном подходе дети быстро привыкают к воде, охотно играют в ванне, а затем легко переходят к купанию в открытых водоемах. </a:t>
            </a:r>
          </a:p>
          <a:p>
            <a:r>
              <a:rPr lang="ru-RU" dirty="0" smtClean="0"/>
              <a:t>Прежде </a:t>
            </a:r>
            <a:r>
              <a:rPr lang="ru-RU" dirty="0"/>
              <a:t>всего, необходимо научить ребенка делать выдох под водой и вдох над водой; затем научить малыша погружаться в воду, задерживая дыхание; потом нырять и всплывать. После этого ребенка можно учить плавать спортивными способами (брасс, кроль и др.). </a:t>
            </a:r>
            <a:endParaRPr lang="ru-RU" dirty="0" smtClean="0"/>
          </a:p>
          <a:p>
            <a:r>
              <a:rPr lang="ru-RU" dirty="0" smtClean="0"/>
              <a:t>Начинать </a:t>
            </a:r>
            <a:r>
              <a:rPr lang="ru-RU" dirty="0"/>
              <a:t>занятия плаванием следует при температуре воды не ниже 18 0 С. Время пребывания в воде постепенно увеличивается от 5-7 минут до 20-25 минут, а длина проплываемых отрезков от 20-25 метров до 75-100 метров. Нельзя допускать сильного переохлаждения ребенка.</a:t>
            </a:r>
          </a:p>
        </p:txBody>
      </p:sp>
      <p:sp>
        <p:nvSpPr>
          <p:cNvPr id="3" name="Заголовок 2"/>
          <p:cNvSpPr>
            <a:spLocks noGrp="1"/>
          </p:cNvSpPr>
          <p:nvPr>
            <p:ph type="title"/>
          </p:nvPr>
        </p:nvSpPr>
        <p:spPr/>
        <p:txBody>
          <a:bodyPr/>
          <a:lstStyle/>
          <a:p>
            <a:r>
              <a:rPr lang="ru-RU" dirty="0" smtClean="0"/>
              <a:t>Плавание </a:t>
            </a:r>
            <a:endParaRPr lang="ru-RU" dirty="0"/>
          </a:p>
        </p:txBody>
      </p:sp>
    </p:spTree>
    <p:extLst>
      <p:ext uri="{BB962C8B-B14F-4D97-AF65-F5344CB8AC3E}">
        <p14:creationId xmlns:p14="http://schemas.microsoft.com/office/powerpoint/2010/main" val="152008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dirty="0"/>
              <a:t>Подвижные игры имеют оздоровительное, воспитательное и образовательное значение и легко доступны для семейной физкультуры. Доказано. Что они улучшают физическое развитие детей, благотворно воздействуют на нервную систему и укрепляют здоровье. Кроме этого это очень эмоциональное спортивное занятие, которое может создавать очень большую физическую нагрузку на ребенка, что необходимо обязательно учитывать при организации занятий и игр с малышом. Почти в каждой игре присутствует бег, прыжки, метания, упражнения на равновесие и т. д. В играх воспитываются основные физические качества ребенка, такие как сила, быстрота, выносливость и совершенствуются разнообразнейшие двигательные умения и навыки. </a:t>
            </a:r>
            <a:endParaRPr lang="ru-RU" dirty="0" smtClean="0"/>
          </a:p>
          <a:p>
            <a:r>
              <a:rPr lang="ru-RU" dirty="0" smtClean="0"/>
              <a:t>Проводить </a:t>
            </a:r>
            <a:r>
              <a:rPr lang="ru-RU" dirty="0"/>
              <a:t>игры можно в любое время года, на открытом воздухе. Продолжительность игр с детьми от 3 до 6 лет зависит от ее интенсивности и сложности двигательных движений, особенностей физического развития ребенка, состояния его здоровья, и в среднем может составлять 10-20 минут.</a:t>
            </a:r>
          </a:p>
        </p:txBody>
      </p:sp>
      <p:sp>
        <p:nvSpPr>
          <p:cNvPr id="3" name="Заголовок 2"/>
          <p:cNvSpPr>
            <a:spLocks noGrp="1"/>
          </p:cNvSpPr>
          <p:nvPr>
            <p:ph type="title"/>
          </p:nvPr>
        </p:nvSpPr>
        <p:spPr/>
        <p:txBody>
          <a:bodyPr/>
          <a:lstStyle/>
          <a:p>
            <a:r>
              <a:rPr lang="ru-RU" dirty="0" smtClean="0"/>
              <a:t>Подвижные игры</a:t>
            </a:r>
            <a:endParaRPr lang="ru-RU" dirty="0"/>
          </a:p>
        </p:txBody>
      </p:sp>
    </p:spTree>
    <p:extLst>
      <p:ext uri="{BB962C8B-B14F-4D97-AF65-F5344CB8AC3E}">
        <p14:creationId xmlns:p14="http://schemas.microsoft.com/office/powerpoint/2010/main" val="4058433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dirty="0"/>
              <a:t>Нет, пожалуй, более доступного и благотворного вида спорта, чем ходьба на лыжах. Она полезна людям всех возрастов. Во время ходьбы на в работу вовлекаются почти все группы мышц, укрепляются сердечно-сосудистая и дыхательная системы, </a:t>
            </a:r>
            <a:r>
              <a:rPr lang="ru-RU" dirty="0" err="1"/>
              <a:t>опорно</a:t>
            </a:r>
            <a:r>
              <a:rPr lang="ru-RU" dirty="0"/>
              <a:t> - связочный аппарат. Но главное преимущество лыжного спорта над другими видами – это длительная и активная аэрация легких чистым воздухом, что имеет важное значение для жителей городов. </a:t>
            </a:r>
            <a:endParaRPr lang="ru-RU" dirty="0" smtClean="0"/>
          </a:p>
          <a:p>
            <a:r>
              <a:rPr lang="ru-RU" dirty="0" smtClean="0"/>
              <a:t>Трудно </a:t>
            </a:r>
            <a:r>
              <a:rPr lang="ru-RU" dirty="0"/>
              <a:t>найти в зимний период более полезные физические упражнения, чем занятия лыжами, при условии, что на лыжах нужно ходить постоянно, а не от случая к случаю. Лыжные прогулки должны стать привычкой, необходимостью, совершать их рекомендуется 2-3 раза в неделю. </a:t>
            </a:r>
            <a:endParaRPr lang="ru-RU" dirty="0" smtClean="0"/>
          </a:p>
          <a:p>
            <a:r>
              <a:rPr lang="ru-RU" dirty="0" smtClean="0"/>
              <a:t>Детей </a:t>
            </a:r>
            <a:r>
              <a:rPr lang="ru-RU" dirty="0"/>
              <a:t>можно обучать ходьбе на лыжах с 3 лет. Лучше всего воздействует на ребенка личный пример родителей. После приобретения лыжной экипировки, дайте ребенку походить на лыжах в комнате, привыкнуть к ним. Затем, по-прежнему в комнате, помогите малышу освоить повороты переступанием на месте. Затем выходим на улицу, и все названные выше приемы, закрепляем на снегу.</a:t>
            </a:r>
          </a:p>
        </p:txBody>
      </p:sp>
      <p:sp>
        <p:nvSpPr>
          <p:cNvPr id="3" name="Заголовок 2"/>
          <p:cNvSpPr>
            <a:spLocks noGrp="1"/>
          </p:cNvSpPr>
          <p:nvPr>
            <p:ph type="title"/>
          </p:nvPr>
        </p:nvSpPr>
        <p:spPr/>
        <p:txBody>
          <a:bodyPr/>
          <a:lstStyle/>
          <a:p>
            <a:r>
              <a:rPr lang="ru-RU" dirty="0" smtClean="0"/>
              <a:t>Всей семьёй на лыжи</a:t>
            </a:r>
            <a:endParaRPr lang="ru-RU" dirty="0"/>
          </a:p>
        </p:txBody>
      </p:sp>
    </p:spTree>
    <p:extLst>
      <p:ext uri="{BB962C8B-B14F-4D97-AF65-F5344CB8AC3E}">
        <p14:creationId xmlns:p14="http://schemas.microsoft.com/office/powerpoint/2010/main" val="761131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365</TotalTime>
  <Words>993</Words>
  <Application>Microsoft Office PowerPoint</Application>
  <PresentationFormat>Экран (4:3)</PresentationFormat>
  <Paragraphs>39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Волна</vt:lpstr>
      <vt:lpstr>Беседа для родителей</vt:lpstr>
      <vt:lpstr>Цитата для родителей</vt:lpstr>
      <vt:lpstr>Цель:  ознакомить родителей с ролью физического воспитания в семье и необходимостью детей прививать навыки здорового образа жизни.   Задачи:  формирование умения применять полученные знания об организации активного досуга детей на практике. Воспитание правильного отношения к своему здоровью у учащихся. </vt:lpstr>
      <vt:lpstr>Физкультура </vt:lpstr>
      <vt:lpstr>Утренняя гимнастика</vt:lpstr>
      <vt:lpstr>Закаливание </vt:lpstr>
      <vt:lpstr>Плавание </vt:lpstr>
      <vt:lpstr>Подвижные игры</vt:lpstr>
      <vt:lpstr>Всей семьёй на лыжи</vt:lpstr>
      <vt:lpstr>лыжня</vt:lpstr>
      <vt:lpstr>Спортивная семья – залог воспитания здорового ребёнка</vt:lpstr>
      <vt:lpstr>ДВИЖЕНИЕ  ЭТО  ЖИЗНЬ…!!!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Беседа для родителей</dc:title>
  <dc:creator>Admin</dc:creator>
  <cp:lastModifiedBy>Admin</cp:lastModifiedBy>
  <cp:revision>12</cp:revision>
  <dcterms:created xsi:type="dcterms:W3CDTF">2014-03-13T16:31:22Z</dcterms:created>
  <dcterms:modified xsi:type="dcterms:W3CDTF">2014-03-14T20:35:03Z</dcterms:modified>
</cp:coreProperties>
</file>