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22"/>
  </p:notesMasterIdLst>
  <p:sldIdLst>
    <p:sldId id="256" r:id="rId2"/>
    <p:sldId id="268" r:id="rId3"/>
    <p:sldId id="269" r:id="rId4"/>
    <p:sldId id="282" r:id="rId5"/>
    <p:sldId id="283" r:id="rId6"/>
    <p:sldId id="270" r:id="rId7"/>
    <p:sldId id="271" r:id="rId8"/>
    <p:sldId id="279" r:id="rId9"/>
    <p:sldId id="272" r:id="rId10"/>
    <p:sldId id="273" r:id="rId11"/>
    <p:sldId id="274" r:id="rId12"/>
    <p:sldId id="275" r:id="rId13"/>
    <p:sldId id="276" r:id="rId14"/>
    <p:sldId id="278" r:id="rId15"/>
    <p:sldId id="280" r:id="rId16"/>
    <p:sldId id="281" r:id="rId17"/>
    <p:sldId id="267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58" autoAdjust="0"/>
  </p:normalViewPr>
  <p:slideViewPr>
    <p:cSldViewPr>
      <p:cViewPr>
        <p:scale>
          <a:sx n="50" d="100"/>
          <a:sy n="50" d="100"/>
        </p:scale>
        <p:origin x="-194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95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E74041F-8DB4-4C84-9899-E3DD803A6D5D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2FE30AF-DCF1-493F-9429-6B6C74BE1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1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B69E99D5-71E4-411C-A9B7-AB9B094553FB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  <a:defRPr/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1778-4820-485F-A5D7-DA6CC6DEB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39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B099-3FEA-453D-AECA-3A736FD40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8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0559-EADA-48EF-9613-1CB579CC6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2F3526-72D3-4F2A-9193-A108EC7CA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1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D67E9-C940-4C37-94E5-D45D2CB0A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12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9E6B-CF88-44A2-ACF4-B1C5F704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9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386B-31C2-4DAF-AC88-0488CAD78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2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B4C71E-FC88-4F60-B0E4-4F7EF0944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C7E7-491E-4DEB-8B36-5F0B6B8C0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1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47CD80-29CB-41BA-BCC6-2F228515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03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0C5A3D-E629-413F-8F1C-3A220691D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0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17163B16-2838-44F8-8471-15CF2D75D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37" r:id="rId4"/>
    <p:sldLayoutId id="2147484138" r:id="rId5"/>
    <p:sldLayoutId id="2147484145" r:id="rId6"/>
    <p:sldLayoutId id="2147484139" r:id="rId7"/>
    <p:sldLayoutId id="2147484146" r:id="rId8"/>
    <p:sldLayoutId id="2147484147" r:id="rId9"/>
    <p:sldLayoutId id="2147484140" r:id="rId10"/>
    <p:sldLayoutId id="21474841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980101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3AAA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CB6B4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1223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solidFill>
                  <a:srgbClr val="FF0000"/>
                </a:solidFill>
              </a:rPr>
              <a:t>В</a:t>
            </a:r>
            <a:r>
              <a:rPr lang="ru-RU" sz="7200" i="1" dirty="0" smtClean="0">
                <a:solidFill>
                  <a:srgbClr val="00B0F0"/>
                </a:solidFill>
              </a:rPr>
              <a:t>я</a:t>
            </a:r>
            <a:r>
              <a:rPr lang="ru-RU" sz="7200" i="1" dirty="0" smtClean="0">
                <a:solidFill>
                  <a:srgbClr val="FFC000"/>
                </a:solidFill>
              </a:rPr>
              <a:t>т</a:t>
            </a:r>
            <a:r>
              <a:rPr lang="ru-RU" sz="7200" i="1" dirty="0" smtClean="0">
                <a:solidFill>
                  <a:srgbClr val="00B050"/>
                </a:solidFill>
              </a:rPr>
              <a:t>с</a:t>
            </a:r>
            <a:r>
              <a:rPr lang="ru-RU" sz="7200" i="1" dirty="0" smtClean="0">
                <a:solidFill>
                  <a:srgbClr val="FF0000"/>
                </a:solidFill>
              </a:rPr>
              <a:t>к</a:t>
            </a:r>
            <a:r>
              <a:rPr lang="ru-RU" sz="7200" i="1" dirty="0" smtClean="0">
                <a:solidFill>
                  <a:srgbClr val="7030A0"/>
                </a:solidFill>
              </a:rPr>
              <a:t>о</a:t>
            </a:r>
            <a:r>
              <a:rPr lang="ru-RU" sz="7200" i="1" dirty="0" smtClean="0">
                <a:solidFill>
                  <a:srgbClr val="0070C0"/>
                </a:solidFill>
              </a:rPr>
              <a:t>е</a:t>
            </a:r>
            <a:r>
              <a:rPr lang="ru-RU" sz="7200" i="1" dirty="0" smtClean="0">
                <a:solidFill>
                  <a:srgbClr val="FF0000"/>
                </a:solidFill>
              </a:rPr>
              <a:t> Ч</a:t>
            </a:r>
            <a:r>
              <a:rPr lang="ru-RU" sz="7200" i="1" dirty="0" smtClean="0">
                <a:solidFill>
                  <a:srgbClr val="FFFF00"/>
                </a:solidFill>
              </a:rPr>
              <a:t>у</a:t>
            </a:r>
            <a:r>
              <a:rPr lang="ru-RU" sz="7200" i="1" dirty="0" smtClean="0">
                <a:solidFill>
                  <a:srgbClr val="00B050"/>
                </a:solidFill>
              </a:rPr>
              <a:t>д</a:t>
            </a:r>
            <a:r>
              <a:rPr lang="ru-RU" sz="7200" i="1" dirty="0" smtClean="0">
                <a:solidFill>
                  <a:srgbClr val="FFC000"/>
                </a:solidFill>
              </a:rPr>
              <a:t>о</a:t>
            </a:r>
            <a:endParaRPr lang="ru-RU" sz="7200" i="1" dirty="0">
              <a:solidFill>
                <a:srgbClr val="92D050"/>
              </a:solidFill>
            </a:endParaRPr>
          </a:p>
        </p:txBody>
      </p:sp>
      <p:pic>
        <p:nvPicPr>
          <p:cNvPr id="8195" name="Содержимое 3" descr="0_1549e_2bf2e79c_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23963"/>
            <a:ext cx="6705600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teh-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977844"/>
            <a:ext cx="6884302" cy="495635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1371600" y="4572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-20638" y="-109538"/>
            <a:ext cx="9144001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Следующий этап работы – отбеливание. </a:t>
            </a:r>
            <a:r>
              <a:rPr lang="ru-RU" altLang="ru-RU" sz="3200" b="1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Игрушки погружали в раствор мелко молотого мела, разведенного на молоке, и ставили на сквозняк. </a:t>
            </a:r>
            <a:r>
              <a:rPr lang="ru-RU" altLang="ru-RU" sz="3200" b="1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Красная глиняная игрушка превращалась в ослепительно белую и была готова для росписи.</a:t>
            </a:r>
            <a:r>
              <a:rPr lang="ru-RU" altLang="ru-RU" sz="2400" b="1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altLang="ru-RU" sz="2400" b="1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6200" y="36513"/>
            <a:ext cx="8686800" cy="2401887"/>
          </a:xfrm>
        </p:spPr>
        <p:txBody>
          <a:bodyPr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5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 вот выходят из-под кисточки узоры: </a:t>
            </a:r>
            <a:r>
              <a:rPr lang="ru-RU" sz="35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точки</a:t>
            </a:r>
            <a:r>
              <a:rPr lang="ru-RU" sz="35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,</a:t>
            </a:r>
            <a:r>
              <a:rPr lang="ru-RU" sz="3500" b="1" dirty="0">
                <a:latin typeface="Monotype Corsiva" panose="03010101010201010101" pitchFamily="66" charset="0"/>
              </a:rPr>
              <a:t> </a:t>
            </a:r>
            <a:r>
              <a:rPr lang="ru-RU" sz="35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кружочки, </a:t>
            </a:r>
            <a:r>
              <a:rPr lang="ru-RU" sz="35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прямые и волнистые полоски, </a:t>
            </a:r>
            <a:r>
              <a:rPr lang="ru-RU" sz="35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клеточки, </a:t>
            </a:r>
            <a:r>
              <a:rPr lang="ru-RU" sz="35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пятнышки. </a:t>
            </a:r>
            <a:r>
              <a:rPr lang="ru-RU" sz="35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Краски </a:t>
            </a:r>
            <a:r>
              <a:rPr lang="ru-RU" sz="3500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малиновые, </a:t>
            </a:r>
            <a:r>
              <a:rPr lang="ru-RU" sz="35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красные,</a:t>
            </a:r>
            <a:r>
              <a:rPr lang="ru-RU" sz="3500" b="1" dirty="0">
                <a:latin typeface="Monotype Corsiva" panose="03010101010201010101" pitchFamily="66" charset="0"/>
              </a:rPr>
              <a:t> </a:t>
            </a:r>
            <a:r>
              <a:rPr lang="ru-RU" sz="35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зелёные,</a:t>
            </a:r>
            <a:r>
              <a:rPr lang="ru-RU" sz="3500" b="1" dirty="0">
                <a:latin typeface="Monotype Corsiva" panose="03010101010201010101" pitchFamily="66" charset="0"/>
              </a:rPr>
              <a:t> </a:t>
            </a:r>
            <a:r>
              <a:rPr lang="ru-RU" sz="35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жёлтые, </a:t>
            </a:r>
            <a:r>
              <a:rPr lang="ru-RU" sz="3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оранжевые,</a:t>
            </a:r>
            <a:r>
              <a:rPr lang="ru-RU" sz="3500" b="1" dirty="0">
                <a:latin typeface="Monotype Corsiva" panose="03010101010201010101" pitchFamily="66" charset="0"/>
              </a:rPr>
              <a:t> </a:t>
            </a:r>
            <a:r>
              <a:rPr lang="ru-RU" sz="35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синие – </a:t>
            </a:r>
            <a:r>
              <a:rPr lang="ru-RU" sz="35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пёстро и весело, </a:t>
            </a:r>
            <a:r>
              <a:rPr lang="ru-RU" sz="35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как в хороводе.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41" y="1864609"/>
            <a:ext cx="4461759" cy="498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maslenica_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952625"/>
            <a:ext cx="23812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52400" y="15875"/>
            <a:ext cx="8763000" cy="120332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Геометрический 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орнамент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символизировал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природу. 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Например</a:t>
            </a:r>
            <a:r>
              <a:rPr lang="ru-RU" sz="32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круги </a:t>
            </a:r>
            <a:r>
              <a:rPr lang="ru-RU" sz="32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- это солнце.</a:t>
            </a:r>
            <a:endParaRPr lang="ru-RU" sz="32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9460" name="Picture 2" descr="D: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54994"/>
            <a:ext cx="27432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D:\ол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922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C:\Users\asus\Documents\My Pictures\Scan Pictures\20140519\лсмдв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81931"/>
            <a:ext cx="3109913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28600"/>
            <a:ext cx="8839200" cy="914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3600" smtClean="0">
                <a:solidFill>
                  <a:srgbClr val="FF0000"/>
                </a:solidFill>
                <a:latin typeface="Monotype Corsiva" pitchFamily="66" charset="0"/>
              </a:rPr>
              <a:t>Полоски  и </a:t>
            </a:r>
            <a:r>
              <a:rPr lang="ru-RU" altLang="ru-RU" sz="3600" smtClean="0">
                <a:solidFill>
                  <a:srgbClr val="00B050"/>
                </a:solidFill>
                <a:latin typeface="Monotype Corsiva" pitchFamily="66" charset="0"/>
              </a:rPr>
              <a:t>волнистые линии </a:t>
            </a:r>
            <a:r>
              <a:rPr lang="ru-RU" altLang="ru-RU" sz="3600" smtClean="0">
                <a:solidFill>
                  <a:srgbClr val="00B0F0"/>
                </a:solidFill>
                <a:latin typeface="Monotype Corsiva" pitchFamily="66" charset="0"/>
              </a:rPr>
              <a:t>– это волны на воде</a:t>
            </a:r>
          </a:p>
        </p:txBody>
      </p:sp>
      <p:pic>
        <p:nvPicPr>
          <p:cNvPr id="20483" name="Picture 3" descr="C:\Users\asus\Documents\My Pictures\Scan Pictures\20140519\дьоил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388" y="1219200"/>
            <a:ext cx="28739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рпр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006475"/>
            <a:ext cx="2817420" cy="33369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Users\asus\Documents\My Pictures\Scan Pictures\20140519\двсы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363" y="3962400"/>
            <a:ext cx="2919412" cy="275208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52400" y="304800"/>
            <a:ext cx="85344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3600" b="1">
                <a:solidFill>
                  <a:srgbClr val="FF0000"/>
                </a:solidFill>
                <a:latin typeface="Monotype Corsiva" pitchFamily="66" charset="0"/>
              </a:rPr>
              <a:t>И завершающий штрих – </a:t>
            </a:r>
            <a:r>
              <a:rPr lang="ru-RU" altLang="ru-RU" sz="3600" b="1">
                <a:solidFill>
                  <a:srgbClr val="FFC000"/>
                </a:solidFill>
                <a:latin typeface="Monotype Corsiva" pitchFamily="66" charset="0"/>
              </a:rPr>
              <a:t>мастерица</a:t>
            </a:r>
            <a:r>
              <a:rPr lang="en-US" altLang="ru-RU" sz="3600" b="1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altLang="ru-RU" sz="3600" b="1">
                <a:solidFill>
                  <a:srgbClr val="FFC000"/>
                </a:solidFill>
                <a:latin typeface="Monotype Corsiva" pitchFamily="66" charset="0"/>
              </a:rPr>
              <a:t>украшает игрушку </a:t>
            </a:r>
            <a:r>
              <a:rPr lang="ru-RU" altLang="ru-RU" sz="3600" b="1">
                <a:solidFill>
                  <a:srgbClr val="00B050"/>
                </a:solidFill>
                <a:latin typeface="Monotype Corsiva" pitchFamily="66" charset="0"/>
              </a:rPr>
              <a:t>сусальным  золотом.</a:t>
            </a:r>
          </a:p>
        </p:txBody>
      </p:sp>
      <p:pic>
        <p:nvPicPr>
          <p:cNvPr id="22531" name="Picture 2" descr="barashek_kurochka_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17638"/>
            <a:ext cx="441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p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1111" r="25000" b="4167"/>
          <a:stretch>
            <a:fillRect/>
          </a:stretch>
        </p:blipFill>
        <p:spPr bwMode="auto">
          <a:xfrm>
            <a:off x="4191000" y="1343025"/>
            <a:ext cx="43180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sz="quarter" idx="4294967295"/>
          </p:nvPr>
        </p:nvSpPr>
        <p:spPr>
          <a:xfrm>
            <a:off x="152400" y="0"/>
            <a:ext cx="8534400" cy="1447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4000" b="1" smtClean="0">
                <a:solidFill>
                  <a:srgbClr val="00B050"/>
                </a:solidFill>
                <a:latin typeface="Monotype Corsiva" pitchFamily="66" charset="0"/>
              </a:rPr>
              <a:t>А игрушки дымковские такие разные: </a:t>
            </a:r>
            <a:r>
              <a:rPr lang="ru-RU" altLang="ru-RU" sz="4000" b="1" smtClean="0">
                <a:solidFill>
                  <a:srgbClr val="FF0000"/>
                </a:solidFill>
                <a:latin typeface="Monotype Corsiva" pitchFamily="66" charset="0"/>
              </a:rPr>
              <a:t>это и простые фигурки животных …</a:t>
            </a:r>
          </a:p>
        </p:txBody>
      </p:sp>
      <p:pic>
        <p:nvPicPr>
          <p:cNvPr id="4" name="Содержимое 3" descr="dumka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5230" y="3512316"/>
            <a:ext cx="3420064" cy="3429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2982913" y="2590800"/>
            <a:ext cx="2743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00B0F0"/>
                </a:solidFill>
                <a:latin typeface="Monotype Corsiva" pitchFamily="66" charset="0"/>
              </a:rPr>
              <a:t>Индюк</a:t>
            </a:r>
          </a:p>
        </p:txBody>
      </p:sp>
      <p:pic>
        <p:nvPicPr>
          <p:cNvPr id="8" name="Содержимое 3" descr="dumka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9177" y="1231290"/>
            <a:ext cx="3425587" cy="3425587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</p:pic>
      <p:sp>
        <p:nvSpPr>
          <p:cNvPr id="23558" name="Прямоугольник 8"/>
          <p:cNvSpPr>
            <a:spLocks noChangeArrowheads="1"/>
          </p:cNvSpPr>
          <p:nvPr/>
        </p:nvSpPr>
        <p:spPr bwMode="auto">
          <a:xfrm>
            <a:off x="5410200" y="4810125"/>
            <a:ext cx="3268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FF0000"/>
                </a:solidFill>
                <a:latin typeface="Monotype Corsiva" pitchFamily="66" charset="0"/>
              </a:rPr>
              <a:t>Олень</a:t>
            </a:r>
          </a:p>
        </p:txBody>
      </p:sp>
      <p:sp>
        <p:nvSpPr>
          <p:cNvPr id="23559" name="Прямоугольник 10"/>
          <p:cNvSpPr>
            <a:spLocks noChangeArrowheads="1"/>
          </p:cNvSpPr>
          <p:nvPr/>
        </p:nvSpPr>
        <p:spPr bwMode="auto">
          <a:xfrm>
            <a:off x="990600" y="5226050"/>
            <a:ext cx="1446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>
                <a:solidFill>
                  <a:srgbClr val="00B050"/>
                </a:solidFill>
                <a:latin typeface="Monotype Corsiva" pitchFamily="66" charset="0"/>
              </a:rPr>
              <a:t>Петух</a:t>
            </a:r>
          </a:p>
        </p:txBody>
      </p:sp>
      <p:pic>
        <p:nvPicPr>
          <p:cNvPr id="23560" name="Picture 3" descr="petu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22" y="1752600"/>
            <a:ext cx="3157977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3556" grpId="0"/>
      <p:bldP spid="23558" grpId="0"/>
      <p:bldP spid="235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bar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1113"/>
            <a:ext cx="3921125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8738" y="2797175"/>
            <a:ext cx="2940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>
                <a:solidFill>
                  <a:schemeClr val="folHlink"/>
                </a:solidFill>
              </a:rPr>
              <a:t> </a:t>
            </a:r>
            <a:r>
              <a:rPr lang="ru-RU" altLang="ru-RU" sz="4000" b="1">
                <a:solidFill>
                  <a:srgbClr val="FF0000"/>
                </a:solidFill>
                <a:latin typeface="Monotype Corsiva" pitchFamily="66" charset="0"/>
              </a:rPr>
              <a:t>Козел и баран</a:t>
            </a:r>
          </a:p>
        </p:txBody>
      </p:sp>
      <p:pic>
        <p:nvPicPr>
          <p:cNvPr id="24580" name="Picture 2" descr="utinoje_semeistvo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1000"/>
          <a:stretch>
            <a:fillRect/>
          </a:stretch>
        </p:blipFill>
        <p:spPr bwMode="auto">
          <a:xfrm>
            <a:off x="2501900" y="3294063"/>
            <a:ext cx="33464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3505200" y="5965825"/>
            <a:ext cx="174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4000" b="1">
                <a:solidFill>
                  <a:srgbClr val="00B0F0"/>
                </a:solidFill>
                <a:latin typeface="Monotype Corsiva" pitchFamily="66" charset="0"/>
              </a:rPr>
              <a:t>Уточки</a:t>
            </a:r>
          </a:p>
        </p:txBody>
      </p:sp>
      <p:pic>
        <p:nvPicPr>
          <p:cNvPr id="30722" name="Picture 2" descr="http://img-fotki.yandex.ru/get/6604/18601306.db/0_7ebc6_f2494b36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7296"/>
            <a:ext cx="3272709" cy="36927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Прямоугольник 5"/>
          <p:cNvSpPr>
            <a:spLocks noChangeArrowheads="1"/>
          </p:cNvSpPr>
          <p:nvPr/>
        </p:nvSpPr>
        <p:spPr bwMode="auto">
          <a:xfrm>
            <a:off x="6384925" y="3719513"/>
            <a:ext cx="1895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4000" b="1">
                <a:solidFill>
                  <a:srgbClr val="FFC000"/>
                </a:solidFill>
                <a:latin typeface="Monotype Corsiva" pitchFamily="66" charset="0"/>
              </a:rPr>
              <a:t>Лошадка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1" grpId="0"/>
      <p:bldP spid="245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nanka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03" y="2173098"/>
            <a:ext cx="3274197" cy="4538852"/>
          </a:xfrm>
        </p:spPr>
      </p:pic>
      <p:sp>
        <p:nvSpPr>
          <p:cNvPr id="25603" name="Подзаголовок 9"/>
          <p:cNvSpPr>
            <a:spLocks noGrp="1"/>
          </p:cNvSpPr>
          <p:nvPr>
            <p:ph type="subTitle" idx="4294967295"/>
          </p:nvPr>
        </p:nvSpPr>
        <p:spPr>
          <a:xfrm>
            <a:off x="1166813" y="152400"/>
            <a:ext cx="4800600" cy="8318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altLang="ru-RU" sz="4000" b="1" smtClean="0">
                <a:solidFill>
                  <a:srgbClr val="C00000"/>
                </a:solidFill>
                <a:latin typeface="Monotype Corsiva" pitchFamily="66" charset="0"/>
              </a:rPr>
              <a:t>…И людей…</a:t>
            </a:r>
          </a:p>
        </p:txBody>
      </p:sp>
      <p:pic>
        <p:nvPicPr>
          <p:cNvPr id="25604" name="Picture 3" descr="Vodonos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0" y="1911350"/>
            <a:ext cx="29003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12"/>
          <p:cNvSpPr>
            <a:spLocks noChangeArrowheads="1"/>
          </p:cNvSpPr>
          <p:nvPr/>
        </p:nvSpPr>
        <p:spPr bwMode="auto">
          <a:xfrm>
            <a:off x="3317875" y="1212850"/>
            <a:ext cx="2166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4000" b="1">
                <a:solidFill>
                  <a:srgbClr val="00B050"/>
                </a:solidFill>
                <a:latin typeface="Monotype Corsiva" pitchFamily="66" charset="0"/>
              </a:rPr>
              <a:t>Водоноска</a:t>
            </a:r>
          </a:p>
        </p:txBody>
      </p:sp>
      <p:sp>
        <p:nvSpPr>
          <p:cNvPr id="25606" name="Прямоугольник 13"/>
          <p:cNvSpPr>
            <a:spLocks noChangeArrowheads="1"/>
          </p:cNvSpPr>
          <p:nvPr/>
        </p:nvSpPr>
        <p:spPr bwMode="auto">
          <a:xfrm>
            <a:off x="685800" y="1284288"/>
            <a:ext cx="166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>
                <a:solidFill>
                  <a:srgbClr val="FF0000"/>
                </a:solidFill>
                <a:latin typeface="Monotype Corsiva" pitchFamily="66" charset="0"/>
              </a:rPr>
              <a:t>Нянька</a:t>
            </a:r>
          </a:p>
        </p:txBody>
      </p:sp>
      <p:pic>
        <p:nvPicPr>
          <p:cNvPr id="23560" name="Picture 8" descr="http://img1.liveinternet.ru/images/foto/c/0/apps/4/229/4229431_dymkovskaya-toy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615" y="-152400"/>
            <a:ext cx="3100664" cy="46509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Прямоугольник 1"/>
          <p:cNvSpPr>
            <a:spLocks noChangeArrowheads="1"/>
          </p:cNvSpPr>
          <p:nvPr/>
        </p:nvSpPr>
        <p:spPr bwMode="auto">
          <a:xfrm>
            <a:off x="6045200" y="4789488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0070C0"/>
                </a:solidFill>
                <a:latin typeface="Monotype Corsiva" pitchFamily="66" charset="0"/>
              </a:rPr>
              <a:t>Кавалер с дамой</a:t>
            </a:r>
            <a:endParaRPr lang="ru-RU" altLang="ru-RU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5" grpId="0"/>
      <p:bldP spid="25606" grpId="0"/>
      <p:bldP spid="256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7463"/>
            <a:ext cx="8839200" cy="1981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3600" b="1" smtClean="0">
                <a:solidFill>
                  <a:srgbClr val="FF0000"/>
                </a:solidFill>
                <a:latin typeface="Monotype Corsiva" pitchFamily="66" charset="0"/>
              </a:rPr>
              <a:t>Дымковская игрушка </a:t>
            </a:r>
            <a:r>
              <a:rPr lang="ru-RU" altLang="ru-RU" sz="3600" b="1" smtClean="0">
                <a:solidFill>
                  <a:srgbClr val="00B050"/>
                </a:solidFill>
                <a:latin typeface="Monotype Corsiva" pitchFamily="66" charset="0"/>
              </a:rPr>
              <a:t>стала гордостью и </a:t>
            </a:r>
            <a:r>
              <a:rPr lang="ru-RU" altLang="ru-RU" sz="3600" b="1" smtClean="0">
                <a:solidFill>
                  <a:srgbClr val="0070C0"/>
                </a:solidFill>
                <a:latin typeface="Monotype Corsiva" pitchFamily="66" charset="0"/>
              </a:rPr>
              <a:t>достопримечательностью</a:t>
            </a:r>
            <a:r>
              <a:rPr lang="ru-RU" altLang="ru-RU" sz="3600" b="1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altLang="ru-RU" sz="3600" b="1" smtClean="0">
                <a:solidFill>
                  <a:srgbClr val="FFC000"/>
                </a:solidFill>
                <a:latin typeface="Monotype Corsiva" pitchFamily="66" charset="0"/>
              </a:rPr>
              <a:t>Кировской  области. </a:t>
            </a:r>
          </a:p>
        </p:txBody>
      </p:sp>
      <p:pic>
        <p:nvPicPr>
          <p:cNvPr id="54274" name="Picture 2" descr="D:\3010111659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71550"/>
            <a:ext cx="7848600" cy="5886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sz="quarter" idx="4294967295"/>
          </p:nvPr>
        </p:nvSpPr>
        <p:spPr>
          <a:xfrm>
            <a:off x="130175" y="0"/>
            <a:ext cx="8664575" cy="3657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4800" b="1" smtClean="0">
                <a:solidFill>
                  <a:srgbClr val="FF0000"/>
                </a:solidFill>
                <a:latin typeface="Monotype Corsiva" pitchFamily="66" charset="0"/>
              </a:rPr>
              <a:t>Дымковскую игрушку </a:t>
            </a:r>
            <a:r>
              <a:rPr lang="ru-RU" altLang="ru-RU" sz="4800" b="1" smtClean="0">
                <a:solidFill>
                  <a:srgbClr val="00B050"/>
                </a:solidFill>
                <a:latin typeface="Monotype Corsiva" pitchFamily="66" charset="0"/>
              </a:rPr>
              <a:t>дарят в подарок </a:t>
            </a:r>
            <a:r>
              <a:rPr lang="ru-RU" altLang="ru-RU" sz="4800" b="1" smtClean="0">
                <a:solidFill>
                  <a:srgbClr val="7030A0"/>
                </a:solidFill>
                <a:latin typeface="Monotype Corsiva" pitchFamily="66" charset="0"/>
              </a:rPr>
              <a:t>нашим президентам </a:t>
            </a:r>
            <a:r>
              <a:rPr lang="ru-RU" altLang="ru-RU" sz="4800" b="1" smtClean="0">
                <a:solidFill>
                  <a:srgbClr val="FFC000"/>
                </a:solidFill>
                <a:latin typeface="Monotype Corsiva" pitchFamily="66" charset="0"/>
              </a:rPr>
              <a:t>и гостям города.</a:t>
            </a:r>
          </a:p>
        </p:txBody>
      </p:sp>
      <p:pic>
        <p:nvPicPr>
          <p:cNvPr id="55298" name="Picture 2" descr="D:\0_7ab1e_f8efd046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278925" cy="2971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D:\640.200_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1" y="1676400"/>
            <a:ext cx="4440670" cy="3043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</a:t>
            </a:r>
            <a:r>
              <a:rPr lang="ru-RU" sz="4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д</a:t>
            </a:r>
            <a:r>
              <a:rPr lang="ru-RU" sz="4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е</a:t>
            </a:r>
            <a:r>
              <a:rPr lang="ru-RU" sz="4000" b="1" dirty="0" smtClean="0">
                <a:latin typeface="Monotype Corsiva" panose="03010101010201010101" pitchFamily="66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е</a:t>
            </a:r>
            <a:r>
              <a:rPr lang="ru-RU" sz="4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</a:t>
            </a:r>
            <a:r>
              <a:rPr lang="ru-RU" sz="40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ю</a:t>
            </a:r>
            <a:r>
              <a:rPr lang="ru-RU" sz="4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т</a:t>
            </a:r>
            <a:r>
              <a:rPr lang="ru-RU" sz="4000" b="1" dirty="0" smtClean="0">
                <a:latin typeface="Monotype Corsiva" panose="03010101010201010101" pitchFamily="66" charset="0"/>
              </a:rPr>
              <a:t>  </a:t>
            </a:r>
            <a:r>
              <a:rPr lang="ru-RU" sz="40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д</a:t>
            </a:r>
            <a:r>
              <a:rPr lang="ru-RU" sz="40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ы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</a:t>
            </a:r>
            <a:r>
              <a:rPr lang="ru-RU" sz="4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к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</a:t>
            </a: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</a:t>
            </a:r>
            <a:r>
              <a:rPr lang="ru-RU" sz="4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</a:t>
            </a:r>
            <a:r>
              <a:rPr lang="ru-RU" sz="4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и</a:t>
            </a: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е</a:t>
            </a:r>
            <a:r>
              <a:rPr lang="ru-RU" sz="4000" b="1" dirty="0" smtClean="0">
                <a:latin typeface="Monotype Corsiva" panose="03010101010201010101" pitchFamily="66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и</a:t>
            </a:r>
            <a:r>
              <a:rPr lang="ru-RU" sz="4000" b="1" dirty="0" smtClean="0">
                <a:latin typeface="Monotype Corsiva" panose="03010101010201010101" pitchFamily="66" charset="0"/>
              </a:rPr>
              <a:t>г</a:t>
            </a:r>
            <a:r>
              <a:rPr lang="ru-RU" sz="4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р</a:t>
            </a:r>
            <a:r>
              <a:rPr lang="ru-RU" sz="40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у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ш</a:t>
            </a:r>
            <a:r>
              <a:rPr lang="ru-RU" sz="4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?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610600" cy="53308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 smtClean="0">
                <a:solidFill>
                  <a:srgbClr val="002060"/>
                </a:solidFill>
                <a:latin typeface="Monotype Corsiva" pitchFamily="66" charset="0"/>
              </a:rPr>
              <a:t>С высокого берега реки Вятки видна заречная слобода Дымково. Зимой, когда топились печи, летом, когда туман, вся слобода - будто в дымке. Поэтому и  название такое. Здесь в далёкую старину и зародился промысел дымковской  игрушки.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altLang="ru-RU"/>
          </a:p>
        </p:txBody>
      </p:sp>
      <p:pic>
        <p:nvPicPr>
          <p:cNvPr id="9221" name="Picture 2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731801"/>
            <a:ext cx="5473700" cy="38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01600" y="3751263"/>
            <a:ext cx="2590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0000"/>
                </a:solidFill>
                <a:latin typeface="Monotype Corsiva" pitchFamily="66" charset="0"/>
              </a:rPr>
              <a:t>Такой Дымковская слобода была в начале 20 века.</a:t>
            </a:r>
            <a:r>
              <a:rPr lang="ru-RU" altLang="ru-RU" sz="280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alt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  <p:bldP spid="9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9850" y="0"/>
            <a:ext cx="3613150" cy="68945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00B050"/>
                </a:solidFill>
                <a:latin typeface="Monotype Corsiva" panose="03010101010201010101" pitchFamily="66" charset="0"/>
                <a:cs typeface="+mn-cs"/>
              </a:rPr>
              <a:t>Лучше Дымки в мире нет.</a:t>
            </a:r>
            <a:br>
              <a:rPr lang="ru-RU" sz="2600" b="1" dirty="0">
                <a:solidFill>
                  <a:srgbClr val="00B050"/>
                </a:solidFill>
                <a:latin typeface="Monotype Corsiva" panose="03010101010201010101" pitchFamily="66" charset="0"/>
                <a:cs typeface="+mn-cs"/>
              </a:rPr>
            </a:br>
            <a:r>
              <a:rPr lang="ru-RU" sz="2600" b="1" dirty="0">
                <a:solidFill>
                  <a:srgbClr val="FFC000"/>
                </a:solidFill>
                <a:latin typeface="Monotype Corsiva" panose="03010101010201010101" pitchFamily="66" charset="0"/>
                <a:cs typeface="+mn-cs"/>
              </a:rPr>
              <a:t>Дымка – это чудо света.</a:t>
            </a:r>
            <a:br>
              <a:rPr lang="ru-RU" sz="2600" b="1" dirty="0">
                <a:solidFill>
                  <a:srgbClr val="FFC000"/>
                </a:solidFill>
                <a:latin typeface="Monotype Corsiva" panose="03010101010201010101" pitchFamily="66" charset="0"/>
                <a:cs typeface="+mn-cs"/>
              </a:rPr>
            </a:br>
            <a:r>
              <a:rPr lang="ru-RU" sz="2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+mn-cs"/>
              </a:rPr>
              <a:t>С Дымкой можно поиграть.</a:t>
            </a:r>
            <a:br>
              <a:rPr lang="ru-RU" sz="2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+mn-cs"/>
              </a:rPr>
            </a:br>
            <a:r>
              <a:rPr lang="ru-RU" sz="2600" b="1" dirty="0">
                <a:solidFill>
                  <a:srgbClr val="0070C0"/>
                </a:solidFill>
                <a:latin typeface="Monotype Corsiva" panose="03010101010201010101" pitchFamily="66" charset="0"/>
                <a:cs typeface="+mn-cs"/>
              </a:rPr>
              <a:t>С Дымкой можно поболтать.</a:t>
            </a:r>
            <a:r>
              <a:rPr lang="ru-RU" sz="2600" b="1" dirty="0">
                <a:latin typeface="Monotype Corsiva" panose="03010101010201010101" pitchFamily="66" charset="0"/>
                <a:cs typeface="+mn-cs"/>
              </a:rPr>
              <a:t/>
            </a:r>
            <a:br>
              <a:rPr lang="ru-RU" sz="2600" b="1" dirty="0">
                <a:latin typeface="Monotype Corsiva" panose="03010101010201010101" pitchFamily="66" charset="0"/>
                <a:cs typeface="+mn-cs"/>
              </a:rPr>
            </a:br>
            <a:r>
              <a:rPr lang="ru-RU" sz="2600" b="1" dirty="0">
                <a:solidFill>
                  <a:schemeClr val="accent6"/>
                </a:solidFill>
                <a:latin typeface="Monotype Corsiva" panose="03010101010201010101" pitchFamily="66" charset="0"/>
                <a:cs typeface="+mn-cs"/>
              </a:rPr>
              <a:t>Мы о Дымке много знаем,</a:t>
            </a:r>
            <a:endParaRPr lang="en-US" sz="2600" b="1" dirty="0">
              <a:solidFill>
                <a:schemeClr val="accent6"/>
              </a:solidFill>
              <a:latin typeface="Monotype Corsiva" panose="03010101010201010101" pitchFamily="66" charset="0"/>
              <a:cs typeface="+mn-cs"/>
            </a:endParaRPr>
          </a:p>
          <a:p>
            <a:pPr>
              <a:defRPr/>
            </a:pPr>
            <a:r>
              <a:rPr lang="ru-RU" sz="2600" b="1" dirty="0">
                <a:solidFill>
                  <a:srgbClr val="00B050"/>
                </a:solidFill>
                <a:latin typeface="Monotype Corsiva" panose="03010101010201010101" pitchFamily="66" charset="0"/>
                <a:cs typeface="+mn-cs"/>
              </a:rPr>
              <a:t>Но не знаем мы того,</a:t>
            </a:r>
            <a:r>
              <a:rPr lang="ru-RU" sz="2600" b="1" dirty="0">
                <a:latin typeface="Monotype Corsiva" panose="03010101010201010101" pitchFamily="66" charset="0"/>
                <a:cs typeface="+mn-cs"/>
              </a:rPr>
              <a:t/>
            </a:r>
            <a:br>
              <a:rPr lang="ru-RU" sz="2600" b="1" dirty="0">
                <a:latin typeface="Monotype Corsiva" panose="03010101010201010101" pitchFamily="66" charset="0"/>
                <a:cs typeface="+mn-cs"/>
              </a:rPr>
            </a:br>
            <a:r>
              <a:rPr lang="ru-RU" sz="2600" b="1" dirty="0">
                <a:solidFill>
                  <a:srgbClr val="FF0000"/>
                </a:solidFill>
                <a:latin typeface="Monotype Corsiva" panose="03010101010201010101" pitchFamily="66" charset="0"/>
                <a:cs typeface="+mn-cs"/>
              </a:rPr>
              <a:t>Что у </a:t>
            </a:r>
            <a:r>
              <a:rPr lang="ru-RU" sz="2600" b="1" dirty="0" err="1">
                <a:solidFill>
                  <a:srgbClr val="FF0000"/>
                </a:solidFill>
                <a:latin typeface="Monotype Corsiva" panose="03010101010201010101" pitchFamily="66" charset="0"/>
                <a:cs typeface="+mn-cs"/>
              </a:rPr>
              <a:t>дымкова</a:t>
            </a:r>
            <a:r>
              <a:rPr lang="ru-RU" sz="2600" b="1" dirty="0">
                <a:solidFill>
                  <a:srgbClr val="FF0000"/>
                </a:solidFill>
                <a:latin typeface="Monotype Corsiva" panose="03010101010201010101" pitchFamily="66" charset="0"/>
                <a:cs typeface="+mn-cs"/>
              </a:rPr>
              <a:t> народа,</a:t>
            </a:r>
            <a:endParaRPr lang="en-US" sz="2600" b="1" dirty="0">
              <a:solidFill>
                <a:srgbClr val="FF0000"/>
              </a:solidFill>
              <a:latin typeface="Monotype Corsiva" panose="03010101010201010101" pitchFamily="66" charset="0"/>
              <a:cs typeface="+mn-cs"/>
            </a:endParaRPr>
          </a:p>
          <a:p>
            <a:pPr>
              <a:defRPr/>
            </a:pPr>
            <a:r>
              <a:rPr lang="ru-RU" sz="2600" b="1" dirty="0">
                <a:solidFill>
                  <a:srgbClr val="FFC000"/>
                </a:solidFill>
                <a:latin typeface="Monotype Corsiva" panose="03010101010201010101" pitchFamily="66" charset="0"/>
                <a:cs typeface="+mn-cs"/>
              </a:rPr>
              <a:t>Не игрушки –волшебство.</a:t>
            </a:r>
            <a:br>
              <a:rPr lang="ru-RU" sz="2600" b="1" dirty="0">
                <a:solidFill>
                  <a:srgbClr val="FFC000"/>
                </a:solidFill>
                <a:latin typeface="Monotype Corsiva" panose="03010101010201010101" pitchFamily="66" charset="0"/>
                <a:cs typeface="+mn-cs"/>
              </a:rPr>
            </a:br>
            <a: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  <a:cs typeface="+mn-cs"/>
              </a:rPr>
              <a:t>И олени, и лошадки,</a:t>
            </a:r>
            <a:br>
              <a:rPr lang="ru-RU" sz="2600" b="1" dirty="0">
                <a:solidFill>
                  <a:srgbClr val="7030A0"/>
                </a:solidFill>
                <a:latin typeface="Monotype Corsiva" panose="03010101010201010101" pitchFamily="66" charset="0"/>
                <a:cs typeface="+mn-cs"/>
              </a:rPr>
            </a:br>
            <a:r>
              <a:rPr lang="ru-RU" sz="2600" b="1" dirty="0">
                <a:solidFill>
                  <a:srgbClr val="0070C0"/>
                </a:solidFill>
                <a:latin typeface="Monotype Corsiva" panose="03010101010201010101" pitchFamily="66" charset="0"/>
                <a:cs typeface="+mn-cs"/>
              </a:rPr>
              <a:t>Петухи и индюки,</a:t>
            </a:r>
            <a:endParaRPr lang="en-US" sz="2600" b="1" dirty="0">
              <a:solidFill>
                <a:srgbClr val="0070C0"/>
              </a:solidFill>
              <a:latin typeface="Monotype Corsiva" panose="03010101010201010101" pitchFamily="66" charset="0"/>
              <a:cs typeface="+mn-cs"/>
            </a:endParaRPr>
          </a:p>
          <a:p>
            <a:pPr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+mn-cs"/>
              </a:rPr>
              <a:t>Барышни и няньки,</a:t>
            </a:r>
            <a:r>
              <a:rPr lang="ru-RU" sz="2600" b="1" dirty="0">
                <a:latin typeface="Monotype Corsiva" panose="03010101010201010101" pitchFamily="66" charset="0"/>
                <a:cs typeface="+mn-cs"/>
              </a:rPr>
              <a:t/>
            </a:r>
            <a:br>
              <a:rPr lang="ru-RU" sz="2600" b="1" dirty="0">
                <a:latin typeface="Monotype Corsiva" panose="03010101010201010101" pitchFamily="66" charset="0"/>
                <a:cs typeface="+mn-cs"/>
              </a:rPr>
            </a:br>
            <a:r>
              <a:rPr lang="ru-RU" sz="2600" b="1" dirty="0">
                <a:solidFill>
                  <a:srgbClr val="00B050"/>
                </a:solidFill>
                <a:latin typeface="Monotype Corsiva" panose="03010101010201010101" pitchFamily="66" charset="0"/>
                <a:cs typeface="+mn-cs"/>
              </a:rPr>
              <a:t>Кавалеры – молодцы.</a:t>
            </a:r>
            <a:endParaRPr lang="en-US" sz="2600" b="1" dirty="0">
              <a:solidFill>
                <a:srgbClr val="00B050"/>
              </a:solidFill>
              <a:latin typeface="Monotype Corsiva" panose="03010101010201010101" pitchFamily="66" charset="0"/>
              <a:cs typeface="+mn-cs"/>
            </a:endParaRPr>
          </a:p>
          <a:p>
            <a:pPr>
              <a:defRPr/>
            </a:pPr>
            <a:r>
              <a:rPr lang="ru-RU" sz="2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+mn-cs"/>
              </a:rPr>
              <a:t>Все они пришли к нам в гости</a:t>
            </a:r>
            <a:br>
              <a:rPr lang="ru-RU" sz="2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+mn-cs"/>
              </a:rPr>
            </a:br>
            <a:r>
              <a:rPr lang="ru-RU" sz="2600" b="1" dirty="0">
                <a:latin typeface="Monotype Corsiva" panose="03010101010201010101" pitchFamily="66" charset="0"/>
                <a:cs typeface="+mn-cs"/>
              </a:rPr>
              <a:t> </a:t>
            </a:r>
            <a:r>
              <a:rPr lang="ru-RU" sz="2600" b="1" dirty="0">
                <a:solidFill>
                  <a:srgbClr val="00B0F0"/>
                </a:solidFill>
                <a:latin typeface="Monotype Corsiva" panose="03010101010201010101" pitchFamily="66" charset="0"/>
                <a:cs typeface="+mn-cs"/>
              </a:rPr>
              <a:t>Посмотреть, какие мы!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68" y="1295400"/>
            <a:ext cx="4643281" cy="3676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nb_08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52400"/>
            <a:ext cx="3886200" cy="2973388"/>
          </a:xfrm>
        </p:spPr>
      </p:pic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146050" y="614363"/>
            <a:ext cx="3886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FFC000"/>
                </a:solidFill>
                <a:latin typeface="Monotype Corsiva" pitchFamily="66" charset="0"/>
              </a:rPr>
              <a:t>Так</a:t>
            </a:r>
            <a:r>
              <a:rPr lang="ru-RU" altLang="ru-RU" sz="4000" b="1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altLang="ru-RU" sz="4000" b="1">
                <a:solidFill>
                  <a:srgbClr val="FF0000"/>
                </a:solidFill>
                <a:latin typeface="Monotype Corsiva" pitchFamily="66" charset="0"/>
              </a:rPr>
              <a:t>Дымковская слобода </a:t>
            </a:r>
            <a:r>
              <a:rPr lang="ru-RU" altLang="ru-RU" sz="4000" b="1">
                <a:solidFill>
                  <a:srgbClr val="00B0F0"/>
                </a:solidFill>
                <a:latin typeface="Monotype Corsiva" pitchFamily="66" charset="0"/>
              </a:rPr>
              <a:t>выглядит </a:t>
            </a:r>
            <a:r>
              <a:rPr lang="ru-RU" altLang="ru-RU" sz="4000" b="1">
                <a:solidFill>
                  <a:srgbClr val="00B050"/>
                </a:solidFill>
                <a:latin typeface="Monotype Corsiva" pitchFamily="66" charset="0"/>
              </a:rPr>
              <a:t>сегодня</a:t>
            </a:r>
            <a:r>
              <a:rPr lang="ru-RU" altLang="ru-RU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0244" name="Picture 2" descr="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5535613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563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История дымки</a:t>
            </a:r>
            <a:endParaRPr lang="ru-RU" sz="40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sz="quarter" idx="1"/>
          </p:nvPr>
        </p:nvSpPr>
        <p:spPr>
          <a:xfrm>
            <a:off x="0" y="609600"/>
            <a:ext cx="8686800" cy="2209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FF0000"/>
                </a:solidFill>
                <a:latin typeface="Monotype Corsiva" pitchFamily="66" charset="0"/>
              </a:rPr>
              <a:t>Дымковской игрушке около 400 лет. </a:t>
            </a:r>
            <a:r>
              <a:rPr lang="ru-RU" altLang="ru-RU" sz="2800" b="1" smtClean="0">
                <a:solidFill>
                  <a:srgbClr val="00B0F0"/>
                </a:solidFill>
                <a:latin typeface="Monotype Corsiva" pitchFamily="66" charset="0"/>
              </a:rPr>
              <a:t>Первыми дымковскими игрушками были свистульки в виде коней, баранов, козлов и уточек, изготавливаемые к ежегодному празднику "Свистуньи", или "Свистопляски».</a:t>
            </a:r>
            <a:r>
              <a:rPr lang="ru-RU" altLang="ru-RU" sz="2800" b="1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altLang="ru-RU" sz="2800" b="1" smtClean="0">
                <a:solidFill>
                  <a:srgbClr val="00B050"/>
                </a:solidFill>
                <a:latin typeface="Monotype Corsiva" pitchFamily="66" charset="0"/>
              </a:rPr>
              <a:t>Праздник этот длился несколько дней и был наполнен свистом.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835220"/>
            <a:ext cx="6703046" cy="4047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sz="quarter" idx="4294967295"/>
          </p:nvPr>
        </p:nvSpPr>
        <p:spPr>
          <a:xfrm>
            <a:off x="141288" y="-82550"/>
            <a:ext cx="8610600" cy="19510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4400" b="1" smtClean="0">
                <a:solidFill>
                  <a:srgbClr val="92D050"/>
                </a:solidFill>
                <a:latin typeface="Monotype Corsiva" pitchFamily="66" charset="0"/>
              </a:rPr>
              <a:t>Дымковскую  игрушку </a:t>
            </a:r>
            <a:r>
              <a:rPr lang="ru-RU" altLang="ru-RU" sz="4400" b="1" smtClean="0">
                <a:solidFill>
                  <a:srgbClr val="FFC000"/>
                </a:solidFill>
                <a:latin typeface="Monotype Corsiva" pitchFamily="66" charset="0"/>
              </a:rPr>
              <a:t>стали продавать на ярмарках. </a:t>
            </a:r>
            <a:r>
              <a:rPr lang="ru-RU" altLang="ru-RU" sz="4400" b="1" smtClean="0">
                <a:solidFill>
                  <a:srgbClr val="0070C0"/>
                </a:solidFill>
                <a:latin typeface="Monotype Corsiva" pitchFamily="66" charset="0"/>
              </a:rPr>
              <a:t>Так и пошла слава</a:t>
            </a:r>
            <a:r>
              <a:rPr lang="ru-RU" altLang="ru-RU" sz="4400" b="1" smtClean="0">
                <a:solidFill>
                  <a:srgbClr val="FF0000"/>
                </a:solidFill>
                <a:latin typeface="Monotype Corsiva" pitchFamily="66" charset="0"/>
              </a:rPr>
              <a:t> о вятской дымке. </a:t>
            </a:r>
            <a:r>
              <a:rPr lang="ru-RU" altLang="ru-RU" sz="4400" b="1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40963" name="Picture 3" descr="D:\6393226_sour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24" y="1883335"/>
            <a:ext cx="8087976" cy="49746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52400" y="39688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  <a:latin typeface="Monotype Corsiva" pitchFamily="66" charset="0"/>
              </a:rPr>
              <a:t>Так  раньше семьями изготавливали дымковскую игрушку для ярмарки. </a:t>
            </a:r>
            <a:endParaRPr lang="en-US" altLang="ru-RU" sz="3600"/>
          </a:p>
        </p:txBody>
      </p:sp>
      <p:pic>
        <p:nvPicPr>
          <p:cNvPr id="11267" name="Picture 2" descr="D:\2.3-540x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38" y="1258888"/>
            <a:ext cx="7477561" cy="535902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1237819831_dymka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446463"/>
            <a:ext cx="4038600" cy="32305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38100" y="609600"/>
            <a:ext cx="426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92D050"/>
                </a:solidFill>
                <a:latin typeface="Monotype Corsiva" pitchFamily="66" charset="0"/>
              </a:rPr>
              <a:t>А </a:t>
            </a:r>
            <a:r>
              <a:rPr lang="ru-RU" altLang="ru-RU" sz="3600" b="1">
                <a:solidFill>
                  <a:srgbClr val="FF0000"/>
                </a:solidFill>
                <a:latin typeface="Monotype Corsiva" pitchFamily="66" charset="0"/>
              </a:rPr>
              <a:t>так </a:t>
            </a:r>
            <a:r>
              <a:rPr lang="ru-RU" altLang="ru-RU" sz="3600" b="1">
                <a:solidFill>
                  <a:srgbClr val="FFFF00"/>
                </a:solidFill>
                <a:latin typeface="Monotype Corsiva" pitchFamily="66" charset="0"/>
              </a:rPr>
              <a:t>делают </a:t>
            </a:r>
            <a:r>
              <a:rPr lang="ru-RU" altLang="ru-RU" sz="3600" b="1">
                <a:latin typeface="Monotype Corsiva" pitchFamily="66" charset="0"/>
              </a:rPr>
              <a:t> </a:t>
            </a:r>
            <a:r>
              <a:rPr lang="ru-RU" altLang="ru-RU" sz="3600" b="1">
                <a:solidFill>
                  <a:srgbClr val="0070C0"/>
                </a:solidFill>
                <a:latin typeface="Monotype Corsiva" pitchFamily="66" charset="0"/>
              </a:rPr>
              <a:t>дымковскую </a:t>
            </a:r>
            <a:r>
              <a:rPr lang="ru-RU" altLang="ru-RU" sz="3600" b="1">
                <a:solidFill>
                  <a:srgbClr val="00B050"/>
                </a:solidFill>
                <a:latin typeface="Monotype Corsiva" pitchFamily="66" charset="0"/>
              </a:rPr>
              <a:t>игрушку</a:t>
            </a:r>
          </a:p>
          <a:p>
            <a:pPr algn="ctr"/>
            <a:r>
              <a:rPr lang="ru-RU" altLang="ru-RU" sz="3600" b="1">
                <a:solidFill>
                  <a:srgbClr val="7030A0"/>
                </a:solidFill>
                <a:latin typeface="Monotype Corsiva" pitchFamily="66" charset="0"/>
              </a:rPr>
              <a:t>современные </a:t>
            </a:r>
            <a:r>
              <a:rPr lang="ru-RU" altLang="ru-RU" sz="3600" b="1">
                <a:solidFill>
                  <a:srgbClr val="FF0000"/>
                </a:solidFill>
                <a:latin typeface="Monotype Corsiva" pitchFamily="66" charset="0"/>
              </a:rPr>
              <a:t>мастерицы </a:t>
            </a: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296" y="3267358"/>
            <a:ext cx="4104455" cy="319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296" y="81004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22238" y="57150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0070C0"/>
                </a:solidFill>
                <a:latin typeface="Monotype Corsiva" pitchFamily="66" charset="0"/>
              </a:rPr>
              <a:t>Начиналось всё со свистулек для забавы детей.  </a:t>
            </a:r>
            <a:r>
              <a:rPr lang="ru-RU" altLang="ru-RU" sz="3200" b="1">
                <a:solidFill>
                  <a:srgbClr val="FFC000"/>
                </a:solidFill>
                <a:latin typeface="Monotype Corsiva" pitchFamily="66" charset="0"/>
              </a:rPr>
              <a:t>Из небольшого глиняного шарика с отверстиями</a:t>
            </a:r>
            <a:r>
              <a:rPr lang="en-US" altLang="ru-RU" sz="3200" b="1">
                <a:solidFill>
                  <a:srgbClr val="FFC000"/>
                </a:solidFill>
                <a:latin typeface="Monotype Corsiva" pitchFamily="66" charset="0"/>
              </a:rPr>
              <a:t>,</a:t>
            </a:r>
            <a:r>
              <a:rPr lang="ru-RU" altLang="ru-RU" sz="3200" b="1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altLang="ru-RU" sz="3200" b="1">
                <a:solidFill>
                  <a:srgbClr val="FF0000"/>
                </a:solidFill>
                <a:latin typeface="Monotype Corsiva" pitchFamily="66" charset="0"/>
              </a:rPr>
              <a:t>свистулька превращалась то в уточку, то в петушка, </a:t>
            </a:r>
            <a:r>
              <a:rPr lang="ru-RU" altLang="ru-RU" sz="3200" b="1">
                <a:solidFill>
                  <a:srgbClr val="00B050"/>
                </a:solidFill>
                <a:latin typeface="Monotype Corsiva" pitchFamily="66" charset="0"/>
              </a:rPr>
              <a:t>то в конька</a:t>
            </a:r>
            <a:r>
              <a:rPr lang="ru-RU" altLang="ru-RU" sz="2800" b="1">
                <a:solidFill>
                  <a:srgbClr val="00B050"/>
                </a:solidFill>
                <a:latin typeface="Monotype Corsiva" pitchFamily="66" charset="0"/>
              </a:rPr>
              <a:t>.</a:t>
            </a:r>
            <a:endParaRPr lang="en-US" altLang="ru-RU" sz="2800" b="1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2291" name="Picture 2" descr="D: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313" y="4618022"/>
            <a:ext cx="4268337" cy="23304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085" y="1981200"/>
            <a:ext cx="3021685" cy="261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757" y="1981200"/>
            <a:ext cx="3021685" cy="261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200"/>
            <a:ext cx="3021686" cy="261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31750"/>
            <a:ext cx="8763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3600" b="1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altLang="ru-RU" sz="3600" b="1">
                <a:solidFill>
                  <a:srgbClr val="00B0F0"/>
                </a:solidFill>
                <a:latin typeface="Monotype Corsiva" pitchFamily="66" charset="0"/>
              </a:rPr>
              <a:t>Далее игрушку </a:t>
            </a:r>
            <a:r>
              <a:rPr lang="ru-RU" altLang="ru-RU" sz="3600" b="1">
                <a:solidFill>
                  <a:srgbClr val="FFC000"/>
                </a:solidFill>
                <a:latin typeface="Monotype Corsiva" pitchFamily="66" charset="0"/>
              </a:rPr>
              <a:t>сушат,</a:t>
            </a:r>
            <a:r>
              <a:rPr lang="ru-RU" altLang="ru-RU" sz="3600" b="1">
                <a:latin typeface="Monotype Corsiva" pitchFamily="66" charset="0"/>
              </a:rPr>
              <a:t> </a:t>
            </a:r>
            <a:r>
              <a:rPr lang="ru-RU" altLang="ru-RU" sz="3600" b="1">
                <a:solidFill>
                  <a:srgbClr val="0070C0"/>
                </a:solidFill>
                <a:latin typeface="Monotype Corsiva" pitchFamily="66" charset="0"/>
              </a:rPr>
              <a:t>сначала на столе, </a:t>
            </a:r>
            <a:r>
              <a:rPr lang="ru-RU" altLang="ru-RU" sz="3600" b="1">
                <a:solidFill>
                  <a:srgbClr val="7030A0"/>
                </a:solidFill>
                <a:latin typeface="Monotype Corsiva" pitchFamily="66" charset="0"/>
              </a:rPr>
              <a:t>потом  в печи.</a:t>
            </a:r>
            <a:r>
              <a:rPr lang="ru-RU" altLang="ru-RU" sz="3600"/>
              <a:t> </a:t>
            </a:r>
            <a:r>
              <a:rPr lang="ru-RU" altLang="ru-RU" sz="3600" b="1">
                <a:solidFill>
                  <a:srgbClr val="FF0000"/>
                </a:solidFill>
                <a:latin typeface="Monotype Corsiva" pitchFamily="66" charset="0"/>
              </a:rPr>
              <a:t>Из печи </a:t>
            </a:r>
            <a:r>
              <a:rPr lang="ru-RU" altLang="ru-RU" sz="3600" b="1">
                <a:solidFill>
                  <a:srgbClr val="00B050"/>
                </a:solidFill>
                <a:latin typeface="Monotype Corsiva" pitchFamily="66" charset="0"/>
              </a:rPr>
              <a:t>выходят </a:t>
            </a:r>
            <a:r>
              <a:rPr lang="ru-RU" altLang="ru-RU" sz="3600" b="1">
                <a:solidFill>
                  <a:srgbClr val="FFC000"/>
                </a:solidFill>
                <a:latin typeface="Monotype Corsiva" pitchFamily="66" charset="0"/>
              </a:rPr>
              <a:t>фигурки </a:t>
            </a:r>
            <a:r>
              <a:rPr lang="ru-RU" altLang="ru-RU" sz="3600" b="1">
                <a:solidFill>
                  <a:srgbClr val="C00000"/>
                </a:solidFill>
                <a:latin typeface="Monotype Corsiva" pitchFamily="66" charset="0"/>
              </a:rPr>
              <a:t>закалённые,</a:t>
            </a:r>
            <a:r>
              <a:rPr lang="ru-RU" altLang="ru-RU" sz="3600" b="1">
                <a:latin typeface="Monotype Corsiva" pitchFamily="66" charset="0"/>
              </a:rPr>
              <a:t> </a:t>
            </a:r>
            <a:r>
              <a:rPr lang="ru-RU" altLang="ru-RU" sz="3600" b="1">
                <a:solidFill>
                  <a:srgbClr val="002060"/>
                </a:solidFill>
                <a:latin typeface="Monotype Corsiva" pitchFamily="66" charset="0"/>
              </a:rPr>
              <a:t>крепкие,</a:t>
            </a:r>
            <a:r>
              <a:rPr lang="ru-RU" altLang="ru-RU" sz="3600" b="1">
                <a:latin typeface="Monotype Corsiva" pitchFamily="66" charset="0"/>
              </a:rPr>
              <a:t> </a:t>
            </a:r>
            <a:r>
              <a:rPr lang="ru-RU" altLang="ru-RU" sz="3600" b="1">
                <a:solidFill>
                  <a:srgbClr val="00B0F0"/>
                </a:solidFill>
                <a:latin typeface="Monotype Corsiva" pitchFamily="66" charset="0"/>
              </a:rPr>
              <a:t>звонкие.</a:t>
            </a:r>
            <a:r>
              <a:rPr lang="ru-RU" altLang="ru-RU" sz="3600" b="1">
                <a:latin typeface="Monotype Corsiva" pitchFamily="66" charset="0"/>
              </a:rPr>
              <a:t> </a:t>
            </a:r>
            <a:endParaRPr lang="en-US" altLang="ru-RU" sz="36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4339" name="Picture 2" descr="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76388"/>
            <a:ext cx="3962400" cy="52800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pda.coolreferat.com/ref-2_1692534265-13914.cool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4186238"/>
            <a:ext cx="3543300" cy="26638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900" y="1638417"/>
            <a:ext cx="3352800" cy="255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1054</TotalTime>
  <Words>359</Words>
  <Application>Microsoft Office PowerPoint</Application>
  <PresentationFormat>Экран (4:3)</PresentationFormat>
  <Paragraphs>39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Вятское Чудо</vt:lpstr>
      <vt:lpstr>Где делают  дымковские игрушки?</vt:lpstr>
      <vt:lpstr>Презентация PowerPoint</vt:lpstr>
      <vt:lpstr>История дымки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Евгений</cp:lastModifiedBy>
  <cp:revision>97</cp:revision>
  <cp:lastPrinted>1601-01-01T00:00:00Z</cp:lastPrinted>
  <dcterms:created xsi:type="dcterms:W3CDTF">1601-01-01T00:00:00Z</dcterms:created>
  <dcterms:modified xsi:type="dcterms:W3CDTF">2015-03-01T12:54:41Z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