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9" r:id="rId3"/>
    <p:sldId id="288" r:id="rId4"/>
    <p:sldId id="289" r:id="rId5"/>
    <p:sldId id="290" r:id="rId6"/>
    <p:sldId id="291" r:id="rId7"/>
    <p:sldId id="292" r:id="rId8"/>
    <p:sldId id="294" r:id="rId9"/>
    <p:sldId id="296" r:id="rId10"/>
    <p:sldId id="29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  <p14:sldId id="288"/>
            <p14:sldId id="289"/>
            <p14:sldId id="290"/>
            <p14:sldId id="291"/>
            <p14:sldId id="292"/>
            <p14:sldId id="294"/>
            <p14:sldId id="296"/>
            <p14:sldId id="29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9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83986" autoAdjust="0"/>
  </p:normalViewPr>
  <p:slideViewPr>
    <p:cSldViewPr>
      <p:cViewPr varScale="1">
        <p:scale>
          <a:sx n="61" d="100"/>
          <a:sy n="61" d="100"/>
        </p:scale>
        <p:origin x="-17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22.03.2013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6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12/17/2009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969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+mn-lt"/>
              </a:defRPr>
            </a:lvl1pPr>
            <a:lvl2pPr latinLnBrk="0">
              <a:defRPr lang="ru-RU" sz="2800">
                <a:latin typeface="+mn-lt"/>
              </a:defRPr>
            </a:lvl2pPr>
            <a:lvl3pPr latinLnBrk="0">
              <a:defRPr lang="ru-RU" sz="2400">
                <a:latin typeface="+mn-lt"/>
              </a:defRPr>
            </a:lvl3pPr>
            <a:lvl4pPr latinLnBrk="0">
              <a:defRPr lang="ru-RU" sz="2400">
                <a:latin typeface="+mn-lt"/>
              </a:defRPr>
            </a:lvl4pPr>
            <a:lvl5pPr latinLnBrk="0">
              <a:defRPr lang="ru-RU" sz="2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12/17/2009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lang="ru-RU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331640" y="332656"/>
            <a:ext cx="7476368" cy="5976664"/>
          </a:xfrm>
        </p:spPr>
        <p:txBody>
          <a:bodyPr>
            <a:normAutofit/>
          </a:bodyPr>
          <a:lstStyle/>
          <a:p>
            <a:r>
              <a:rPr lang="ru-RU" sz="2400" dirty="0"/>
              <a:t>«</a:t>
            </a:r>
            <a:r>
              <a:rPr lang="ru-RU" sz="2400" dirty="0" smtClean="0"/>
              <a:t>Разработка  </a:t>
            </a:r>
            <a:r>
              <a:rPr lang="ru-RU" sz="2400" dirty="0"/>
              <a:t>содержания познавательно–исследовательской</a:t>
            </a:r>
            <a:br>
              <a:rPr lang="ru-RU" sz="2400" dirty="0"/>
            </a:br>
            <a:r>
              <a:rPr lang="ru-RU" sz="2400" dirty="0"/>
              <a:t>деятельности дошкольников</a:t>
            </a:r>
            <a:br>
              <a:rPr lang="ru-RU" sz="2400" dirty="0"/>
            </a:br>
            <a:r>
              <a:rPr lang="ru-RU" sz="2400" dirty="0"/>
              <a:t>в непосредственно образовательной деятельности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 </a:t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 </a:t>
            </a:r>
            <a:br>
              <a:rPr lang="ru-RU" sz="1400" dirty="0" smtClean="0"/>
            </a:br>
            <a:r>
              <a:rPr lang="ru-RU" sz="1400" dirty="0" smtClean="0"/>
              <a:t>                                   </a:t>
            </a:r>
            <a:r>
              <a:rPr lang="ru-RU" sz="4000" dirty="0" smtClean="0"/>
              <a:t>  « </a:t>
            </a:r>
            <a:r>
              <a:rPr lang="ru-RU" sz="4000" dirty="0"/>
              <a:t>Эта </a:t>
            </a:r>
            <a:r>
              <a:rPr lang="ru-RU" sz="4000" dirty="0" smtClean="0"/>
              <a:t>удивительная </a:t>
            </a:r>
            <a:r>
              <a:rPr lang="ru-RU" sz="4000" dirty="0"/>
              <a:t>глина</a:t>
            </a:r>
            <a:r>
              <a:rPr lang="ru-RU" sz="4000" dirty="0" smtClean="0"/>
              <a:t>»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19864" cy="6336704"/>
          </a:xfrm>
        </p:spPr>
        <p:txBody>
          <a:bodyPr>
            <a:normAutofit/>
          </a:bodyPr>
          <a:lstStyle/>
          <a:p>
            <a:r>
              <a:rPr lang="ru-RU" sz="1800" dirty="0"/>
              <a:t>План-конспект непосредственно образовательной деятельности с дошкольниками в младшей группе</a:t>
            </a:r>
            <a:br>
              <a:rPr lang="ru-RU" sz="1800" dirty="0"/>
            </a:br>
            <a:r>
              <a:rPr lang="ru-RU" sz="1800" dirty="0"/>
              <a:t>                        Тема « Эта удивительная глина»</a:t>
            </a:r>
            <a:br>
              <a:rPr lang="ru-RU" sz="1800" dirty="0"/>
            </a:br>
            <a:r>
              <a:rPr lang="ru-RU" sz="1800" dirty="0"/>
              <a:t>Интеграция образовательных областей: «Познание», «Социализация», «Коммуникация», «Художественное творчество». </a:t>
            </a:r>
            <a:br>
              <a:rPr lang="ru-RU" sz="1800" dirty="0"/>
            </a:br>
            <a:r>
              <a:rPr lang="ru-RU" sz="1800" dirty="0"/>
              <a:t>Задачи: </a:t>
            </a:r>
            <a:br>
              <a:rPr lang="ru-RU" sz="1800" dirty="0"/>
            </a:br>
            <a:r>
              <a:rPr lang="ru-RU" sz="1800" dirty="0"/>
              <a:t>« Познание»: поощрять исследовательский интерес, знакомить детей со свойствами и качествами глины.</a:t>
            </a:r>
            <a:br>
              <a:rPr lang="ru-RU" sz="1800" dirty="0"/>
            </a:br>
            <a:r>
              <a:rPr lang="ru-RU" sz="1800" dirty="0"/>
              <a:t>«Социализация» : создавать условия для формирования доброжелательности, дружелюбия.»</a:t>
            </a:r>
            <a:br>
              <a:rPr lang="ru-RU" sz="1800" dirty="0"/>
            </a:br>
            <a:r>
              <a:rPr lang="ru-RU" sz="1800" dirty="0"/>
              <a:t>«Коммуникация» : поощрять желание отвечать на вопросы .</a:t>
            </a:r>
            <a:br>
              <a:rPr lang="ru-RU" sz="1800" dirty="0"/>
            </a:br>
            <a:r>
              <a:rPr lang="ru-RU" sz="1800" dirty="0"/>
              <a:t>«Художественное творчество» ( лепка) : вызвать интерес к лепке из глины. Методы и приёмы: (соотнести с методикой О. В. </a:t>
            </a:r>
            <a:r>
              <a:rPr lang="ru-RU" sz="1800" dirty="0" err="1"/>
              <a:t>Дыбиной</a:t>
            </a:r>
            <a:r>
              <a:rPr lang="ru-RU" sz="1800" dirty="0"/>
              <a:t>)</a:t>
            </a:r>
            <a:br>
              <a:rPr lang="ru-RU" sz="1800" dirty="0"/>
            </a:br>
            <a:r>
              <a:rPr lang="ru-RU" sz="1800" dirty="0"/>
              <a:t>-практические: экспериментирование с глиной, лепка.</a:t>
            </a:r>
            <a:br>
              <a:rPr lang="ru-RU" sz="1800" dirty="0"/>
            </a:br>
            <a:r>
              <a:rPr lang="ru-RU" sz="1800" dirty="0"/>
              <a:t>-наглядные: рассматривание  глиняных игрушек.</a:t>
            </a:r>
            <a:br>
              <a:rPr lang="ru-RU" sz="1800" dirty="0"/>
            </a:br>
            <a:r>
              <a:rPr lang="ru-RU" sz="1800" dirty="0"/>
              <a:t>-словесные: беседа с детьми.</a:t>
            </a:r>
            <a:br>
              <a:rPr lang="ru-RU" sz="1800" dirty="0"/>
            </a:br>
            <a:r>
              <a:rPr lang="ru-RU" sz="1800" dirty="0"/>
              <a:t>Материалы и оборудование: игрушки из глины,  сухая глина,  чашечки с водой, ёмкость для замешивания, доски для лепки.</a:t>
            </a:r>
            <a:br>
              <a:rPr lang="ru-RU" sz="1800" dirty="0"/>
            </a:br>
            <a:r>
              <a:rPr lang="ru-RU" sz="1800" dirty="0"/>
              <a:t>Формы организации совместной деятельности                                               </a:t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34681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25408"/>
              </p:ext>
            </p:extLst>
          </p:nvPr>
        </p:nvGraphicFramePr>
        <p:xfrm>
          <a:off x="827584" y="908720"/>
          <a:ext cx="7786474" cy="5304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9322"/>
                <a:gridCol w="5507152"/>
              </a:tblGrid>
              <a:tr h="1182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Детская деятельность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Формы и методы организации совместной деятельности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Игровая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Игровая ситуация «В гости пришёл утёнок Кряк»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2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Познавательно-исследовательская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Рассматривание изделий из глины, решение проблемной ситуации, экспериментирование с глиной.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2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Продуктивная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Деятельность в </a:t>
                      </a:r>
                      <a:r>
                        <a:rPr lang="ru-RU" sz="1800" dirty="0" err="1">
                          <a:effectLst/>
                        </a:rPr>
                        <a:t>изостуди</a:t>
                      </a:r>
                      <a:r>
                        <a:rPr lang="ru-RU" sz="1800" dirty="0">
                          <a:effectLst/>
                        </a:rPr>
                        <a:t>- лепка угощения для утёнка Кряка и его друзей.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Коммуникативная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Беседа с детьми, проблемная ситуация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645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2"/>
          <p:cNvSpPr>
            <a:spLocks noGrp="1"/>
          </p:cNvSpPr>
          <p:nvPr>
            <p:ph type="title"/>
          </p:nvPr>
        </p:nvSpPr>
        <p:spPr>
          <a:xfrm>
            <a:off x="107504" y="260649"/>
            <a:ext cx="885698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/>
              <a:t>Логика образовательной деятельности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970163"/>
              </p:ext>
            </p:extLst>
          </p:nvPr>
        </p:nvGraphicFramePr>
        <p:xfrm>
          <a:off x="539552" y="836712"/>
          <a:ext cx="8064896" cy="5616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2447"/>
                <a:gridCol w="2733863"/>
                <a:gridCol w="2638697"/>
                <a:gridCol w="2149889"/>
              </a:tblGrid>
              <a:tr h="732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Деятельность воспитателя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Деятельность  воспитанников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Ожидаемые результаты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84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-Посмотрите, к нам в гости пришёл утёнок Кряк  показ игрушечного утёнка).Утёнок узнал , что у нас в саду открылась выставка и  хочет побывать на ней. Ребята, давайте отправимся туда вместе с утёнком.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Берут на руки утёнка и проходят к месту, где устроена выставка.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Проявление эмоциональной отзывчивости, заинтересованности.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146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395851"/>
              </p:ext>
            </p:extLst>
          </p:nvPr>
        </p:nvGraphicFramePr>
        <p:xfrm>
          <a:off x="467544" y="332656"/>
          <a:ext cx="8208912" cy="6048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133"/>
                <a:gridCol w="2782682"/>
                <a:gridCol w="2685817"/>
                <a:gridCol w="2188280"/>
              </a:tblGrid>
              <a:tr h="6048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r>
                        <a:rPr lang="ru-RU" sz="1800" dirty="0">
                          <a:effectLst/>
                        </a:rPr>
                        <a:t>Мы пришли на выставку игрушек, посмотрите, какие они все разные, интересные, необычные. Ребята, нравятся вам эти игрушки? А тебе, Кряк?- Интересно, а из чего же всё это сделано? – Ребята, все эти игрушки сделаны из глины. А что такое глина? Не знаете? А хотите узнать? Тогда я вас приглашаю к вашим столам, присаживайтесь, пожалуйста.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Дети рассматривают игрушки, высказывают предположения : из какого материала сделаны игрушки. 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Дети проходят на свои места.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Проявление интереса, желания участвовать в обследовании предметов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016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925359"/>
              </p:ext>
            </p:extLst>
          </p:nvPr>
        </p:nvGraphicFramePr>
        <p:xfrm>
          <a:off x="395536" y="332656"/>
          <a:ext cx="8352928" cy="6192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1406"/>
                <a:gridCol w="2738736"/>
                <a:gridCol w="2643400"/>
                <a:gridCol w="2369526"/>
                <a:gridCol w="129860"/>
              </a:tblGrid>
              <a:tr h="2064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-Попробуйте взять  по кусочку сухой глины в руки и попробуйте что-нибудь слепить, что получается? Можно ли лепить из сухой глины?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Берут в руки сухую глину и пытаются лепить.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Дети приходят к выводу, что из сухой глины ничего слепить нельзя.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4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Проблемная ситуация: « Что же делать? Что нужно добавить к сухой глине , чтобы она стала мягкой , пригодной для лепки?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Высказывания и предположения детей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Побуждать детей к размышлению.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064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-Возьмите чашечки, положите в них глину и добавьте воду (помогаю детям сделать нужную консистенцию)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Дети доливают в ёмкости с сухой глиной воду, размешивают.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Вызвать интерес , желание работать с глиной.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733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00207"/>
              </p:ext>
            </p:extLst>
          </p:nvPr>
        </p:nvGraphicFramePr>
        <p:xfrm>
          <a:off x="323528" y="404664"/>
          <a:ext cx="8280920" cy="5904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2486"/>
                <a:gridCol w="2734062"/>
                <a:gridCol w="2638889"/>
                <a:gridCol w="2365483"/>
              </a:tblGrid>
              <a:tr h="3181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-Какой теперь стала глина?  Глина теперь мягкая, пластичная, её легко мять, из неё можно лепить. Какая глина нужна для лепки сухая или влажная?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Дети отвечают на вопросы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Вызвать желание рассказать о свойствах материала.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3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-А теперь давайте слепим из глины угощение для Кряка и его друзей.(показываю как лепить шар, сделать из него лепёшку).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Дети по желанию лепят угощение и дарят его утёнку.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Вызвать желание лепить из глины.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630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517232"/>
            <a:ext cx="7848872" cy="858019"/>
          </a:xfrm>
        </p:spPr>
        <p:txBody>
          <a:bodyPr>
            <a:normAutofit/>
          </a:bodyPr>
          <a:lstStyle/>
          <a:p>
            <a:r>
              <a:rPr lang="ru-RU" sz="2000" dirty="0"/>
              <a:t>Итоговое мероприятие: «Развлечение В гостях у глиняных игрушек .»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030613"/>
              </p:ext>
            </p:extLst>
          </p:nvPr>
        </p:nvGraphicFramePr>
        <p:xfrm>
          <a:off x="611560" y="260648"/>
          <a:ext cx="8101135" cy="5225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708"/>
                <a:gridCol w="2674704"/>
                <a:gridCol w="2581596"/>
                <a:gridCol w="2314127"/>
              </a:tblGrid>
              <a:tr h="5225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Утёнок Кряк  просит ребят ещё раз рассказать ему о том, какая глина нужна для лепки(выполняю действия за утёнка, помогаю детям назвать свойства глины). Утёнок благодарит ребят за угощение и уходит к своим друзьям.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Дети рассказывают о свойствах глины, прощаются с утёнком.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Вызвать эмоциональный отклик.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489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447856" cy="46085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                     Выполнила</a:t>
            </a:r>
            <a:r>
              <a:rPr lang="ru-RU" sz="2000" dirty="0"/>
              <a:t>:    Воспитатель  МБДОУ детский сад № 180</a:t>
            </a:r>
            <a:br>
              <a:rPr lang="ru-RU" sz="2000" dirty="0"/>
            </a:br>
            <a:r>
              <a:rPr lang="ru-RU" sz="2000" dirty="0"/>
              <a:t>                                                                              Якимова Вера </a:t>
            </a:r>
            <a:r>
              <a:rPr lang="ru-RU" sz="2000" dirty="0" smtClean="0"/>
              <a:t>Фёдоровна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dirty="0"/>
              <a:t>                                                           Самара 2013 г.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75794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659</Words>
  <Application>Microsoft Office PowerPoint</Application>
  <PresentationFormat>Экран (4:3)</PresentationFormat>
  <Paragraphs>81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Training</vt:lpstr>
      <vt:lpstr>«Разработка  содержания познавательно–исследовательской деятельности дошкольников в непосредственно образовательной деятельности                                                 « Эта удивительная глина» </vt:lpstr>
      <vt:lpstr>План-конспект непосредственно образовательной деятельности с дошкольниками в младшей группе                         Тема « Эта удивительная глина» Интеграция образовательных областей: «Познание», «Социализация», «Коммуникация», «Художественное творчество».  Задачи:  « Познание»: поощрять исследовательский интерес, знакомить детей со свойствами и качествами глины. «Социализация» : создавать условия для формирования доброжелательности, дружелюбия.» «Коммуникация» : поощрять желание отвечать на вопросы . «Художественное творчество» ( лепка) : вызвать интерес к лепке из глины. Методы и приёмы: (соотнести с методикой О. В. Дыбиной) -практические: экспериментирование с глиной, лепка. -наглядные: рассматривание  глиняных игрушек. -словесные: беседа с детьми. Материалы и оборудование: игрушки из глины,  сухая глина,  чашечки с водой, ёмкость для замешивания, доски для лепки. Формы организации совместной деятельности                                                </vt:lpstr>
      <vt:lpstr>Презентация PowerPoint</vt:lpstr>
      <vt:lpstr>Логика образовательной деятельности </vt:lpstr>
      <vt:lpstr>Презентация PowerPoint</vt:lpstr>
      <vt:lpstr>Презентация PowerPoint</vt:lpstr>
      <vt:lpstr>Презентация PowerPoint</vt:lpstr>
      <vt:lpstr>Итоговое мероприятие: «Развлечение В гостях у глиняных игрушек .» </vt:lpstr>
      <vt:lpstr>                      Выполнила:    Воспитатель  МБДОУ детский сад № 180                                                                               Якимова Вера Фёдоровна                                                                     Самара 2013 г.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2013-03-20T09:07:54Z</dcterms:created>
  <dcterms:modified xsi:type="dcterms:W3CDTF">2013-03-22T09:35:05Z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