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2" r:id="rId6"/>
    <p:sldId id="263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8DF4D792-4D28-4682-9962-FF41BBDEBE3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3F869685-23CB-4FA2-9240-B4F6B2669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slide" Target="slide6.xml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7.jpe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usy.ucoz.ru/photo/kulon_mulon_busy_shmusy_shtuki_drjuki_500x391_590x461li/1-0-9" TargetMode="External"/><Relationship Id="rId13" Type="http://schemas.openxmlformats.org/officeDocument/2006/relationships/hyperlink" Target="http://www.dvorik.su/catalog/product/286" TargetMode="External"/><Relationship Id="rId3" Type="http://schemas.openxmlformats.org/officeDocument/2006/relationships/hyperlink" Target="http://tmbzakon.ru/news/bondarskiy-syr-ponravilsya-ministru" TargetMode="External"/><Relationship Id="rId7" Type="http://schemas.openxmlformats.org/officeDocument/2006/relationships/hyperlink" Target="http://www.dom.rechi.ua/vaza-liliya-id-59-27" TargetMode="External"/><Relationship Id="rId12" Type="http://schemas.openxmlformats.org/officeDocument/2006/relationships/hyperlink" Target="http://www.mir-igrushki.ru/product/igrushka-derevjannaja-griby-hab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lock4you.com.ua/info/news/16" TargetMode="External"/><Relationship Id="rId11" Type="http://schemas.openxmlformats.org/officeDocument/2006/relationships/hyperlink" Target="http://myxa2.livejournal.com/20530.html" TargetMode="External"/><Relationship Id="rId5" Type="http://schemas.openxmlformats.org/officeDocument/2006/relationships/hyperlink" Target="http://vsia-vsiachina.ucoz.ru/publ/istorija_odezhdy/istorija_odezhdy_zh_k/3-1-0-26" TargetMode="External"/><Relationship Id="rId15" Type="http://schemas.openxmlformats.org/officeDocument/2006/relationships/hyperlink" Target="http://www.tehresurs-ufa.ru/traktory-i-pricepy/traktor-belarus-1523-rossiya.html" TargetMode="External"/><Relationship Id="rId10" Type="http://schemas.openxmlformats.org/officeDocument/2006/relationships/hyperlink" Target="http://www.gift-company.ru/articul/13839/" TargetMode="External"/><Relationship Id="rId4" Type="http://schemas.openxmlformats.org/officeDocument/2006/relationships/hyperlink" Target="http://lori.ru/892850" TargetMode="External"/><Relationship Id="rId9" Type="http://schemas.openxmlformats.org/officeDocument/2006/relationships/hyperlink" Target="http://ru.freepik.com/free-photo/mallard-duck_34620.htm" TargetMode="External"/><Relationship Id="rId14" Type="http://schemas.openxmlformats.org/officeDocument/2006/relationships/hyperlink" Target="http://www.rusrybalka.com/index.php?pid=102&amp;article=1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Слова и звуки</a:t>
            </a:r>
            <a:endParaRPr lang="ru-RU" sz="5400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733256"/>
            <a:ext cx="5148064" cy="92054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Авторы игры: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Добринская</a:t>
            </a:r>
            <a:r>
              <a:rPr lang="ru-RU" sz="24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Н.В               Кочнева Е.В. 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0689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Интерактивная дидактическая игра для детей                                                 старшего дошкольного возраста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sktopwallpapers.org.ua-2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</a:rPr>
              <a:t>Содержание игры:</a:t>
            </a:r>
            <a:endParaRPr lang="ru-RU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Рисунок 5" descr="istock_000009570531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6" t="16609" r="10774" b="7259"/>
          <a:stretch>
            <a:fillRect/>
          </a:stretch>
        </p:blipFill>
        <p:spPr>
          <a:xfrm>
            <a:off x="827584" y="1988840"/>
            <a:ext cx="2232248" cy="1462507"/>
          </a:xfrm>
          <a:prstGeom prst="rect">
            <a:avLst/>
          </a:prstGeom>
        </p:spPr>
      </p:pic>
      <p:pic>
        <p:nvPicPr>
          <p:cNvPr id="7" name="Рисунок 6" descr="kaczka-krzyżowka_211890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916832"/>
            <a:ext cx="1884889" cy="1538625"/>
          </a:xfrm>
          <a:prstGeom prst="rect">
            <a:avLst/>
          </a:prstGeom>
        </p:spPr>
      </p:pic>
      <p:pic>
        <p:nvPicPr>
          <p:cNvPr id="10" name="Рисунок 9" descr="1qh1vt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772816"/>
            <a:ext cx="1229510" cy="1728192"/>
          </a:xfrm>
          <a:prstGeom prst="rect">
            <a:avLst/>
          </a:prstGeom>
        </p:spPr>
      </p:pic>
      <p:pic>
        <p:nvPicPr>
          <p:cNvPr id="11" name="Содержимое 7" descr="swisscheese-e12845654679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8" t="3310" r="5404" b="4012"/>
          <a:stretch>
            <a:fillRect/>
          </a:stretch>
        </p:blipFill>
        <p:spPr>
          <a:xfrm>
            <a:off x="2195736" y="4077072"/>
            <a:ext cx="1512168" cy="1512168"/>
          </a:xfrm>
          <a:prstGeom prst="rect">
            <a:avLst/>
          </a:prstGeom>
        </p:spPr>
      </p:pic>
      <p:pic>
        <p:nvPicPr>
          <p:cNvPr id="12" name="Рисунок 11" descr="DST-Clock-wMultipleHands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9886" y="4005064"/>
            <a:ext cx="1667552" cy="15841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3568" y="350100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hlinkClick r:id="rId8" action="ppaction://hlinksldjump"/>
              </a:rPr>
              <a:t>Задание №1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3356992"/>
            <a:ext cx="1590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hlinkClick r:id="rId9" action="ppaction://hlinksldjump"/>
              </a:rPr>
              <a:t>Задание №2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335699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hlinkClick r:id="rId10" action="ppaction://hlinksldjump"/>
              </a:rPr>
              <a:t>Задание №3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566124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hlinkClick r:id="rId11" action="ppaction://hlinksldjump"/>
              </a:rPr>
              <a:t>Задание №4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566124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hlinkClick r:id="rId12" action="ppaction://hlinksldjump"/>
              </a:rPr>
              <a:t>Задание №5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sktopwallpapers.org.ua-2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Назови картинки в каких словах звучит (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</a:rPr>
              <a:t>С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Содержимое 7" descr="swisscheese-e128456546793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8" t="3310" r="5404" b="4012"/>
          <a:stretch>
            <a:fillRect/>
          </a:stretch>
        </p:blipFill>
        <p:spPr>
          <a:xfrm>
            <a:off x="683568" y="4509120"/>
            <a:ext cx="1440160" cy="1440160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istock_000009570531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6" t="16609" r="10774" b="7259"/>
          <a:stretch>
            <a:fillRect/>
          </a:stretch>
        </p:blipFill>
        <p:spPr>
          <a:xfrm>
            <a:off x="6300192" y="2132855"/>
            <a:ext cx="2232248" cy="1462507"/>
          </a:xfrm>
          <a:prstGeom prst="rect">
            <a:avLst/>
          </a:prstGeom>
        </p:spPr>
      </p:pic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1" t="14720" r="6321" b="13041"/>
          <a:stretch>
            <a:fillRect/>
          </a:stretch>
        </p:blipFill>
        <p:spPr>
          <a:xfrm>
            <a:off x="3419872" y="2132856"/>
            <a:ext cx="1741589" cy="1440160"/>
          </a:xfrm>
          <a:prstGeom prst="rect">
            <a:avLst/>
          </a:prstGeom>
        </p:spPr>
      </p:pic>
      <p:pic>
        <p:nvPicPr>
          <p:cNvPr id="11" name="Рисунок 10" descr="DST-Clock-wMultipleHands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060848"/>
            <a:ext cx="1743350" cy="1656184"/>
          </a:xfrm>
          <a:prstGeom prst="rect">
            <a:avLst/>
          </a:prstGeom>
        </p:spPr>
      </p:pic>
      <p:pic>
        <p:nvPicPr>
          <p:cNvPr id="12" name="Рисунок 11" descr="125hd-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62" t="5495" r="28339" b="7038"/>
          <a:stretch>
            <a:fillRect/>
          </a:stretch>
        </p:blipFill>
        <p:spPr>
          <a:xfrm>
            <a:off x="3851920" y="4221088"/>
            <a:ext cx="1083809" cy="1717579"/>
          </a:xfrm>
          <a:prstGeom prst="rect">
            <a:avLst/>
          </a:prstGeom>
        </p:spPr>
      </p:pic>
      <p:pic>
        <p:nvPicPr>
          <p:cNvPr id="14" name="Рисунок 13" descr="3513014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6" t="6385" r="11560" b="9740"/>
          <a:stretch>
            <a:fillRect/>
          </a:stretch>
        </p:blipFill>
        <p:spPr>
          <a:xfrm>
            <a:off x="6567102" y="4581128"/>
            <a:ext cx="1623540" cy="1368152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9" action="ppaction://hlinksldjump" highlightClick="1"/>
          </p:cNvPr>
          <p:cNvSpPr/>
          <p:nvPr/>
        </p:nvSpPr>
        <p:spPr>
          <a:xfrm>
            <a:off x="8316416" y="1628800"/>
            <a:ext cx="648072" cy="57606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">
                  <a:solidFill>
                    <a:sysClr val="windowText" lastClr="000000"/>
                  </a:solidFill>
                </a:ln>
              </a:rPr>
              <a:t>   Найди в квадрате буквы, которые есть в написанном слове</a:t>
            </a:r>
            <a:endParaRPr lang="ru-RU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Содержимое 7" descr="desktopwallpapers.org.ua-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54914" cy="5328592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kaczka-krzyżowka_2118903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060848"/>
            <a:ext cx="3672408" cy="2997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5157192"/>
            <a:ext cx="198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УТКА</a:t>
            </a:r>
            <a:endParaRPr lang="ru-RU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2132856"/>
            <a:ext cx="3168352" cy="338437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52120" y="2132856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213285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21328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3356992"/>
            <a:ext cx="61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335699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8344" y="3356992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4581128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458112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458112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endParaRPr lang="ru-RU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Управляющая кнопка: домой 24">
            <a:hlinkClick r:id="rId4" action="ppaction://hlinksldjump" highlightClick="1"/>
          </p:cNvPr>
          <p:cNvSpPr/>
          <p:nvPr/>
        </p:nvSpPr>
        <p:spPr>
          <a:xfrm>
            <a:off x="8244408" y="1484784"/>
            <a:ext cx="720080" cy="57606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8881E-6 C -0.00642 0.01226 -0.01788 0.01619 -0.02604 0.02637 C -0.02986 0.03123 -0.03246 0.03932 -0.03645 0.04371 C -0.04062 0.04811 -0.046 0.05019 -0.05017 0.05458 C -0.0552 0.0599 -0.05781 0.06892 -0.06232 0.07447 C -0.0717 0.0865 -0.0802 0.10014 -0.08819 0.11356 C -0.09253 0.13183 -0.08559 0.10569 -0.09496 0.12928 C -0.09965 0.14038 -0.10156 0.15588 -0.10364 0.16837 C -0.10781 0.22456 -0.10364 0.1575 -0.10364 0.26018 C -0.10364 0.2958 -0.11041 0.33118 -0.11736 0.36541 C -0.11684 0.38576 -0.11666 0.40634 -0.11562 0.42669 C -0.11545 0.42901 -0.11423 0.43109 -0.11406 0.4334 C -0.1125 0.45213 -0.11041 0.49006 -0.11041 0.49029 C -0.11059 0.49214 -0.10954 0.51642 -0.11736 0.51642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1184E-6 C -0.01041 0.00162 -0.01562 0.00601 -0.02517 0.01064 C -0.03819 0.01688 -0.05087 0.02197 -0.06302 0.0303 C -0.07153 0.03631 -0.07587 0.04672 -0.08489 0.04995 C -0.08663 0.05273 -0.08784 0.05597 -0.08975 0.05851 C -0.09097 0.06036 -0.09323 0.06106 -0.09444 0.06314 C -0.096 0.06568 -0.09653 0.06892 -0.09757 0.07146 C -0.10434 0.08742 -0.11232 0.1013 -0.11805 0.11772 C -0.12274 0.13044 -0.12344 0.14524 -0.12899 0.1568 C -0.13559 0.19727 -0.11684 0.27058 -0.14323 0.29464 C -0.14722 0.31036 -0.13628 0.35916 -0.14948 0.3402 C -0.14774 0.33279 -0.14687 0.33534 -0.14948 0.33164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66512E-6 C 0.0191 0.0074 0.02778 0.01364 0.03751 0.02289 C 0.02778 0.037 0.02778 0.04163 -0.01112 0.05134 C -0.02934 0.07215 -0.01215 0.09227 0.00799 0.11216 C 0.01303 0.11771 0.02674 0.1228 0.02778 0.12858 C 0.02935 0.13876 0.02778 0.14917 0.02778 0.1598 " pathEditMode="relative" rAng="0" ptsTypes="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184E-6 C -0.00486 0.00347 -0.00868 0.00995 -0.01423 0.01203 C -0.01753 0.01365 -0.02465 0.01688 -0.02465 0.01711 C -0.02864 0.02012 -0.03264 0.02405 -0.0368 0.02752 C -0.03819 0.02891 -0.04045 0.02868 -0.04201 0.02937 C -0.04496 0.03145 -0.04809 0.03353 -0.05069 0.03631 C -0.07326 0.05805 -0.03976 0.02937 -0.06094 0.04718 C -0.06319 0.05527 -0.06597 0.06198 -0.06962 0.06915 C -0.07222 0.08511 -0.07899 0.10222 -0.08524 0.11702 C -0.08698 0.12627 -0.08854 0.13622 -0.09028 0.14547 C -0.09114 0.14963 -0.09392 0.15842 -0.09392 0.15865 C -0.09618 0.18178 -0.10139 0.20329 -0.10399 0.22641 C -0.1033 0.26388 -0.10087 0.29972 -0.10087 0.33811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>
                  <a:solidFill>
                    <a:sysClr val="windowText" lastClr="000000"/>
                  </a:solidFill>
                </a:ln>
              </a:rPr>
              <a:t>  Догадайся, какая картинка лишняя, обрати внимание на последние звуки в словах</a:t>
            </a:r>
            <a:endParaRPr lang="ru-RU" sz="3200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Содержимое 7" descr="desktopwallpapers.org.ua-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54914" cy="5256584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921_84050_01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6909" r="3507" b="5775"/>
          <a:stretch>
            <a:fillRect/>
          </a:stretch>
        </p:blipFill>
        <p:spPr>
          <a:xfrm>
            <a:off x="971600" y="2348880"/>
            <a:ext cx="1656184" cy="1574397"/>
          </a:xfrm>
          <a:prstGeom prst="rect">
            <a:avLst/>
          </a:prstGeom>
        </p:spPr>
      </p:pic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206" y="4293096"/>
            <a:ext cx="2107551" cy="1728192"/>
          </a:xfrm>
          <a:prstGeom prst="rect">
            <a:avLst/>
          </a:prstGeom>
        </p:spPr>
      </p:pic>
      <p:pic>
        <p:nvPicPr>
          <p:cNvPr id="11" name="Рисунок 10" descr="1qh1vt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132856"/>
            <a:ext cx="1282992" cy="1953646"/>
          </a:xfrm>
          <a:prstGeom prst="rect">
            <a:avLst/>
          </a:prstGeom>
        </p:spPr>
      </p:pic>
      <p:pic>
        <p:nvPicPr>
          <p:cNvPr id="13" name="Рисунок 12" descr="elk-1_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25" t="5906" r="15837" b="9439"/>
          <a:stretch>
            <a:fillRect/>
          </a:stretch>
        </p:blipFill>
        <p:spPr>
          <a:xfrm>
            <a:off x="6862859" y="4077072"/>
            <a:ext cx="1510494" cy="1584176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316416" y="1700808"/>
            <a:ext cx="648072" cy="57606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>
                  <a:solidFill>
                    <a:sysClr val="windowText" lastClr="000000"/>
                  </a:solidFill>
                </a:ln>
              </a:rPr>
              <a:t>Найди место звука в словах: в начале, в середине, в конце, выбери нужный квадрат в схеме</a:t>
            </a:r>
            <a:endParaRPr lang="ru-RU" sz="3200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Содержимое 7" descr="desktopwallpapers.org.ua-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54914" cy="5184576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2420888"/>
            <a:ext cx="1152128" cy="108012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endParaRPr lang="ru-RU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karas_s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94" t="3436" r="3594" b="2066"/>
          <a:stretch>
            <a:fillRect/>
          </a:stretch>
        </p:blipFill>
        <p:spPr>
          <a:xfrm>
            <a:off x="683568" y="3933056"/>
            <a:ext cx="2391918" cy="15003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7" descr="swisscheese-e12845654679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8" t="3310" r="5404" b="4012"/>
          <a:stretch>
            <a:fillRect/>
          </a:stretch>
        </p:blipFill>
        <p:spPr>
          <a:xfrm>
            <a:off x="6948264" y="4005064"/>
            <a:ext cx="1296144" cy="1296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95936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5589240"/>
            <a:ext cx="504056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article.13176255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1" t="2835" r="6801"/>
          <a:stretch>
            <a:fillRect/>
          </a:stretch>
        </p:blipFill>
        <p:spPr>
          <a:xfrm>
            <a:off x="3779912" y="3501008"/>
            <a:ext cx="2321855" cy="2017039"/>
          </a:xfrm>
          <a:prstGeom prst="rect">
            <a:avLst/>
          </a:prstGeom>
        </p:spPr>
      </p:pic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8316416" y="1772816"/>
            <a:ext cx="648072" cy="57606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905">
                  <a:solidFill>
                    <a:sysClr val="windowText" lastClr="000000"/>
                  </a:solidFill>
                </a:ln>
              </a:rPr>
              <a:t>Какая буква потерялась? Найди ее</a:t>
            </a:r>
            <a:endParaRPr lang="ru-RU" sz="3200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Содержимое 7" descr="desktopwallpapers.org.ua-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54914" cy="5301208"/>
          </a:xfrm>
        </p:spPr>
      </p:pic>
      <p:pic>
        <p:nvPicPr>
          <p:cNvPr id="18" name="Рисунок 17" descr="DST-Clock-wMultipleHand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060848"/>
            <a:ext cx="1743350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1560" y="37170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  </a:t>
            </a:r>
            <a:r>
              <a:rPr lang="ru-RU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сы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 descr="kaczka-krzyżowka_211890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132856"/>
            <a:ext cx="2077381" cy="16957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139952" y="3717032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тка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8264" y="371703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  </a:t>
            </a:r>
            <a:r>
              <a:rPr lang="ru-RU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нт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259632" y="4941168"/>
            <a:ext cx="1512168" cy="151216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79912" y="4941168"/>
            <a:ext cx="1512168" cy="151216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372200" y="4941168"/>
            <a:ext cx="1512168" cy="151216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1600" y="3717032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37170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Рисунок 30" descr="1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1" t="14720" r="6321" b="13041"/>
          <a:stretch>
            <a:fillRect/>
          </a:stretch>
        </p:blipFill>
        <p:spPr>
          <a:xfrm>
            <a:off x="6732240" y="2132856"/>
            <a:ext cx="1741589" cy="14401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36296" y="371703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8316416" y="1700808"/>
            <a:ext cx="648072" cy="57606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11425 C -0.01371 -0.11587 -0.01944 -0.11656 -0.02482 -0.11818 C -0.02986 -0.11957 -0.03333 -0.12396 -0.03819 -0.12627 C -0.04913 -0.14038 -0.03663 -0.12604 -0.04722 -0.13414 C -0.05607 -0.14107 -0.06389 -0.15079 -0.06962 -0.16189 C -0.07153 -0.17021 -0.07639 -0.17253 -0.08003 -0.17993 C -0.08159 -0.18687 -0.08385 -0.1908 -0.0875 -0.19588 C -0.08941 -0.2123 -0.08889 -0.20375 -0.08889 -0.22156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9861E-6 C -0.01493 -0.01365 -0.02986 -0.02752 -0.04513 -0.03377 C -0.0592 -0.04579 -0.07222 -0.06314 -0.08611 -0.07401 C -0.09479 -0.08996 -0.10711 -0.0939 -0.11701 -0.10014 C -0.12708 -0.10685 -0.13698 -0.11749 -0.14652 -0.12604 C -0.1618 -0.13969 -0.18003 -0.1383 -0.19583 -0.14084 C -0.21562 -0.15888 -0.23975 -0.13714 -0.2592 -0.16281 C -0.26458 -0.16975 -0.27118 -0.17669 -0.27482 -0.18895 C -0.27864 -0.2012 -0.28211 -0.21786 -0.28732 -0.22549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231 C 0.01284 -0.01342 -0.00434 0.00254 0.00902 -0.01342 C 0.01041 -0.01503 0.01857 -0.01966 0.01944 -0.02058 C 0.03142 -0.02937 0.04305 -0.03793 0.05538 -0.04255 C 0.11475 -0.04094 0.16962 -0.04348 0.22725 -0.03169 C 0.24357 -0.02475 0.26163 -0.04232 0.27812 -0.04602 C 0.2842 -0.05111 0.29184 -0.05319 0.29757 -0.06106 C 0.30746 -0.07424 0.31614 -0.08511 0.32604 -0.0976 C 0.32847 -0.10615 0.33107 -0.11448 0.3335 -0.12304 C 0.33455 -0.1265 0.33541 -0.13021 0.33646 -0.13414 C 0.3375 -0.13761 0.33941 -0.14477 0.33941 -0.14431 C 0.34062 -0.17322 0.34253 -0.19704 0.34253 -0.22549 " pathEditMode="relative" rAng="0" ptsTypes="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sktopwallpapers.org.ua-2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284984"/>
            <a:ext cx="4968552" cy="920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http://tmbzakon.ru/news/bondarskiy-syr-ponravilsya-ministru</a:t>
            </a:r>
            <a:r>
              <a:rPr lang="ru-RU" sz="1600" dirty="0" smtClean="0"/>
              <a:t>  кусок сыра</a:t>
            </a:r>
            <a:endParaRPr lang="ru-RU" sz="1600" dirty="0"/>
          </a:p>
          <a:p>
            <a:r>
              <a:rPr lang="en-US" sz="1600" dirty="0" smtClean="0">
                <a:hlinkClick r:id="rId4"/>
              </a:rPr>
              <a:t>http://lori.ru/892850</a:t>
            </a:r>
            <a:r>
              <a:rPr lang="ru-RU" sz="1600" dirty="0" smtClean="0"/>
              <a:t>  слон</a:t>
            </a:r>
          </a:p>
          <a:p>
            <a:r>
              <a:rPr lang="en-US" sz="1600" dirty="0" smtClean="0">
                <a:hlinkClick r:id="rId5"/>
              </a:rPr>
              <a:t>http://vsia-vsiachina.ucoz.ru/publ/istorija_odezhdy/istorija_odezhdy_zh_k/3-1-0-26</a:t>
            </a:r>
            <a:r>
              <a:rPr lang="ru-RU" sz="1600" dirty="0" smtClean="0"/>
              <a:t>  зонт    </a:t>
            </a:r>
            <a:r>
              <a:rPr lang="en-US" sz="1600" dirty="0" smtClean="0">
                <a:hlinkClick r:id="rId6"/>
              </a:rPr>
              <a:t>http://clock4you.com.ua/info/news/16</a:t>
            </a:r>
            <a:r>
              <a:rPr lang="ru-RU" sz="1600" dirty="0" smtClean="0"/>
              <a:t>  часы</a:t>
            </a:r>
          </a:p>
          <a:p>
            <a:r>
              <a:rPr lang="en-US" sz="1600" dirty="0" smtClean="0">
                <a:hlinkClick r:id="rId7"/>
              </a:rPr>
              <a:t>http://www.dom.rechi.ua/vaza-liliya-id-59-27</a:t>
            </a:r>
            <a:r>
              <a:rPr lang="ru-RU" sz="1600" dirty="0" smtClean="0"/>
              <a:t>  ваза</a:t>
            </a:r>
          </a:p>
          <a:p>
            <a:r>
              <a:rPr lang="en-US" sz="1600" dirty="0" smtClean="0">
                <a:hlinkClick r:id="rId8"/>
              </a:rPr>
              <a:t>http://busy.ucoz.ru/photo/kulon_mulon_busy_shmusy_shtuki_drjuki_500x391_590x461li/1-0-9</a:t>
            </a:r>
            <a:r>
              <a:rPr lang="ru-RU" sz="1600" dirty="0" smtClean="0"/>
              <a:t> бусы</a:t>
            </a:r>
          </a:p>
          <a:p>
            <a:r>
              <a:rPr lang="en-US" sz="1600" dirty="0" smtClean="0">
                <a:hlinkClick r:id="rId9"/>
              </a:rPr>
              <a:t>http://ru.freepik.com/free-photo/mallard-duck_34620.htm</a:t>
            </a:r>
            <a:r>
              <a:rPr lang="ru-RU" sz="1600" dirty="0" smtClean="0"/>
              <a:t> утка</a:t>
            </a:r>
          </a:p>
          <a:p>
            <a:r>
              <a:rPr lang="en-US" sz="1600" dirty="0" smtClean="0">
                <a:hlinkClick r:id="rId10"/>
              </a:rPr>
              <a:t>http://www.gift-company.ru/articul/13839/</a:t>
            </a:r>
            <a:r>
              <a:rPr lang="ru-RU" sz="1600" dirty="0" smtClean="0"/>
              <a:t> сундук</a:t>
            </a:r>
          </a:p>
          <a:p>
            <a:r>
              <a:rPr lang="en-US" sz="1600" dirty="0" smtClean="0">
                <a:hlinkClick r:id="rId11"/>
              </a:rPr>
              <a:t>http://myxa2.livejournal.com/20530.html</a:t>
            </a:r>
            <a:r>
              <a:rPr lang="ru-RU" sz="1600" dirty="0"/>
              <a:t> </a:t>
            </a:r>
            <a:r>
              <a:rPr lang="ru-RU" sz="1600" dirty="0" smtClean="0"/>
              <a:t>кошелек</a:t>
            </a:r>
          </a:p>
          <a:p>
            <a:r>
              <a:rPr lang="en-US" sz="1600" dirty="0" smtClean="0">
                <a:hlinkClick r:id="rId12"/>
              </a:rPr>
              <a:t>http://www.mir-igrushki.ru/product/igrushka-derevjannaja-griby-haba/</a:t>
            </a:r>
            <a:r>
              <a:rPr lang="ru-RU" sz="1600" dirty="0" smtClean="0"/>
              <a:t> гриб</a:t>
            </a:r>
          </a:p>
          <a:p>
            <a:r>
              <a:rPr lang="en-US" sz="1600" dirty="0" smtClean="0">
                <a:hlinkClick r:id="rId13"/>
              </a:rPr>
              <a:t>http://www.dvorik.su/catalog/product/286</a:t>
            </a:r>
            <a:r>
              <a:rPr lang="ru-RU" sz="1600" dirty="0" smtClean="0"/>
              <a:t> кубик</a:t>
            </a:r>
          </a:p>
          <a:p>
            <a:r>
              <a:rPr lang="en-US" sz="1600" dirty="0" smtClean="0">
                <a:hlinkClick r:id="rId14"/>
              </a:rPr>
              <a:t>http://www.rusrybalka.com/index.php?pid=102&amp;article=189#pretop</a:t>
            </a:r>
            <a:r>
              <a:rPr lang="ru-RU" sz="1600" dirty="0" smtClean="0"/>
              <a:t>  рыба</a:t>
            </a:r>
          </a:p>
          <a:p>
            <a:r>
              <a:rPr lang="en-US" sz="1600" dirty="0" smtClean="0">
                <a:hlinkClick r:id="rId15"/>
              </a:rPr>
              <a:t>http://www.tehresurs-ufa.ru/traktory-i-pricepy/traktor-belarus-1523-rossiya.html</a:t>
            </a:r>
            <a:r>
              <a:rPr lang="ru-RU" sz="1600" dirty="0" smtClean="0"/>
              <a:t> трактор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_ID07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332</TotalTime>
  <Words>177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Academic_ID07</vt:lpstr>
      <vt:lpstr>Слова и звуки</vt:lpstr>
      <vt:lpstr>Содержание игры:</vt:lpstr>
      <vt:lpstr>Назови картинки в каких словах звучит (С)</vt:lpstr>
      <vt:lpstr>   Найди в квадрате буквы, которые есть в написанном слове</vt:lpstr>
      <vt:lpstr>  Догадайся, какая картинка лишняя, обрати внимание на последние звуки в словах</vt:lpstr>
      <vt:lpstr>Найди место звука в словах: в начале, в середине, в конце, выбери нужный квадрат в схеме</vt:lpstr>
      <vt:lpstr>Какая буква потерялась? Найди ее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2013-03-14T16:20:31Z</dcterms:created>
  <dcterms:modified xsi:type="dcterms:W3CDTF">2013-03-18T18:29:39Z</dcterms:modified>
</cp:coreProperties>
</file>