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7" r:id="rId6"/>
    <p:sldId id="260" r:id="rId7"/>
    <p:sldId id="262" r:id="rId8"/>
    <p:sldId id="261" r:id="rId9"/>
    <p:sldId id="273" r:id="rId10"/>
    <p:sldId id="269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0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9948" y="953224"/>
            <a:ext cx="6125764" cy="29797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Компьютерная игра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как современное средство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подготовки ребенка к </a:t>
            </a:r>
            <a:r>
              <a:rPr lang="ru-RU" b="1" dirty="0" smtClean="0">
                <a:solidFill>
                  <a:srgbClr val="C00000"/>
                </a:solidFill>
              </a:rPr>
              <a:t>школе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Подготовила учитель-логопед МАДОУ МО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</a:rPr>
              <a:t>г.Нягань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«Детский сад № 12 «Золотой ключик»</a:t>
            </a:r>
          </a:p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Стаж работы 17 лет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Старостина Татьяна Васильевна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:\DSC_865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3224"/>
            <a:ext cx="2227164" cy="3195855"/>
          </a:xfrm>
          <a:prstGeom prst="rect">
            <a:avLst/>
          </a:prstGeom>
          <a:noFill/>
          <a:ln w="28575" cmpd="thickThin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9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 txBox="1">
            <a:spLocks/>
          </p:cNvSpPr>
          <p:nvPr/>
        </p:nvSpPr>
        <p:spPr>
          <a:xfrm>
            <a:off x="323528" y="260648"/>
            <a:ext cx="8280920" cy="532859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Серия игр «</a:t>
            </a:r>
            <a:r>
              <a:rPr lang="ru-RU" sz="3400" b="1" dirty="0" err="1" smtClean="0">
                <a:solidFill>
                  <a:srgbClr val="002060"/>
                </a:solidFill>
              </a:rPr>
              <a:t>Гарфильд</a:t>
            </a:r>
            <a:r>
              <a:rPr lang="ru-RU" sz="3400" b="1" dirty="0" smtClean="0">
                <a:solidFill>
                  <a:srgbClr val="002060"/>
                </a:solidFill>
              </a:rPr>
              <a:t>»: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Учим буквы и слова.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Развиваем мышление.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Основы грамматики.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Основы чтения.</a:t>
            </a:r>
          </a:p>
          <a:p>
            <a:pPr>
              <a:buFont typeface="Wingdings" pitchFamily="2" charset="2"/>
              <a:buChar char="§"/>
            </a:pPr>
            <a:r>
              <a:rPr lang="ru-RU" sz="3400" b="1" dirty="0">
                <a:solidFill>
                  <a:srgbClr val="002060"/>
                </a:solidFill>
              </a:rPr>
              <a:t>Серия игр </a:t>
            </a:r>
            <a:r>
              <a:rPr lang="ru-RU" sz="3400" b="1" dirty="0" smtClean="0">
                <a:solidFill>
                  <a:srgbClr val="002060"/>
                </a:solidFill>
              </a:rPr>
              <a:t>«Несерьезные уроки»:</a:t>
            </a:r>
            <a:endParaRPr lang="ru-RU" sz="34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Учимся запоминать.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Учимся мыслить логически.</a:t>
            </a:r>
          </a:p>
          <a:p>
            <a:pPr>
              <a:buFont typeface="Wingdings" pitchFamily="2" charset="2"/>
              <a:buChar char="§"/>
            </a:pPr>
            <a:r>
              <a:rPr lang="ru-RU" sz="3400" b="1" dirty="0">
                <a:solidFill>
                  <a:srgbClr val="002060"/>
                </a:solidFill>
              </a:rPr>
              <a:t>Серия игр </a:t>
            </a:r>
            <a:r>
              <a:rPr lang="ru-RU" sz="3400" b="1" dirty="0" smtClean="0">
                <a:solidFill>
                  <a:srgbClr val="002060"/>
                </a:solidFill>
              </a:rPr>
              <a:t>«</a:t>
            </a:r>
            <a:r>
              <a:rPr lang="ru-RU" sz="3400" b="1" dirty="0" err="1" smtClean="0">
                <a:solidFill>
                  <a:srgbClr val="002060"/>
                </a:solidFill>
              </a:rPr>
              <a:t>Смешарики</a:t>
            </a:r>
            <a:r>
              <a:rPr lang="ru-RU" sz="3400" b="1" dirty="0" smtClean="0">
                <a:solidFill>
                  <a:srgbClr val="002060"/>
                </a:solidFill>
              </a:rPr>
              <a:t>»: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 Калейдоскоп игр.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Компьютер Ежика.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rgbClr val="002060"/>
                </a:solidFill>
              </a:rPr>
              <a:t>Круглая компания.</a:t>
            </a:r>
          </a:p>
          <a:p>
            <a:pPr>
              <a:buFont typeface="Wingdings" pitchFamily="2" charset="2"/>
              <a:buChar char="§"/>
            </a:pPr>
            <a:r>
              <a:rPr lang="ru-RU" sz="3400" b="1" dirty="0">
                <a:solidFill>
                  <a:srgbClr val="002060"/>
                </a:solidFill>
              </a:rPr>
              <a:t>Сборник «Мой первый диск</a:t>
            </a:r>
            <a:r>
              <a:rPr lang="ru-RU" sz="3400" b="1" dirty="0" smtClean="0">
                <a:solidFill>
                  <a:srgbClr val="002060"/>
                </a:solidFill>
              </a:rPr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sz="3400" b="1" dirty="0">
                <a:solidFill>
                  <a:srgbClr val="002060"/>
                </a:solidFill>
              </a:rPr>
              <a:t>Серия игр «</a:t>
            </a:r>
            <a:r>
              <a:rPr lang="ru-RU" sz="3400" b="1" dirty="0" err="1">
                <a:solidFill>
                  <a:srgbClr val="002060"/>
                </a:solidFill>
              </a:rPr>
              <a:t>Развивайка</a:t>
            </a:r>
            <a:r>
              <a:rPr lang="ru-RU" sz="3400" b="1" dirty="0">
                <a:solidFill>
                  <a:srgbClr val="002060"/>
                </a:solidFill>
              </a:rPr>
              <a:t>».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96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2"/>
            <a:ext cx="9144000" cy="68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3"/>
          <p:cNvSpPr txBox="1">
            <a:spLocks/>
          </p:cNvSpPr>
          <p:nvPr/>
        </p:nvSpPr>
        <p:spPr>
          <a:xfrm>
            <a:off x="323528" y="260648"/>
            <a:ext cx="8280920" cy="55446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Занимательная логика для малышей.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Маленький гений. Тренируем память.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Баба-Яга учится читать.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Три поросенка против волка. Учим алфавит.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2060"/>
                </a:solidFill>
              </a:rPr>
              <a:t>Ювентик</a:t>
            </a:r>
            <a:r>
              <a:rPr lang="ru-RU" b="1" dirty="0" smtClean="0">
                <a:solidFill>
                  <a:srgbClr val="002060"/>
                </a:solidFill>
              </a:rPr>
              <a:t> в стране звуков и букв.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Я учусь читать слова.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Азбука.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Волшебные фей – Весёлая азбука.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2060"/>
                </a:solidFill>
              </a:rPr>
              <a:t>Знайка</a:t>
            </a:r>
            <a:r>
              <a:rPr lang="ru-RU" b="1" dirty="0" smtClean="0">
                <a:solidFill>
                  <a:srgbClr val="002060"/>
                </a:solidFill>
              </a:rPr>
              <a:t> Всезнайка. Дошкольникам.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Учимся говорить правильно.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2060"/>
                </a:solidFill>
              </a:rPr>
              <a:t>Игродром</a:t>
            </a:r>
            <a:r>
              <a:rPr lang="ru-RU" b="1" dirty="0" smtClean="0">
                <a:solidFill>
                  <a:srgbClr val="002060"/>
                </a:solidFill>
              </a:rPr>
              <a:t> 3+.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2060"/>
                </a:solidFill>
              </a:rPr>
              <a:t>Игродром</a:t>
            </a:r>
            <a:r>
              <a:rPr lang="ru-RU" b="1" dirty="0" smtClean="0">
                <a:solidFill>
                  <a:srgbClr val="002060"/>
                </a:solidFill>
              </a:rPr>
              <a:t> 4+.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Развивающие задания.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Татьяна\Desktop\ИГРЫ для логопедов\Учимся говорить правильно\Учимся говорить правиль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6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" y="-2767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545" y="404664"/>
            <a:ext cx="85689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Информатизация общества требует, чтобы педагог был для ребенка проводником в мир новых технологий, наставником в выборе компьютерных игр, который способен заложить основы информационной культуры личности. Педагог должен быть грамотным консультантом по вопросам применения компьютерных игр в семейном воспитании. Ведь родители обращаются за помощью к педагогам и по вопросам выбора компьютерных игр для детей. Все это предъявляет определенные требования к профессиональному уровню педагогов дошкольных образовательных учреждений, требует постоянного повышения компетентности в сфере информационных технологий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оиграть в компьютерные игры.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4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0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359532" y="260528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Мы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живем в век активного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проникновения информационных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во все сферы жизни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ч. в образование.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проникают 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образования, широко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 с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совершенствования управления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образовательным учреждением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обновления форм и методов работы с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меняют традиционные взгляды на педагогический процесс, открывают новые возможности,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и таят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себе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определенные опасности.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и мультимедийные формы как инструменты для обработки информации становятся мощным техническим средством обучения и коммуникации, необходимыми для совместной деятельности педагогов, родителей и дошкольников.</a:t>
            </a:r>
          </a:p>
        </p:txBody>
      </p:sp>
      <p:pic>
        <p:nvPicPr>
          <p:cNvPr id="2" name="Picture 2" descr="D:\ЛОГОПЕД\ФОТО\2013\SAM_6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31236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326" y="260648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Использование </a:t>
            </a:r>
            <a:r>
              <a:rPr lang="ru-RU" sz="2200" dirty="0"/>
              <a:t>компьютера в качестве помощника в подготовке дошкольника к обучению в школе не только возможно, но и необходимо: оно способствует повышению интереса к учёбе, её эффективности и развивает ребёнка всесторонне, повышает эффективность обучения дошкольника за счет повышения уровня его индивидуализации и дифференциации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ru-RU" sz="2200" dirty="0"/>
              <a:t>Одним из важных моментов применения компьютера в работе со  старшими дошкольниками является то, что ребёнок, управляя обучающей игровой программой, начинает сначала думать, а потом действовать. </a:t>
            </a:r>
          </a:p>
          <a:p>
            <a:r>
              <a:rPr lang="ru-RU" sz="2200" dirty="0"/>
              <a:t>Другой ценный аспект подготовки ребёнка к школе с помощью компьютерных программ - это приобщение малыша к исследовательской работе. Компьютерные игры и программы устроены так, что процесс их освоения побуждает ребёнка пробовать, проверять, уточнять, делать выводы, корректировать свои действия в соответствии с текущей ситуацией.</a:t>
            </a:r>
          </a:p>
        </p:txBody>
      </p:sp>
    </p:spTree>
    <p:extLst>
      <p:ext uri="{BB962C8B-B14F-4D97-AF65-F5344CB8AC3E}">
        <p14:creationId xmlns:p14="http://schemas.microsoft.com/office/powerpoint/2010/main" val="170016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5904656"/>
          </a:xfrm>
        </p:spPr>
        <p:txBody>
          <a:bodyPr>
            <a:noAutofit/>
          </a:bodyPr>
          <a:lstStyle/>
          <a:p>
            <a:pPr algn="l"/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А.Г.Шмелев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отмечает: "...играя на компьютере, ребенок ...активно взаимодействует пусть с искусственным, но все - же взаимодействует с каким-то миром. При этом он учится не только быстро нажимать на клавиши, но и строить в своей голове образно-концептуальные модели, без которых нельзя добиться успеха в современных компьютерных играх... и в этом проявляется их развивающий потенциал, особенно это касается интеллекта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\2013\Моя работа\DSC04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80920" cy="11521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</a:rPr>
              <a:t>омпьютерные </a:t>
            </a:r>
            <a:r>
              <a:rPr lang="ru-RU" sz="2400" b="1" dirty="0">
                <a:solidFill>
                  <a:srgbClr val="C00000"/>
                </a:solidFill>
              </a:rPr>
              <a:t>игры способны оказывать </a:t>
            </a:r>
            <a:r>
              <a:rPr lang="ru-RU" sz="2400" b="1" dirty="0" smtClean="0">
                <a:solidFill>
                  <a:srgbClr val="C00000"/>
                </a:solidFill>
              </a:rPr>
              <a:t>влияние следующих психических познавательных процессов, личностных качеств и навыков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dirty="0"/>
              <a:t>более раннее формирование важнейших операций мышления, таких как обобщение и классификация</a:t>
            </a:r>
            <a:r>
              <a:rPr lang="ru-RU" sz="2200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раннее </a:t>
            </a:r>
            <a:r>
              <a:rPr lang="ru-RU" sz="2200" dirty="0"/>
              <a:t>развитие знаковой функции </a:t>
            </a:r>
            <a:r>
              <a:rPr lang="ru-RU" sz="2200" dirty="0" smtClean="0"/>
              <a:t>сознания;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облегчение </a:t>
            </a:r>
            <a:r>
              <a:rPr lang="ru-RU" sz="2200" dirty="0"/>
              <a:t>процесса перехода психического действия из внешнего плана во внутренний; </a:t>
            </a:r>
            <a:endParaRPr lang="ru-RU" sz="2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развитие </a:t>
            </a:r>
            <a:r>
              <a:rPr lang="ru-RU" sz="2200" dirty="0"/>
              <a:t>памяти и внимания </a:t>
            </a:r>
            <a:r>
              <a:rPr lang="ru-RU" sz="2200" dirty="0" smtClean="0"/>
              <a:t>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формирование </a:t>
            </a:r>
            <a:r>
              <a:rPr lang="ru-RU" sz="2200" dirty="0"/>
              <a:t>моторной координации и координации совместной </a:t>
            </a:r>
            <a:r>
              <a:rPr lang="ru-RU" sz="2200" dirty="0" smtClean="0"/>
              <a:t>деятельности зрительного </a:t>
            </a:r>
            <a:r>
              <a:rPr lang="ru-RU" sz="2200" dirty="0"/>
              <a:t>и моторного анализаторов; </a:t>
            </a:r>
            <a:endParaRPr lang="ru-RU" sz="2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развитие </a:t>
            </a:r>
            <a:r>
              <a:rPr lang="ru-RU" sz="2200" dirty="0"/>
              <a:t>мелкой мускулатуры и </a:t>
            </a:r>
            <a:r>
              <a:rPr lang="ru-RU" sz="2200" dirty="0" smtClean="0"/>
              <a:t>моторики </a:t>
            </a:r>
            <a:r>
              <a:rPr lang="ru-RU" sz="2200" dirty="0"/>
              <a:t>руки; </a:t>
            </a:r>
            <a:endParaRPr lang="ru-RU" sz="2200" dirty="0" smtClean="0"/>
          </a:p>
        </p:txBody>
      </p:sp>
      <p:pic>
        <p:nvPicPr>
          <p:cNvPr id="2052" name="Picture 4" descr="D:\ЛОГОПЕД\ФОТО\2013\SAM_6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92635"/>
            <a:ext cx="384341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8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более </a:t>
            </a:r>
            <a:r>
              <a:rPr lang="ru-RU" sz="2200" dirty="0"/>
              <a:t>легкое усвоение некоторых математических понятий, </a:t>
            </a:r>
            <a:r>
              <a:rPr lang="ru-RU" sz="2200" dirty="0" smtClean="0"/>
              <a:t>например: </a:t>
            </a:r>
            <a:r>
              <a:rPr lang="ru-RU" sz="2200" dirty="0"/>
              <a:t>формы</a:t>
            </a:r>
            <a:r>
              <a:rPr lang="ru-RU" sz="2200" dirty="0" smtClean="0"/>
              <a:t>, цвета</a:t>
            </a:r>
            <a:r>
              <a:rPr lang="ru-RU" sz="2200" dirty="0"/>
              <a:t>, величины, числа и множества; </a:t>
            </a:r>
            <a:endParaRPr lang="ru-RU" sz="2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развитие </a:t>
            </a:r>
            <a:r>
              <a:rPr lang="ru-RU" sz="2200" dirty="0"/>
              <a:t>сенсорных </a:t>
            </a:r>
            <a:r>
              <a:rPr lang="ru-RU" sz="2200" dirty="0" smtClean="0"/>
              <a:t>способностей;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более </a:t>
            </a:r>
            <a:r>
              <a:rPr lang="ru-RU" sz="2200" dirty="0"/>
              <a:t>быстрое развитие умения ориентироваться на плоскости и в пространстве, что обычно представляет определенные трудности для детей дошкольного возраста</a:t>
            </a:r>
            <a:r>
              <a:rPr lang="ru-RU" sz="2200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воспитание </a:t>
            </a:r>
            <a:r>
              <a:rPr lang="ru-RU" sz="2200" dirty="0"/>
              <a:t>усидчивости, целеустремленности и </a:t>
            </a:r>
            <a:r>
              <a:rPr lang="ru-RU" sz="2200" dirty="0" smtClean="0"/>
              <a:t>сосредоточенности;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активное </a:t>
            </a:r>
            <a:r>
              <a:rPr lang="ru-RU" sz="2200" dirty="0"/>
              <a:t>развитие воображения и </a:t>
            </a:r>
            <a:r>
              <a:rPr lang="ru-RU" sz="2200" dirty="0" smtClean="0"/>
              <a:t>творческих способностей;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/>
              <a:t>более </a:t>
            </a:r>
            <a:r>
              <a:rPr lang="ru-RU" sz="2200" dirty="0"/>
              <a:t>активное пополнение словарного запаса.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E:\ФОТО\2013\Моя работа\DSC04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7683"/>
            <a:ext cx="3240000" cy="2160000"/>
          </a:xfrm>
          <a:prstGeom prst="rect">
            <a:avLst/>
          </a:prstGeom>
          <a:noFill/>
          <a:ln w="22225" cmpd="thinThick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\2013\Моя работа\DSC04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240000" cy="2160000"/>
          </a:xfrm>
          <a:prstGeom prst="rect">
            <a:avLst/>
          </a:prstGeom>
          <a:noFill/>
          <a:ln w="2222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052" y="332656"/>
            <a:ext cx="8352928" cy="79208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этой целью мною было проанализированы компьютерные игр по следующим критериям: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044" y="836712"/>
            <a:ext cx="8424936" cy="175260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содержания основных образовательных областей согласно Федеральным государственным требованиям к структуре основной общеобразовательной программы дошкольного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на развитие интегративных качеств выпускника ДОУ;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развитие психических познавательных процессов дошкольников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DCIM\102PHOTO\SAM_6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400">
            <a:off x="1404204" y="4495741"/>
            <a:ext cx="3202847" cy="1800000"/>
          </a:xfrm>
          <a:prstGeom prst="rect">
            <a:avLst/>
          </a:prstGeom>
          <a:noFill/>
          <a:ln w="44450" cmpd="thickThin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DCIM\102PHOTO\SAM_6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18">
            <a:off x="5393299" y="4543628"/>
            <a:ext cx="3202847" cy="1800000"/>
          </a:xfrm>
          <a:prstGeom prst="rect">
            <a:avLst/>
          </a:prstGeom>
          <a:noFill/>
          <a:ln w="44450" cmpd="thickThin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" y="-13886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249" y="260648"/>
            <a:ext cx="8496944" cy="8640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своих логопедических занятиях я стала использовать компьютерные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т.к. информация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компьютерной игре преподносится в игровой форме, что стимулирует интерес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к занятиям в целом.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процессе обучения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удерживать внимание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детей. В данном случае детское внимание привлекают анимация, движение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\2011\Работа\DSC00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21" y="2492896"/>
            <a:ext cx="5664600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ОГОПЕД\Шаблоны презентиции\№1My_new_fons_next 100\8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02"/>
            <a:ext cx="9144000" cy="67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37991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своей работе использую следующие компьютерные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338437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Серия игр "</a:t>
            </a:r>
            <a:r>
              <a:rPr lang="ru-RU" sz="2400" b="1" dirty="0" smtClean="0">
                <a:solidFill>
                  <a:srgbClr val="002060"/>
                </a:solidFill>
              </a:rPr>
              <a:t>Загадки»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Серия игр «Маша и Медведь»: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Подготовка к школе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Развивающие </a:t>
            </a:r>
            <a:r>
              <a:rPr lang="ru-RU" sz="2400" dirty="0">
                <a:solidFill>
                  <a:srgbClr val="002060"/>
                </a:solidFill>
              </a:rPr>
              <a:t>задания для малышей.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Серия игр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Лунтик</a:t>
            </a:r>
            <a:r>
              <a:rPr lang="ru-RU" sz="2400" b="1" dirty="0" smtClean="0">
                <a:solidFill>
                  <a:srgbClr val="002060"/>
                </a:solidFill>
              </a:rPr>
              <a:t>»: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</a:rPr>
              <a:t>Лунтик</a:t>
            </a:r>
            <a:r>
              <a:rPr lang="ru-RU" sz="2400" dirty="0" smtClean="0">
                <a:solidFill>
                  <a:srgbClr val="002060"/>
                </a:solidFill>
              </a:rPr>
              <a:t> учит буквы.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</a:rPr>
              <a:t>Лунтик</a:t>
            </a:r>
            <a:r>
              <a:rPr lang="ru-RU" sz="2400" dirty="0" smtClean="0">
                <a:solidFill>
                  <a:srgbClr val="002060"/>
                </a:solidFill>
              </a:rPr>
              <a:t>. Развивающие задания для малышей.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</a:rPr>
              <a:t>Лунтик</a:t>
            </a:r>
            <a:r>
              <a:rPr lang="ru-RU" sz="2400" dirty="0" smtClean="0">
                <a:solidFill>
                  <a:srgbClr val="002060"/>
                </a:solidFill>
              </a:rPr>
              <a:t> познает мир.</a:t>
            </a:r>
            <a:endParaRPr lang="ru-RU" sz="2400" dirty="0">
              <a:solidFill>
                <a:srgbClr val="002060"/>
              </a:solidFill>
            </a:endParaRPr>
          </a:p>
          <a:p>
            <a:pPr algn="l"/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3" descr="1294402908_zagad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257212"/>
            <a:ext cx="1832727" cy="2160000"/>
          </a:xfrm>
          <a:prstGeom prst="rect">
            <a:avLst/>
          </a:prstGeom>
        </p:spPr>
      </p:pic>
      <p:pic>
        <p:nvPicPr>
          <p:cNvPr id="6" name="Picture 2" descr="F: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57212"/>
            <a:ext cx="20882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60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748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Компьютерная игра как современное средство подготовки ребенка к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этой целью мною было проанализированы компьютерные игр по следующим критериям: </vt:lpstr>
      <vt:lpstr>   На своих логопедических занятиях я стала использовать компьютерные игры, т.к. информация в компьютерной игре преподносится в игровой форме, что стимулирует интерес ребенка к занятиям в целом. В процессе обучения важно удерживать внимание детей. В данном случае детское внимание привлекают анимация, движение и звук.</vt:lpstr>
      <vt:lpstr>В своей работе использую следующие компьютерные игры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игра как современное средство подготовки ребенка к школе</dc:title>
  <dc:creator>Татьяна</dc:creator>
  <cp:lastModifiedBy>Татьяна</cp:lastModifiedBy>
  <cp:revision>20</cp:revision>
  <dcterms:created xsi:type="dcterms:W3CDTF">2013-03-12T08:44:40Z</dcterms:created>
  <dcterms:modified xsi:type="dcterms:W3CDTF">2013-05-12T17:16:06Z</dcterms:modified>
</cp:coreProperties>
</file>