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  <p:sldMasterId id="2147483755" r:id="rId2"/>
  </p:sldMasterIdLst>
  <p:notesMasterIdLst>
    <p:notesMasterId r:id="rId20"/>
  </p:notesMasterIdLst>
  <p:sldIdLst>
    <p:sldId id="256" r:id="rId3"/>
    <p:sldId id="268" r:id="rId4"/>
    <p:sldId id="257" r:id="rId5"/>
    <p:sldId id="258" r:id="rId6"/>
    <p:sldId id="275" r:id="rId7"/>
    <p:sldId id="269" r:id="rId8"/>
    <p:sldId id="259" r:id="rId9"/>
    <p:sldId id="262" r:id="rId10"/>
    <p:sldId id="263" r:id="rId11"/>
    <p:sldId id="264" r:id="rId12"/>
    <p:sldId id="265" r:id="rId13"/>
    <p:sldId id="266" r:id="rId14"/>
    <p:sldId id="277" r:id="rId15"/>
    <p:sldId id="273" r:id="rId16"/>
    <p:sldId id="274" r:id="rId17"/>
    <p:sldId id="260" r:id="rId18"/>
    <p:sldId id="27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298"/>
    <a:srgbClr val="FF99FF"/>
    <a:srgbClr val="CC99FF"/>
    <a:srgbClr val="9966FF"/>
    <a:srgbClr val="9402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807" autoAdjust="0"/>
    <p:restoredTop sz="86420" autoAdjust="0"/>
  </p:normalViewPr>
  <p:slideViewPr>
    <p:cSldViewPr>
      <p:cViewPr varScale="1">
        <p:scale>
          <a:sx n="74" d="100"/>
          <a:sy n="74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82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81F278-4179-4859-9E10-EF7ACC991A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C836D-FF42-4E97-A000-B91CDD30A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1CF6-AB88-4558-BB9C-CE2727568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3050" y="333375"/>
            <a:ext cx="2074863" cy="610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75362" cy="610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FCE18-8EA8-428F-AEFE-A4469BF75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70BA-92C1-431F-BE3F-D0B02222A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6364-6106-4E5B-B2D1-4C27E6EB4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41709-4B8A-49BC-A1D4-2E88409BC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A8D7A-81E3-4496-888B-7747B6F72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015EC-7388-401A-AD06-6A531C464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937B-5001-4924-B7FB-44B0F3E4F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EBD8-7F1D-43A2-A4FE-7CC07E7F6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6A0B6-4668-4149-B042-57CB65405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3C47D-5519-49D2-AB33-4A18C9EF9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320C-9862-4849-8990-FA01E2CCE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176CA-3D55-4FA5-914B-6B65B7E50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94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94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25F81-7E22-44C4-83AA-441BA698C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F3079-A9E6-4AF9-B6E6-FDD00884B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6288" y="19161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8019-7F38-4C73-81A2-0A032E305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805C1-F81B-41AB-BAD4-27453122F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1BF5A-2231-4AC2-A040-575D9C1BFB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2723-DF61-495E-9505-D71BBB099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4E98-34EC-4454-8268-2A80B0F62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A8CDB-5638-4A2B-9037-28E9342D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161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585CAA0-A05D-4A2F-99BA-89AC37C72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10" descr="popugaj"/>
          <p:cNvPicPr>
            <a:picLocks noChangeAspect="1" noChangeArrowheads="1"/>
          </p:cNvPicPr>
          <p:nvPr/>
        </p:nvPicPr>
        <p:blipFill>
          <a:blip r:embed="rId13" cstate="email">
            <a:lum bright="64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8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CAAAF5-9A18-4DF4-8C7B-D600576EB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1928802"/>
            <a:ext cx="6965950" cy="1271582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C00000"/>
                </a:solidFill>
              </a:rPr>
              <a:t/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/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>Волшебство с листом бумаги </a:t>
            </a:r>
            <a:br>
              <a:rPr lang="ru-RU" sz="6000" b="1" i="1" dirty="0" smtClean="0">
                <a:solidFill>
                  <a:srgbClr val="C00000"/>
                </a:solidFill>
              </a:rPr>
            </a:br>
            <a:endParaRPr lang="ru-RU" sz="6000" b="1" i="1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3174" y="5214950"/>
            <a:ext cx="6035675" cy="864220"/>
          </a:xfrm>
        </p:spPr>
        <p:txBody>
          <a:bodyPr/>
          <a:lstStyle/>
          <a:p>
            <a:pPr algn="r" eaLnBrk="1" hangingPunct="1"/>
            <a:r>
              <a:rPr lang="ru-RU" sz="2400" dirty="0" smtClean="0"/>
              <a:t>Выполнила: </a:t>
            </a:r>
            <a:r>
              <a:rPr lang="ru-RU" sz="2400" dirty="0" err="1" smtClean="0"/>
              <a:t>Бударина</a:t>
            </a:r>
            <a:r>
              <a:rPr lang="ru-RU" sz="2400" dirty="0" smtClean="0"/>
              <a:t> О. Д.</a:t>
            </a:r>
          </a:p>
          <a:p>
            <a:pPr algn="r" eaLnBrk="1" hangingPunct="1"/>
            <a:r>
              <a:rPr lang="ru-RU" sz="2400" dirty="0" smtClean="0"/>
              <a:t>воспитатель подготовительной группы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403648" y="188640"/>
            <a:ext cx="6359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ru-RU" sz="2400" kern="0" dirty="0" smtClean="0">
                <a:latin typeface="+mn-lt"/>
                <a:cs typeface="+mn-cs"/>
              </a:rPr>
              <a:t>МБМДОУ Детский </a:t>
            </a:r>
            <a:r>
              <a:rPr lang="ru-RU" sz="2400" kern="0" dirty="0">
                <a:latin typeface="+mn-lt"/>
                <a:cs typeface="+mn-cs"/>
              </a:rPr>
              <a:t>сад </a:t>
            </a:r>
            <a:r>
              <a:rPr lang="ru-RU" sz="2400" kern="0" dirty="0" smtClean="0">
                <a:latin typeface="+mn-lt"/>
                <a:cs typeface="+mn-cs"/>
              </a:rPr>
              <a:t>«Звездочка»</a:t>
            </a:r>
            <a:endParaRPr lang="ru-RU" sz="2400" kern="0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357298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Материал по обобщению опыта</a:t>
            </a:r>
          </a:p>
          <a:p>
            <a:pPr algn="ctr"/>
            <a:r>
              <a:rPr lang="ru-RU" sz="2400" b="1" dirty="0" smtClean="0"/>
              <a:t>   на тему</a:t>
            </a:r>
            <a:endParaRPr lang="ru-RU" sz="24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Поделки четвертого цикла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1628775"/>
            <a:ext cx="8464579" cy="4497388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dirty="0" smtClean="0"/>
              <a:t> Цель. Закрепить умение дважды складывать квадрат пополам. Развивать воображение, смекалку. . </a:t>
            </a:r>
          </a:p>
          <a:p>
            <a:pPr marL="0" indent="355600" eaLnBrk="1" hangingPunct="1">
              <a:buFontTx/>
              <a:buNone/>
            </a:pPr>
            <a:r>
              <a:rPr lang="ru-RU" dirty="0" smtClean="0"/>
              <a:t>Пример:</a:t>
            </a:r>
          </a:p>
          <a:p>
            <a:pPr marL="0" indent="355600" eaLnBrk="1" hangingPunct="1"/>
            <a:r>
              <a:rPr lang="ru-RU" dirty="0" smtClean="0"/>
              <a:t>мышка, </a:t>
            </a:r>
          </a:p>
          <a:p>
            <a:pPr marL="0" indent="355600" eaLnBrk="1" hangingPunct="1"/>
            <a:r>
              <a:rPr lang="ru-RU" dirty="0" smtClean="0"/>
              <a:t>поросенок.</a:t>
            </a:r>
          </a:p>
        </p:txBody>
      </p:sp>
      <p:pic>
        <p:nvPicPr>
          <p:cNvPr id="132100" name="Picture 4" descr="pig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3286124"/>
            <a:ext cx="461962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Поделки пятого цикла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340768"/>
            <a:ext cx="8208912" cy="5101307"/>
          </a:xfrm>
        </p:spPr>
        <p:txBody>
          <a:bodyPr/>
          <a:lstStyle/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Цель. Закрепить навыки деления квадрата по диагонали и отгибания углов.   </a:t>
            </a:r>
            <a:endParaRPr lang="en-US" sz="2400" dirty="0" smtClean="0"/>
          </a:p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Пример:</a:t>
            </a:r>
          </a:p>
          <a:p>
            <a:pPr marL="0" indent="355600" algn="just" eaLnBrk="1" hangingPunct="1"/>
            <a:r>
              <a:rPr lang="ru-RU" sz="2400" dirty="0" smtClean="0"/>
              <a:t>воздушный змей, </a:t>
            </a:r>
          </a:p>
          <a:p>
            <a:pPr marL="0" indent="355600" algn="just" eaLnBrk="1" hangingPunct="1"/>
            <a:r>
              <a:rPr lang="ru-RU" sz="2400" dirty="0" smtClean="0"/>
              <a:t>птичка, </a:t>
            </a:r>
          </a:p>
          <a:p>
            <a:pPr marL="0" indent="355600" algn="just" eaLnBrk="1" hangingPunct="1"/>
            <a:r>
              <a:rPr lang="ru-RU" sz="2400" dirty="0" smtClean="0"/>
              <a:t>петушок, </a:t>
            </a:r>
          </a:p>
          <a:p>
            <a:pPr marL="0" indent="355600" algn="just" eaLnBrk="1" hangingPunct="1"/>
            <a:r>
              <a:rPr lang="ru-RU" sz="2400" dirty="0" smtClean="0"/>
              <a:t>кролик, </a:t>
            </a:r>
          </a:p>
          <a:p>
            <a:pPr marL="0" indent="355600" algn="just" eaLnBrk="1" hangingPunct="1"/>
            <a:r>
              <a:rPr lang="ru-RU" sz="2400" dirty="0" smtClean="0"/>
              <a:t>слон, </a:t>
            </a:r>
          </a:p>
          <a:p>
            <a:pPr marL="0" indent="355600" algn="just" eaLnBrk="1" hangingPunct="1"/>
            <a:r>
              <a:rPr lang="ru-RU" sz="2400" dirty="0" smtClean="0"/>
              <a:t>гусь.</a:t>
            </a:r>
          </a:p>
        </p:txBody>
      </p:sp>
      <p:pic>
        <p:nvPicPr>
          <p:cNvPr id="133130" name="Picture 10" descr="IMG_4418 (копия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65537" y="2598661"/>
            <a:ext cx="5678463" cy="425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Поделки шестого цикла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Цель. Познакомить с новой выкройкой, основой. Развивать смекалку.</a:t>
            </a:r>
          </a:p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Пример:</a:t>
            </a:r>
          </a:p>
          <a:p>
            <a:pPr marL="0" indent="355600" algn="just" eaLnBrk="1" hangingPunct="1"/>
            <a:r>
              <a:rPr lang="ru-RU" sz="2400" dirty="0" smtClean="0"/>
              <a:t>акула, </a:t>
            </a:r>
          </a:p>
          <a:p>
            <a:pPr marL="0" indent="355600" algn="just" eaLnBrk="1" hangingPunct="1"/>
            <a:r>
              <a:rPr lang="ru-RU" sz="2400" dirty="0" smtClean="0"/>
              <a:t>пингвин, </a:t>
            </a:r>
          </a:p>
          <a:p>
            <a:pPr marL="0" indent="355600" algn="just" eaLnBrk="1" hangingPunct="1"/>
            <a:r>
              <a:rPr lang="ru-RU" sz="2400" dirty="0" smtClean="0"/>
              <a:t>лебедь</a:t>
            </a:r>
            <a:endParaRPr lang="ru-RU" dirty="0" smtClean="0"/>
          </a:p>
        </p:txBody>
      </p:sp>
      <p:pic>
        <p:nvPicPr>
          <p:cNvPr id="134148" name="Picture 4" descr="IMG_44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9619" y="2357430"/>
            <a:ext cx="5634381" cy="424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Ножницы</a:t>
            </a:r>
          </a:p>
          <a:p>
            <a:r>
              <a:rPr lang="ru-RU" dirty="0" smtClean="0"/>
              <a:t>Линейка</a:t>
            </a:r>
          </a:p>
          <a:p>
            <a:r>
              <a:rPr lang="ru-RU" dirty="0" smtClean="0"/>
              <a:t>Простой карандаш</a:t>
            </a:r>
          </a:p>
          <a:p>
            <a:r>
              <a:rPr lang="ru-RU" dirty="0" smtClean="0"/>
              <a:t>Цветные карандаши</a:t>
            </a:r>
          </a:p>
          <a:p>
            <a:r>
              <a:rPr lang="ru-RU" dirty="0" smtClean="0"/>
              <a:t>Фломастеры</a:t>
            </a:r>
          </a:p>
          <a:p>
            <a:r>
              <a:rPr lang="ru-RU" dirty="0" smtClean="0"/>
              <a:t>Клей 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67434"/>
          </a:xfrm>
        </p:spPr>
        <p:txBody>
          <a:bodyPr/>
          <a:lstStyle/>
          <a:p>
            <a:r>
              <a:rPr lang="ru-RU" dirty="0" smtClean="0"/>
              <a:t>А самое главное дети видят результат своего труда: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229600" cy="4525962"/>
          </a:xfrm>
        </p:spPr>
        <p:txBody>
          <a:bodyPr/>
          <a:lstStyle/>
          <a:p>
            <a:pPr marL="0" indent="355600" eaLnBrk="1" hangingPunct="1"/>
            <a:r>
              <a:rPr lang="ru-RU" sz="2400" dirty="0" smtClean="0"/>
              <a:t>поделки к праздникам</a:t>
            </a:r>
          </a:p>
          <a:p>
            <a:pPr marL="0" indent="355600" eaLnBrk="1" hangingPunct="1"/>
            <a:r>
              <a:rPr lang="ru-RU" sz="2400" dirty="0" smtClean="0"/>
              <a:t>игрушки-забавы для детей младшего дошкольного возраста;</a:t>
            </a:r>
          </a:p>
          <a:p>
            <a:pPr marL="0" indent="355600" eaLnBrk="1" hangingPunct="1"/>
            <a:r>
              <a:rPr lang="ru-RU" sz="2400" dirty="0" smtClean="0"/>
              <a:t>игрушки к сюжетно-ролевым играм;</a:t>
            </a:r>
          </a:p>
          <a:p>
            <a:pPr marL="0" indent="355600" eaLnBrk="1" hangingPunct="1"/>
            <a:r>
              <a:rPr lang="ru-RU" sz="2400" dirty="0" smtClean="0"/>
              <a:t>выставки творческих работ детей.</a:t>
            </a:r>
          </a:p>
        </p:txBody>
      </p:sp>
      <p:pic>
        <p:nvPicPr>
          <p:cNvPr id="153604" name="Picture 4" descr="IMG_4413 (копия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3571876"/>
            <a:ext cx="4727408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Изготовление поделок из бумаги:</a:t>
            </a:r>
            <a:endParaRPr lang="ru-RU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355600" eaLnBrk="1" hangingPunct="1"/>
            <a:r>
              <a:rPr lang="ru-RU" dirty="0" smtClean="0"/>
              <a:t>увлекает дошкольников;</a:t>
            </a:r>
          </a:p>
          <a:p>
            <a:pPr marL="0" indent="355600" eaLnBrk="1" hangingPunct="1"/>
            <a:r>
              <a:rPr lang="ru-RU" dirty="0" smtClean="0"/>
              <a:t>будит детское воображение;</a:t>
            </a:r>
          </a:p>
          <a:p>
            <a:pPr marL="0" indent="355600" eaLnBrk="1" hangingPunct="1"/>
            <a:r>
              <a:rPr lang="ru-RU" dirty="0" smtClean="0"/>
              <a:t>приносит радость детям, так как в руках ребенка бумага оживает и за считанные минуты превращается в цветы, животных, птиц, поражающих правдоподобием своих форм и замысловатостью силуэтов;</a:t>
            </a:r>
          </a:p>
          <a:p>
            <a:pPr marL="0" indent="355600" eaLnBrk="1" hangingPunct="1"/>
            <a:r>
              <a:rPr lang="ru-RU" dirty="0" smtClean="0"/>
              <a:t>развивает </a:t>
            </a:r>
            <a:r>
              <a:rPr lang="ru-RU" dirty="0" err="1" smtClean="0"/>
              <a:t>креативность</a:t>
            </a:r>
            <a:r>
              <a:rPr lang="ru-RU" dirty="0" smtClean="0"/>
              <a:t>.</a:t>
            </a:r>
          </a:p>
          <a:p>
            <a:pPr marL="0" indent="355600" eaLnBrk="1" hangingPunct="1"/>
            <a:endParaRPr lang="ru-RU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4627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Что дают ребенку занятия оригами?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5900"/>
            <a:ext cx="8893175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совершенствование координации тонких движений пальцев;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терпение и внимательность;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развитие способности четко формулировать мысль;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обучение элементам логического и абстрактного мышления;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развитие усидчивости, наблюдательности, памяти и пространственного конструирования.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1" name="WordArt 5" descr="Фиолетовый узор"/>
          <p:cNvSpPr>
            <a:spLocks noChangeArrowheads="1" noChangeShapeType="1" noTextEdit="1"/>
          </p:cNvSpPr>
          <p:nvPr/>
        </p:nvSpPr>
        <p:spPr bwMode="auto">
          <a:xfrm>
            <a:off x="395609" y="1916113"/>
            <a:ext cx="8424863" cy="182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</a:t>
            </a:r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внимание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!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00" name="Picture 8" descr="berkut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0766" y="0"/>
            <a:ext cx="4953234" cy="5311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1" name="Picture 9" descr="YCCAZQXEFGCA75KWUKCA2L0CH7CAVG5L9RCA9E2743CAU1IQW6CA8ZXXXLCAFODKIXCAA3EQKECAGGXF04CA79Z8DYCA3EVZ4QCACF8M9NCAT5ABO8CASWXH8TCAMQ1XLYCA85HD3NCAMB1VJECA3156E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897438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02" name="Picture 10" descr="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9225" y="3113088"/>
            <a:ext cx="5184775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/>
              <a:t>Оригами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321" y="1556792"/>
            <a:ext cx="8893175" cy="5229225"/>
          </a:xfrm>
        </p:spPr>
        <p:txBody>
          <a:bodyPr/>
          <a:lstStyle/>
          <a:p>
            <a:pPr marL="0" indent="355600" algn="ctr" eaLnBrk="1" hangingPunct="1">
              <a:buFontTx/>
              <a:buNone/>
            </a:pPr>
            <a:r>
              <a:rPr lang="ru-RU" sz="2800" dirty="0" smtClean="0"/>
              <a:t>древнее японское декоративное искусство бумажной пластики, состоящее в складывании из нее объемных фигурок (животных, корабликов, шапок, домиков, цветов). </a:t>
            </a:r>
          </a:p>
          <a:p>
            <a:pPr marL="0" indent="355600" algn="ctr" eaLnBrk="1" hangingPunct="1">
              <a:buFontTx/>
              <a:buNone/>
            </a:pPr>
            <a:r>
              <a:rPr lang="ru-RU" sz="2800" dirty="0" smtClean="0"/>
              <a:t>В древности использовалось в храмовых обрядах, через некоторое время стало обязательной частью культуры японской аристократии, а в </a:t>
            </a:r>
            <a:r>
              <a:rPr lang="en-US" sz="2800" dirty="0" smtClean="0"/>
              <a:t>XX</a:t>
            </a:r>
            <a:r>
              <a:rPr lang="ru-RU" sz="2800" dirty="0" smtClean="0"/>
              <a:t>в. распространилось по всему миру благодаря фигурке бумажного журавлика, ставшего символом избавления от атомной угрозы и лучевой болезни.</a:t>
            </a:r>
          </a:p>
          <a:p>
            <a:pPr marL="0" indent="355600" algn="ctr" eaLnBrk="1" hangingPunct="1">
              <a:buFontTx/>
              <a:buNone/>
            </a:pPr>
            <a:endParaRPr lang="ru-RU" sz="2800" dirty="0" smtClean="0"/>
          </a:p>
          <a:p>
            <a:pPr marL="0" indent="355600" algn="ctr" eaLnBrk="1" hangingPunct="1"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Кое-что из прошлого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628775"/>
            <a:ext cx="9072563" cy="50403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    Прошлое оригами уходит корнями в глубокую старину. Тысячу лет назад в Стране восходящего солнца это было не столько забавой  и увлечением, сколько священным ритуальным действием, связанным с религиозным культом многоликой и </a:t>
            </a:r>
            <a:r>
              <a:rPr lang="ru-RU" dirty="0" err="1" smtClean="0"/>
              <a:t>тысячерукой</a:t>
            </a:r>
            <a:r>
              <a:rPr lang="ru-RU" dirty="0" smtClean="0"/>
              <a:t> богини милосердия </a:t>
            </a:r>
            <a:r>
              <a:rPr lang="ru-RU" dirty="0" err="1" smtClean="0"/>
              <a:t>Каннон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-571536" y="4429132"/>
            <a:ext cx="6786610" cy="1000132"/>
          </a:xfrm>
        </p:spPr>
        <p:txBody>
          <a:bodyPr/>
          <a:lstStyle/>
          <a:p>
            <a:pPr eaLnBrk="1" hangingPunct="1"/>
            <a:r>
              <a:rPr lang="ru-RU" dirty="0" smtClean="0"/>
              <a:t>Методическая литература</a:t>
            </a:r>
          </a:p>
        </p:txBody>
      </p:sp>
      <p:pic>
        <p:nvPicPr>
          <p:cNvPr id="226308" name="Picture 4" descr="knig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3500438"/>
            <a:ext cx="254223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309" name="Picture 5" descr="kniga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2786050" cy="361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310" name="Picture 6" descr="IMG_4420 (копия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43306" y="428604"/>
            <a:ext cx="4286280" cy="285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10" descr="Квадрат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785794"/>
            <a:ext cx="7572428" cy="567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2122488" y="0"/>
            <a:ext cx="5113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«Живой квадрат»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19209"/>
          </a:xfrm>
        </p:spPr>
        <p:txBody>
          <a:bodyPr/>
          <a:lstStyle/>
          <a:p>
            <a:pPr eaLnBrk="1" hangingPunct="1"/>
            <a:r>
              <a:rPr lang="ru-RU" sz="4800" dirty="0" smtClean="0"/>
              <a:t>Поделки первого цикла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28670"/>
            <a:ext cx="8678893" cy="4497388"/>
          </a:xfrm>
        </p:spPr>
        <p:txBody>
          <a:bodyPr/>
          <a:lstStyle/>
          <a:p>
            <a:pPr marL="0" indent="444500" eaLnBrk="1" hangingPunct="1">
              <a:buFontTx/>
              <a:buNone/>
            </a:pPr>
            <a:r>
              <a:rPr lang="ru-RU" sz="2400" dirty="0" smtClean="0"/>
              <a:t>Цель. Учить складывать квадратную форму по диагонали, обдумывать последовательность действий; развивать глазомер, память, смекалку. </a:t>
            </a:r>
          </a:p>
          <a:p>
            <a:pPr marL="0" indent="444500" eaLnBrk="1" hangingPunct="1">
              <a:buFontTx/>
              <a:buNone/>
            </a:pPr>
            <a:r>
              <a:rPr lang="ru-RU" sz="2400" dirty="0" smtClean="0"/>
              <a:t>Пример:</a:t>
            </a:r>
          </a:p>
          <a:p>
            <a:pPr marL="0" indent="444500" eaLnBrk="1" hangingPunct="1"/>
            <a:r>
              <a:rPr lang="ru-RU" sz="2400" dirty="0" smtClean="0"/>
              <a:t>Игрушки-забавы (бабочка, птичка, зайчик)</a:t>
            </a:r>
          </a:p>
          <a:p>
            <a:pPr marL="0" indent="444500" eaLnBrk="1" hangingPunct="1"/>
            <a:r>
              <a:rPr lang="ru-RU" sz="2400" dirty="0" smtClean="0"/>
              <a:t>Игрушки для сюжетно-ролевых игр (стаканчик, шапочка, кошелек, корзиночка)</a:t>
            </a:r>
          </a:p>
        </p:txBody>
      </p:sp>
      <p:pic>
        <p:nvPicPr>
          <p:cNvPr id="126982" name="Picture 6" descr="IMG_4414 (копия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0" y="3429000"/>
            <a:ext cx="4214842" cy="317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Поделки второго цикла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884737"/>
          </a:xfrm>
        </p:spPr>
        <p:txBody>
          <a:bodyPr/>
          <a:lstStyle/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Цель. Закрепить умение делить квадрат по диагонали. Учить  оформлять поделки в соответствии с образом, вырезая недостающие детали.</a:t>
            </a:r>
          </a:p>
          <a:p>
            <a:pPr marL="0" indent="355600" algn="just" eaLnBrk="1" hangingPunct="1">
              <a:buFontTx/>
              <a:buNone/>
            </a:pPr>
            <a:r>
              <a:rPr lang="ru-RU" sz="2400" dirty="0" smtClean="0"/>
              <a:t>Пример:</a:t>
            </a:r>
          </a:p>
          <a:p>
            <a:pPr marL="0" indent="355600" algn="just" eaLnBrk="1" hangingPunct="1"/>
            <a:r>
              <a:rPr lang="ru-RU" sz="2400" dirty="0" smtClean="0"/>
              <a:t>рыбка,</a:t>
            </a:r>
          </a:p>
          <a:p>
            <a:pPr marL="0" indent="355600" algn="just" eaLnBrk="1" hangingPunct="1"/>
            <a:r>
              <a:rPr lang="ru-RU" sz="2400" dirty="0" smtClean="0"/>
              <a:t>лебедь,</a:t>
            </a:r>
          </a:p>
          <a:p>
            <a:pPr marL="0" indent="355600" algn="just" eaLnBrk="1" hangingPunct="1"/>
            <a:r>
              <a:rPr lang="ru-RU" sz="2400" dirty="0" smtClean="0"/>
              <a:t> лягушка</a:t>
            </a:r>
          </a:p>
        </p:txBody>
      </p:sp>
      <p:pic>
        <p:nvPicPr>
          <p:cNvPr id="130054" name="Picture 6" descr="IMG_4416 (копия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0903" y="2857496"/>
            <a:ext cx="5313097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Поделки третьего цикла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93175" cy="4497387"/>
          </a:xfrm>
        </p:spPr>
        <p:txBody>
          <a:bodyPr/>
          <a:lstStyle/>
          <a:p>
            <a:pPr marL="0" indent="355600" eaLnBrk="1" hangingPunct="1">
              <a:buFontTx/>
              <a:buNone/>
            </a:pPr>
            <a:r>
              <a:rPr lang="ru-RU" sz="2400" dirty="0" smtClean="0"/>
              <a:t> Цель. Познакомить детей с новым циклом поделок по единой выкройке – основе. Учить отгибать углы у квадрата. Развивать мышление, смекалку.      </a:t>
            </a:r>
          </a:p>
          <a:p>
            <a:pPr marL="0" indent="355600" eaLnBrk="1" hangingPunct="1">
              <a:buFontTx/>
              <a:buNone/>
            </a:pPr>
            <a:r>
              <a:rPr lang="ru-RU" sz="2400" dirty="0" smtClean="0"/>
              <a:t>Пример:</a:t>
            </a:r>
          </a:p>
          <a:p>
            <a:pPr marL="0" indent="355600" eaLnBrk="1" hangingPunct="1"/>
            <a:r>
              <a:rPr lang="ru-RU" sz="2400" dirty="0" smtClean="0"/>
              <a:t>двухтрубный пароход, </a:t>
            </a:r>
          </a:p>
          <a:p>
            <a:pPr marL="0" indent="355600" eaLnBrk="1" hangingPunct="1"/>
            <a:r>
              <a:rPr lang="ru-RU" sz="2400" dirty="0" smtClean="0"/>
              <a:t>петушок, </a:t>
            </a:r>
          </a:p>
          <a:p>
            <a:pPr marL="0" indent="355600" eaLnBrk="1" hangingPunct="1"/>
            <a:r>
              <a:rPr lang="ru-RU" sz="2400" dirty="0" err="1" smtClean="0"/>
              <a:t>квака-задавака</a:t>
            </a:r>
            <a:r>
              <a:rPr lang="ru-RU" sz="2400" dirty="0" smtClean="0"/>
              <a:t> </a:t>
            </a:r>
            <a:endParaRPr lang="ru-RU" dirty="0" smtClean="0"/>
          </a:p>
        </p:txBody>
      </p:sp>
      <p:pic>
        <p:nvPicPr>
          <p:cNvPr id="131077" name="Picture 5" descr="IMG_4417 (копия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30871" y="2643182"/>
            <a:ext cx="5313129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583</TotalTime>
  <Words>459</Words>
  <Application>Microsoft Office PowerPoint</Application>
  <PresentationFormat>Экран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Специальное оформление</vt:lpstr>
      <vt:lpstr>1_Специальное оформление</vt:lpstr>
      <vt:lpstr>  Волшебство с листом бумаги  </vt:lpstr>
      <vt:lpstr>Слайд 2</vt:lpstr>
      <vt:lpstr>Оригами</vt:lpstr>
      <vt:lpstr>Кое-что из прошлого</vt:lpstr>
      <vt:lpstr>Методическая литература</vt:lpstr>
      <vt:lpstr>Слайд 6</vt:lpstr>
      <vt:lpstr>Поделки первого цикла</vt:lpstr>
      <vt:lpstr>Поделки второго цикла</vt:lpstr>
      <vt:lpstr>Поделки третьего цикла</vt:lpstr>
      <vt:lpstr>Поделки четвертого цикла</vt:lpstr>
      <vt:lpstr>Поделки пятого цикла</vt:lpstr>
      <vt:lpstr>Поделки шестого цикла</vt:lpstr>
      <vt:lpstr>Инструменты </vt:lpstr>
      <vt:lpstr>А самое главное дети видят результат своего труда:  </vt:lpstr>
      <vt:lpstr> Изготовление поделок из бумаги:</vt:lpstr>
      <vt:lpstr>Что дают ребенку занятия оригами?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31</cp:revision>
  <dcterms:created xsi:type="dcterms:W3CDTF">2008-02-10T16:14:03Z</dcterms:created>
  <dcterms:modified xsi:type="dcterms:W3CDTF">2012-09-08T13:32:26Z</dcterms:modified>
</cp:coreProperties>
</file>