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8"/>
  </p:notesMasterIdLst>
  <p:sldIdLst>
    <p:sldId id="276" r:id="rId2"/>
    <p:sldId id="257" r:id="rId3"/>
    <p:sldId id="258" r:id="rId4"/>
    <p:sldId id="261" r:id="rId5"/>
    <p:sldId id="262" r:id="rId6"/>
    <p:sldId id="263" r:id="rId7"/>
    <p:sldId id="266" r:id="rId8"/>
    <p:sldId id="267" r:id="rId9"/>
    <p:sldId id="268" r:id="rId10"/>
    <p:sldId id="272" r:id="rId11"/>
    <p:sldId id="273" r:id="rId12"/>
    <p:sldId id="275" r:id="rId13"/>
    <p:sldId id="269" r:id="rId14"/>
    <p:sldId id="270" r:id="rId15"/>
    <p:sldId id="271" r:id="rId16"/>
    <p:sldId id="277" r:id="rId1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713" autoAdjust="0"/>
  </p:normalViewPr>
  <p:slideViewPr>
    <p:cSldViewPr>
      <p:cViewPr varScale="1">
        <p:scale>
          <a:sx n="72" d="100"/>
          <a:sy n="72" d="100"/>
        </p:scale>
        <p:origin x="-1266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8EECCB-3A93-4799-82DE-79DB5B330A48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A4456-CACB-43D2-88FA-102AB1F235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6073C4BB-9C93-411F-BA3D-58E25DC42530}" type="datetimeFigureOut">
              <a:rPr lang="ru-RU" smtClean="0"/>
              <a:pPr/>
              <a:t>23.01.2013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06D4507-C44F-4C3E-B9C7-6B4C1EFDFE8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1043608" y="548680"/>
            <a:ext cx="7560840" cy="4462760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Государственное бюджетное                                          образовательное учреждение  г. Москва </a:t>
            </a:r>
          </a:p>
          <a:p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                         </a:t>
            </a:r>
            <a:r>
              <a:rPr lang="ru-RU" sz="2800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sz="28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/с № 1528</a:t>
            </a:r>
          </a:p>
          <a:p>
            <a:endParaRPr lang="ru-RU" sz="2800" b="1" dirty="0" smtClean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ru-RU" sz="3600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Использование нетрадиционных методов аппликации и рисования при работе с детьми дошкольного возраста.</a:t>
            </a:r>
          </a:p>
          <a:p>
            <a:endParaRPr lang="ru-RU" sz="2800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588224" y="5229200"/>
            <a:ext cx="2016224" cy="923330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ГБОУ </a:t>
            </a:r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/с № 1528</a:t>
            </a:r>
          </a:p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Воспитатель</a:t>
            </a:r>
          </a:p>
          <a:p>
            <a:r>
              <a:rPr lang="ru-RU" b="1" dirty="0" err="1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Баркова</a:t>
            </a:r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Е.Б.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3347864" y="6237312"/>
            <a:ext cx="1944216" cy="369332"/>
          </a:xfrm>
          <a:prstGeom prst="rect">
            <a:avLst/>
          </a:prstGeom>
        </p:spPr>
        <p:style>
          <a:lnRef idx="1">
            <a:schemeClr val="accent1"/>
          </a:lnRef>
          <a:fillRef idx="1001">
            <a:schemeClr val="lt2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  <a:scene3d>
              <a:camera prst="orthographicFront"/>
              <a:lightRig rig="balanced" dir="t">
                <a:rot lat="0" lon="0" rev="2100000"/>
              </a:lightRig>
            </a:scene3d>
            <a:sp3d extrusionH="57150" prstMaterial="metal">
              <a:bevelT w="38100" h="25400"/>
              <a:contourClr>
                <a:schemeClr val="bg2"/>
              </a:contourClr>
            </a:sp3d>
          </a:bodyPr>
          <a:lstStyle/>
          <a:p>
            <a:r>
              <a:rPr lang="ru-RU" b="1" dirty="0" smtClean="0">
                <a:ln w="50800"/>
                <a:solidFill>
                  <a:schemeClr val="bg1">
                    <a:shade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Москва 2012</a:t>
            </a:r>
            <a:endParaRPr lang="ru-RU" b="1" dirty="0">
              <a:ln w="50800"/>
              <a:solidFill>
                <a:schemeClr val="bg1">
                  <a:shade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188640"/>
            <a:ext cx="5486400" cy="2160240"/>
          </a:xfrm>
        </p:spPr>
        <p:txBody>
          <a:bodyPr>
            <a:no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</a:rPr>
              <a:t>Поэтапное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выполнение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работы</a:t>
            </a:r>
            <a:r>
              <a:rPr lang="de-DE" sz="2400" dirty="0" smtClean="0">
                <a:solidFill>
                  <a:schemeClr val="bg1"/>
                </a:solidFill>
              </a:rPr>
              <a:t/>
            </a:r>
            <a:br>
              <a:rPr lang="de-DE" sz="2400" dirty="0" smtClean="0">
                <a:solidFill>
                  <a:schemeClr val="bg1"/>
                </a:solidFill>
              </a:rPr>
            </a:br>
            <a:r>
              <a:rPr lang="de-DE" sz="2400" dirty="0" err="1" smtClean="0">
                <a:solidFill>
                  <a:schemeClr val="bg1"/>
                </a:solidFill>
              </a:rPr>
              <a:t>этап</a:t>
            </a:r>
            <a:r>
              <a:rPr lang="de-DE" sz="2400" dirty="0" smtClean="0">
                <a:solidFill>
                  <a:schemeClr val="bg1"/>
                </a:solidFill>
              </a:rPr>
              <a:t> № 1</a:t>
            </a:r>
            <a:br>
              <a:rPr lang="de-DE" sz="2400" dirty="0" smtClean="0">
                <a:solidFill>
                  <a:schemeClr val="bg1"/>
                </a:solidFill>
              </a:rPr>
            </a:br>
            <a:r>
              <a:rPr lang="de-DE" sz="2400" dirty="0" err="1" smtClean="0">
                <a:solidFill>
                  <a:schemeClr val="bg1"/>
                </a:solidFill>
              </a:rPr>
              <a:t>Обрисовывание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руки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на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цветной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бумаге</a:t>
            </a:r>
            <a:r>
              <a:rPr lang="de-DE" sz="2400" dirty="0" smtClean="0">
                <a:solidFill>
                  <a:schemeClr val="bg1"/>
                </a:solidFill>
              </a:rPr>
              <a:t>. (</a:t>
            </a:r>
            <a:r>
              <a:rPr lang="de-DE" sz="2400" dirty="0" err="1" smtClean="0">
                <a:solidFill>
                  <a:schemeClr val="bg1"/>
                </a:solidFill>
              </a:rPr>
              <a:t>дорисовывание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головы</a:t>
            </a:r>
            <a:r>
              <a:rPr lang="de-DE" sz="2400" dirty="0" smtClean="0">
                <a:solidFill>
                  <a:schemeClr val="bg1"/>
                </a:solidFill>
              </a:rPr>
              <a:t> и </a:t>
            </a:r>
            <a:r>
              <a:rPr lang="de-DE" sz="2400" dirty="0" err="1" smtClean="0">
                <a:solidFill>
                  <a:schemeClr val="bg1"/>
                </a:solidFill>
              </a:rPr>
              <a:t>крыльев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утки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глазок</a:t>
            </a:r>
            <a:r>
              <a:rPr lang="de-DE" sz="2400" dirty="0" smtClean="0">
                <a:solidFill>
                  <a:schemeClr val="bg1"/>
                </a:solidFill>
              </a:rPr>
              <a:t> и </a:t>
            </a:r>
            <a:r>
              <a:rPr lang="de-DE" sz="2400" dirty="0" err="1" smtClean="0">
                <a:solidFill>
                  <a:schemeClr val="bg1"/>
                </a:solidFill>
              </a:rPr>
              <a:t>клювика</a:t>
            </a:r>
            <a:r>
              <a:rPr lang="de-DE" sz="2400" dirty="0" smtClean="0">
                <a:solidFill>
                  <a:schemeClr val="bg1"/>
                </a:solidFill>
              </a:rPr>
              <a:t>)</a:t>
            </a:r>
            <a:endParaRPr lang="ru-RU" sz="2400" dirty="0"/>
          </a:p>
        </p:txBody>
      </p:sp>
      <p:pic>
        <p:nvPicPr>
          <p:cNvPr id="6" name="Рисунок 5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alphaModFix/>
            <a:lum/>
          </a:blip>
          <a:srcRect/>
          <a:stretch>
            <a:fillRect/>
          </a:stretch>
        </p:blipFill>
        <p:spPr>
          <a:xfrm>
            <a:off x="1907704" y="2564904"/>
            <a:ext cx="5112568" cy="3818384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659160"/>
          </a:xfrm>
        </p:spPr>
        <p:txBody>
          <a:bodyPr>
            <a:no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</a:rPr>
              <a:t>Этап №2 Вырезывание по контуру фигурки утки, глазок и клювика.</a:t>
            </a:r>
            <a:endParaRPr lang="ru-RU" sz="2400" dirty="0" err="1" smtClean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alphaModFix/>
            <a:lum/>
          </a:blip>
          <a:srcRect/>
          <a:stretch>
            <a:fillRect/>
          </a:stretch>
        </p:blipFill>
        <p:spPr>
          <a:xfrm>
            <a:off x="2123728" y="1988840"/>
            <a:ext cx="5040560" cy="38055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de-DE" sz="2400" dirty="0" err="1" smtClean="0">
                <a:solidFill>
                  <a:schemeClr val="bg1"/>
                </a:solidFill>
              </a:rPr>
              <a:t>Этап</a:t>
            </a:r>
            <a:r>
              <a:rPr lang="de-DE" sz="2400" dirty="0" smtClean="0">
                <a:solidFill>
                  <a:schemeClr val="bg1"/>
                </a:solidFill>
              </a:rPr>
              <a:t> №</a:t>
            </a:r>
            <a:r>
              <a:rPr lang="ru-RU" sz="2400" dirty="0" smtClean="0">
                <a:solidFill>
                  <a:schemeClr val="bg1"/>
                </a:solidFill>
              </a:rPr>
              <a:t>3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Приклеивание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утят</a:t>
            </a:r>
            <a:r>
              <a:rPr lang="de-DE" sz="2400" dirty="0" smtClean="0">
                <a:solidFill>
                  <a:schemeClr val="bg1"/>
                </a:solidFill>
              </a:rPr>
              <a:t> и </a:t>
            </a:r>
            <a:r>
              <a:rPr lang="de-DE" sz="2400" dirty="0" err="1" smtClean="0">
                <a:solidFill>
                  <a:schemeClr val="bg1"/>
                </a:solidFill>
              </a:rPr>
              <a:t>травки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на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синий</a:t>
            </a:r>
            <a:r>
              <a:rPr lang="de-DE" sz="2400" dirty="0" smtClean="0">
                <a:solidFill>
                  <a:schemeClr val="bg1"/>
                </a:solidFill>
              </a:rPr>
              <a:t> </a:t>
            </a:r>
            <a:r>
              <a:rPr lang="de-DE" sz="2400" dirty="0" err="1" smtClean="0">
                <a:solidFill>
                  <a:schemeClr val="bg1"/>
                </a:solidFill>
              </a:rPr>
              <a:t>фон</a:t>
            </a:r>
            <a:endParaRPr lang="ru-RU" sz="2400" dirty="0" smtClean="0">
              <a:solidFill>
                <a:schemeClr val="bg1"/>
              </a:solidFill>
            </a:endParaRPr>
          </a:p>
        </p:txBody>
      </p:sp>
      <p:pic>
        <p:nvPicPr>
          <p:cNvPr id="5" name="Рисунок 4"/>
          <p:cNvPicPr>
            <a:picLocks noGrp="1" noChangeAspect="1"/>
          </p:cNvPicPr>
          <p:nvPr>
            <p:ph type="pic" idx="1"/>
          </p:nvPr>
        </p:nvPicPr>
        <p:blipFill>
          <a:blip r:embed="rId2" cstate="email">
            <a:alphaModFix/>
            <a:lum/>
          </a:blip>
          <a:srcRect/>
          <a:stretch>
            <a:fillRect/>
          </a:stretch>
        </p:blipFill>
        <p:spPr>
          <a:xfrm>
            <a:off x="1828800" y="1988840"/>
            <a:ext cx="5407496" cy="380553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Аппликация «Елка». </a:t>
            </a:r>
            <a:endParaRPr lang="ru-RU" sz="2400" dirty="0"/>
          </a:p>
        </p:txBody>
      </p:sp>
      <p:pic>
        <p:nvPicPr>
          <p:cNvPr id="25610" name="Picture 10" descr="D:\фотографии\елка4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059832" y="1556792"/>
            <a:ext cx="3209925" cy="4248472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9767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Использование нестандартных подходов к организации изобразительной деятельности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повышает мотивацию ребенка;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 - развивает мелкую моторику пальцев рук;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раскрывает творческий потенциал;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ускоряет получение результата своей деятельности;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дает возможность развить в ребенке тягу к познанию и творчеству;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развивает ассоциативное мышление;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помогает родителям овладеть простейшими навыками изобразительной деятельности.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760680"/>
          </a:xfrm>
        </p:spPr>
        <p:txBody>
          <a:bodyPr/>
          <a:lstStyle/>
          <a:p>
            <a:pPr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Оригинальное рисование и аппликация позволяют ребенку раскрыть свои творческие возможности, он получает удовольствие от игры с красками, гордится и радуется результатам своего труда.</a:t>
            </a:r>
          </a:p>
          <a:p>
            <a:pPr algn="just">
              <a:buNone/>
            </a:pPr>
            <a:endParaRPr lang="ru-RU" dirty="0" smtClean="0">
              <a:solidFill>
                <a:schemeClr val="bg1"/>
              </a:solidFill>
            </a:endParaRP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Как писал В.А. Сухомлинский: «…истоки способности и дарования детей на кончиках пальцев. Другими словами, чем больше мастерства в детской руке, тем умнее ребенок».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87624" y="404665"/>
            <a:ext cx="7200800" cy="8669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chemeClr val="bg1"/>
                </a:solidFill>
              </a:rPr>
              <a:t>Список используемой литературы:</a:t>
            </a:r>
          </a:p>
          <a:p>
            <a:pPr marL="514350" indent="-514350" algn="just">
              <a:buAutoNum type="arabicPeriod"/>
            </a:pPr>
            <a:r>
              <a:rPr lang="ru-RU" sz="2000" dirty="0" err="1" smtClean="0">
                <a:solidFill>
                  <a:schemeClr val="bg1"/>
                </a:solidFill>
              </a:rPr>
              <a:t>Колдина</a:t>
            </a:r>
            <a:r>
              <a:rPr lang="ru-RU" sz="2000" dirty="0" smtClean="0">
                <a:solidFill>
                  <a:schemeClr val="bg1"/>
                </a:solidFill>
              </a:rPr>
              <a:t> Д.Н. Аппликация с детьми 3-4 лет Мозаика-Синтез М., 2011г.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err="1" smtClean="0">
                <a:solidFill>
                  <a:schemeClr val="bg1"/>
                </a:solidFill>
              </a:rPr>
              <a:t>Колдина</a:t>
            </a:r>
            <a:r>
              <a:rPr lang="ru-RU" sz="2000" dirty="0" smtClean="0">
                <a:solidFill>
                  <a:schemeClr val="bg1"/>
                </a:solidFill>
              </a:rPr>
              <a:t> Д.Н. Аппликация с детьми 4-5 лет Мозаика-Синтез М., 2011г.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err="1" smtClean="0">
                <a:solidFill>
                  <a:schemeClr val="bg1"/>
                </a:solidFill>
              </a:rPr>
              <a:t>Колдина</a:t>
            </a:r>
            <a:r>
              <a:rPr lang="ru-RU" sz="2000" dirty="0" smtClean="0">
                <a:solidFill>
                  <a:schemeClr val="bg1"/>
                </a:solidFill>
              </a:rPr>
              <a:t> Д.Н. Аппликация с детьми 5-6 лет Мозаика-Синтез М., 2011г.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err="1" smtClean="0">
                <a:solidFill>
                  <a:schemeClr val="bg1"/>
                </a:solidFill>
              </a:rPr>
              <a:t>Колдина</a:t>
            </a:r>
            <a:r>
              <a:rPr lang="ru-RU" sz="2000" dirty="0" smtClean="0">
                <a:solidFill>
                  <a:schemeClr val="bg1"/>
                </a:solidFill>
              </a:rPr>
              <a:t> Д.Н. Аппликация с детьми 6-7 лет Мозаика-Синтез М., 2011г.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Комарова Т.С. Изобразительная деятельность в детском саду: Программа и методические рекомендации Мозаика-Синтез М., 2010г.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Лыкова И.А. Изобразительное творчество в детском саду. Конспекты занятий в </a:t>
            </a:r>
            <a:r>
              <a:rPr lang="ru-RU" sz="2000" dirty="0" err="1" smtClean="0">
                <a:solidFill>
                  <a:schemeClr val="bg1"/>
                </a:solidFill>
              </a:rPr>
              <a:t>ИЗОстудии</a:t>
            </a:r>
            <a:r>
              <a:rPr lang="ru-RU" sz="2000" dirty="0" smtClean="0">
                <a:solidFill>
                  <a:schemeClr val="bg1"/>
                </a:solidFill>
              </a:rPr>
              <a:t> Карапуз М., 2010г.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Развивающие занятия с детьми 4-5 лет под ред. Парамоновой Л.А. </a:t>
            </a:r>
            <a:r>
              <a:rPr lang="ru-RU" sz="2000" dirty="0" err="1" smtClean="0">
                <a:solidFill>
                  <a:schemeClr val="bg1"/>
                </a:solidFill>
              </a:rPr>
              <a:t>ОлмаМедиагрупп</a:t>
            </a:r>
            <a:r>
              <a:rPr lang="ru-RU" sz="2000" dirty="0" smtClean="0">
                <a:solidFill>
                  <a:schemeClr val="bg1"/>
                </a:solidFill>
              </a:rPr>
              <a:t> М., 2011г.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Развивающие занятия с детьми 5-6 лет под ред. Парамоновой Л.А. </a:t>
            </a:r>
            <a:r>
              <a:rPr lang="ru-RU" sz="2000" dirty="0" err="1" smtClean="0">
                <a:solidFill>
                  <a:schemeClr val="bg1"/>
                </a:solidFill>
              </a:rPr>
              <a:t>ОлмаМедиагрупп</a:t>
            </a:r>
            <a:r>
              <a:rPr lang="ru-RU" sz="2000" dirty="0" smtClean="0">
                <a:solidFill>
                  <a:schemeClr val="bg1"/>
                </a:solidFill>
              </a:rPr>
              <a:t> М., 2011г.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Интернет портал </a:t>
            </a:r>
            <a:r>
              <a:rPr lang="en-US" sz="2000" dirty="0" smtClean="0">
                <a:solidFill>
                  <a:schemeClr val="bg1"/>
                </a:solidFill>
              </a:rPr>
              <a:t>YANDEX.RU </a:t>
            </a:r>
            <a:r>
              <a:rPr lang="ru-RU" sz="2000" dirty="0" smtClean="0">
                <a:solidFill>
                  <a:schemeClr val="bg1"/>
                </a:solidFill>
              </a:rPr>
              <a:t>(картинки)</a:t>
            </a:r>
          </a:p>
          <a:p>
            <a:pPr marL="514350" indent="-514350" algn="just">
              <a:buFontTx/>
              <a:buAutoNum type="arabicPeriod"/>
            </a:pPr>
            <a:r>
              <a:rPr lang="ru-RU" sz="2000" dirty="0" smtClean="0">
                <a:solidFill>
                  <a:schemeClr val="bg1"/>
                </a:solidFill>
              </a:rPr>
              <a:t>Фото из личного архива </a:t>
            </a:r>
            <a:r>
              <a:rPr lang="ru-RU" sz="2000" dirty="0" err="1" smtClean="0">
                <a:solidFill>
                  <a:schemeClr val="bg1"/>
                </a:solidFill>
              </a:rPr>
              <a:t>Барковой</a:t>
            </a:r>
            <a:r>
              <a:rPr lang="ru-RU" sz="2000" dirty="0" smtClean="0">
                <a:solidFill>
                  <a:schemeClr val="bg1"/>
                </a:solidFill>
              </a:rPr>
              <a:t> Е.Б.</a:t>
            </a:r>
          </a:p>
          <a:p>
            <a:pPr marL="514350" indent="-514350">
              <a:buFontTx/>
              <a:buAutoNum type="arabicPeriod"/>
            </a:pPr>
            <a:endParaRPr lang="ru-RU" sz="2000" b="1" dirty="0" smtClean="0"/>
          </a:p>
          <a:p>
            <a:pPr marL="514350" indent="-514350">
              <a:buFontTx/>
              <a:buAutoNum type="arabicPeriod"/>
            </a:pPr>
            <a:endParaRPr lang="ru-RU" sz="2000" dirty="0" smtClean="0"/>
          </a:p>
          <a:p>
            <a:pPr marL="514350" indent="-514350">
              <a:buFontTx/>
              <a:buAutoNum type="arabicPeriod"/>
            </a:pPr>
            <a:endParaRPr lang="ru-RU" sz="2000" dirty="0" smtClean="0"/>
          </a:p>
          <a:p>
            <a:pPr marL="514350" indent="-514350">
              <a:buFontTx/>
              <a:buAutoNum type="arabicPeriod"/>
            </a:pPr>
            <a:endParaRPr lang="ru-RU" sz="2800" dirty="0" smtClean="0"/>
          </a:p>
          <a:p>
            <a:pPr marL="514350" indent="-514350">
              <a:buFontTx/>
              <a:buAutoNum type="arabicPeriod"/>
            </a:pPr>
            <a:endParaRPr lang="ru-RU" sz="2800" dirty="0" smtClean="0"/>
          </a:p>
          <a:p>
            <a:pPr marL="514350" indent="-514350">
              <a:buAutoNum type="arabicPeriod"/>
            </a:pPr>
            <a:endParaRPr lang="ru-RU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67544" y="692696"/>
            <a:ext cx="8219256" cy="5616664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Изобразительная деятельность: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приобщает ребенка к миру красоты;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способствует развитию творческого мышления;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является предметом познания окружающего мира.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Развитие в ребенке тяги к красоте, творчеству и познанию является важнейшим аспектом воспитания и требует поддержки не только в детском образовательном учреждении, но и в семье.</a:t>
            </a:r>
          </a:p>
          <a:p>
            <a:endParaRPr lang="ru-RU" dirty="0">
              <a:solidFill>
                <a:schemeClr val="bg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112568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Описание методов рисования ладошкой.</a:t>
            </a:r>
          </a:p>
          <a:p>
            <a:r>
              <a:rPr lang="ru-RU" b="1" dirty="0" smtClean="0">
                <a:solidFill>
                  <a:schemeClr val="bg1"/>
                </a:solidFill>
              </a:rPr>
              <a:t>1 метод: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- приложить ладонь к листу бумаги;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обвести ладонь;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полученный абрис использовать для </a:t>
            </a:r>
            <a:r>
              <a:rPr lang="ru-RU" dirty="0" err="1" smtClean="0">
                <a:solidFill>
                  <a:schemeClr val="bg1"/>
                </a:solidFill>
              </a:rPr>
              <a:t>дорисовывания</a:t>
            </a:r>
            <a:r>
              <a:rPr lang="ru-RU" dirty="0" smtClean="0">
                <a:solidFill>
                  <a:schemeClr val="bg1"/>
                </a:solidFill>
              </a:rPr>
              <a:t>, чтобы получить тот или иной образ.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Например, передвигая ладонь по кругу, можно нарисовать солнце.</a:t>
            </a:r>
          </a:p>
          <a:p>
            <a:pPr>
              <a:lnSpc>
                <a:spcPct val="150000"/>
              </a:lnSpc>
            </a:pPr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Пример рисунка «Солнце».</a:t>
            </a:r>
            <a:endParaRPr lang="ru-RU" sz="2800" dirty="0">
              <a:solidFill>
                <a:schemeClr val="bg1"/>
              </a:solidFill>
            </a:endParaRPr>
          </a:p>
        </p:txBody>
      </p:sp>
      <p:pic>
        <p:nvPicPr>
          <p:cNvPr id="2050" name="Picture 2" descr="D:\фотографии\солнце 1 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1524000" y="1772816"/>
            <a:ext cx="6000328" cy="446764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64"/>
          </a:xfrm>
        </p:spPr>
        <p:txBody>
          <a:bodyPr/>
          <a:lstStyle/>
          <a:p>
            <a:pPr>
              <a:buNone/>
            </a:pPr>
            <a:r>
              <a:rPr lang="ru-RU" b="1" dirty="0" smtClean="0">
                <a:solidFill>
                  <a:schemeClr val="bg1"/>
                </a:solidFill>
              </a:rPr>
              <a:t>2 метод: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- опустить ладонь в ванночку с разбавленной краской (гуашь);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приложить к листу чистой бумаги;</a:t>
            </a:r>
          </a:p>
          <a:p>
            <a:r>
              <a:rPr lang="ru-RU" dirty="0" smtClean="0">
                <a:solidFill>
                  <a:schemeClr val="bg1"/>
                </a:solidFill>
              </a:rPr>
              <a:t>-  отпечаток ладони использовать для  получения того или иного образа.</a:t>
            </a:r>
          </a:p>
          <a:p>
            <a:pPr>
              <a:buNone/>
            </a:pPr>
            <a:r>
              <a:rPr lang="ru-RU" dirty="0" smtClean="0">
                <a:solidFill>
                  <a:schemeClr val="bg1"/>
                </a:solidFill>
              </a:rPr>
              <a:t>Например, так можно нарисовать слона или птицу 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Пример рисунка «Слон».</a:t>
            </a:r>
          </a:p>
        </p:txBody>
      </p:sp>
      <p:pic>
        <p:nvPicPr>
          <p:cNvPr id="23555" name="Picture 3"/>
          <p:cNvPicPr>
            <a:picLocks noGrp="1" noChangeAspect="1" noChangeArrowheads="1"/>
          </p:cNvPicPr>
          <p:nvPr>
            <p:ph type="pic"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28800" y="2276871"/>
            <a:ext cx="5191472" cy="3384377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39552" y="260648"/>
            <a:ext cx="8229600" cy="6264696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Раскрасив ладошки в разные цвета: желтый, коричневый, розовый и наклеив их на глобус или карту мира, можно познакомить детей с многообразием народов, населяющих нашу планету.</a:t>
            </a:r>
          </a:p>
          <a:p>
            <a:endParaRPr lang="ru-RU" dirty="0"/>
          </a:p>
        </p:txBody>
      </p:sp>
      <p:pic>
        <p:nvPicPr>
          <p:cNvPr id="26626" name="Picture 2" descr="D:\фотографии\фотография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275856" y="2708920"/>
            <a:ext cx="3183513" cy="36004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616664"/>
          </a:xfrm>
        </p:spPr>
        <p:txBody>
          <a:bodyPr/>
          <a:lstStyle/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Описание методов аппликации с помощью ладошки: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приложить ладошку к листу цветной бумаги;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обвести;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вырезать абрис ладони;</a:t>
            </a:r>
          </a:p>
          <a:p>
            <a:pPr algn="just"/>
            <a:r>
              <a:rPr lang="ru-RU" dirty="0" smtClean="0">
                <a:solidFill>
                  <a:schemeClr val="bg1"/>
                </a:solidFill>
              </a:rPr>
              <a:t>- наклеить на фоновый лист.</a:t>
            </a:r>
          </a:p>
          <a:p>
            <a:pPr algn="just">
              <a:buNone/>
            </a:pPr>
            <a:r>
              <a:rPr lang="ru-RU" dirty="0" smtClean="0">
                <a:solidFill>
                  <a:schemeClr val="bg1"/>
                </a:solidFill>
              </a:rPr>
              <a:t>Таким образом, можно получить аппликацию.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>
                <a:solidFill>
                  <a:schemeClr val="bg1"/>
                </a:solidFill>
              </a:rPr>
              <a:t>Аппликация «Утиная семейка». </a:t>
            </a:r>
          </a:p>
        </p:txBody>
      </p:sp>
      <p:pic>
        <p:nvPicPr>
          <p:cNvPr id="24578" name="Picture 2" descr="D:\фотографии\детсад фото\DSC04587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403648" y="1556792"/>
            <a:ext cx="6696744" cy="4410489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екс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223</TotalTime>
  <Words>536</Words>
  <Application>Microsoft Office PowerPoint</Application>
  <PresentationFormat>Экран (4:3)</PresentationFormat>
  <Paragraphs>65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Апекс</vt:lpstr>
      <vt:lpstr>Слайд 1</vt:lpstr>
      <vt:lpstr>Слайд 2</vt:lpstr>
      <vt:lpstr>Слайд 3</vt:lpstr>
      <vt:lpstr>Пример рисунка «Солнце».</vt:lpstr>
      <vt:lpstr>Слайд 5</vt:lpstr>
      <vt:lpstr>Пример рисунка «Слон».</vt:lpstr>
      <vt:lpstr>Слайд 7</vt:lpstr>
      <vt:lpstr>Слайд 8</vt:lpstr>
      <vt:lpstr>Аппликация «Утиная семейка». </vt:lpstr>
      <vt:lpstr>Поэтапное выполнение работы этап № 1 Обрисовывание руки на цветной бумаге. (дорисовывание головы и крыльев утки глазок и клювика)</vt:lpstr>
      <vt:lpstr>Этап №2 Вырезывание по контуру фигурки утки, глазок и клювика.</vt:lpstr>
      <vt:lpstr>Этап №3 Приклеивание утят и травки на синий фон</vt:lpstr>
      <vt:lpstr>Аппликация «Елка». 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Использование нетрадиционных методов аппликации и рисования при работе с детьми дошкольного возраста.</dc:title>
  <dc:creator>Александр</dc:creator>
  <cp:lastModifiedBy>ЮРИЙ</cp:lastModifiedBy>
  <cp:revision>28</cp:revision>
  <dcterms:created xsi:type="dcterms:W3CDTF">2012-01-21T13:21:19Z</dcterms:created>
  <dcterms:modified xsi:type="dcterms:W3CDTF">2013-01-23T18:33:11Z</dcterms:modified>
</cp:coreProperties>
</file>