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554" y="-6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D748CA-E311-49DD-A878-86D503E06D96}"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78FDD60E-AAB6-4703-A68B-4B6DA7A9CC33}">
      <dgm:prSet>
        <dgm:style>
          <a:lnRef idx="1">
            <a:schemeClr val="accent2"/>
          </a:lnRef>
          <a:fillRef idx="2">
            <a:schemeClr val="accent2"/>
          </a:fillRef>
          <a:effectRef idx="1">
            <a:schemeClr val="accent2"/>
          </a:effectRef>
          <a:fontRef idx="minor">
            <a:schemeClr val="dk1"/>
          </a:fontRef>
        </dgm:style>
      </dgm:prSet>
      <dgm:spPr/>
      <dgm:t>
        <a:bodyPr/>
        <a:lstStyle/>
        <a:p>
          <a:pPr rtl="0"/>
          <a:r>
            <a:rPr lang="ru-RU" b="1" u="sng" dirty="0" smtClean="0"/>
            <a:t>Воспитатель </a:t>
          </a:r>
          <a:endParaRPr lang="ru-RU" dirty="0"/>
        </a:p>
      </dgm:t>
    </dgm:pt>
    <dgm:pt modelId="{FEC89D19-CB6D-4AC8-88DE-3DC813F719CB}" type="parTrans" cxnId="{50D07D7C-6A95-4FE3-80B9-0028020ABF38}">
      <dgm:prSet/>
      <dgm:spPr/>
      <dgm:t>
        <a:bodyPr/>
        <a:lstStyle/>
        <a:p>
          <a:endParaRPr lang="ru-RU"/>
        </a:p>
      </dgm:t>
    </dgm:pt>
    <dgm:pt modelId="{4B78F389-CB20-436E-A598-EAEEC6EC4322}" type="sibTrans" cxnId="{50D07D7C-6A95-4FE3-80B9-0028020ABF38}">
      <dgm:prSet/>
      <dgm:spPr/>
      <dgm:t>
        <a:bodyPr/>
        <a:lstStyle/>
        <a:p>
          <a:endParaRPr lang="ru-RU"/>
        </a:p>
      </dgm:t>
    </dgm:pt>
    <dgm:pt modelId="{A21D4E97-46A7-4606-872B-C6F95A989BE3}">
      <dgm:prSet>
        <dgm:style>
          <a:lnRef idx="1">
            <a:schemeClr val="accent2"/>
          </a:lnRef>
          <a:fillRef idx="2">
            <a:schemeClr val="accent2"/>
          </a:fillRef>
          <a:effectRef idx="1">
            <a:schemeClr val="accent2"/>
          </a:effectRef>
          <a:fontRef idx="minor">
            <a:schemeClr val="dk1"/>
          </a:fontRef>
        </dgm:style>
      </dgm:prSet>
      <dgm:spPr/>
      <dgm:t>
        <a:bodyPr/>
        <a:lstStyle/>
        <a:p>
          <a:pPr rtl="0"/>
          <a:r>
            <a:rPr lang="en-US" b="1" u="sng" dirty="0" smtClean="0"/>
            <a:t>II</a:t>
          </a:r>
          <a:r>
            <a:rPr lang="ru-RU" b="1" u="sng" dirty="0" smtClean="0"/>
            <a:t> кв. категории</a:t>
          </a:r>
          <a:endParaRPr lang="ru-RU" b="1" dirty="0"/>
        </a:p>
      </dgm:t>
    </dgm:pt>
    <dgm:pt modelId="{3C7EFAE9-24B6-4AC3-AF2A-332DE600A2F9}" type="parTrans" cxnId="{ED553D3C-2DA9-4E20-8534-6FBAC6942ED3}">
      <dgm:prSet/>
      <dgm:spPr/>
      <dgm:t>
        <a:bodyPr/>
        <a:lstStyle/>
        <a:p>
          <a:endParaRPr lang="ru-RU"/>
        </a:p>
      </dgm:t>
    </dgm:pt>
    <dgm:pt modelId="{22CEFA08-8E53-404E-BC00-1AD936229380}" type="sibTrans" cxnId="{ED553D3C-2DA9-4E20-8534-6FBAC6942ED3}">
      <dgm:prSet/>
      <dgm:spPr/>
      <dgm:t>
        <a:bodyPr/>
        <a:lstStyle/>
        <a:p>
          <a:endParaRPr lang="ru-RU"/>
        </a:p>
      </dgm:t>
    </dgm:pt>
    <dgm:pt modelId="{B7C8EA9D-C2AE-4607-996A-0D026A663116}" type="pres">
      <dgm:prSet presAssocID="{1AD748CA-E311-49DD-A878-86D503E06D96}" presName="Name0" presStyleCnt="0">
        <dgm:presLayoutVars>
          <dgm:chMax val="7"/>
          <dgm:dir/>
          <dgm:animLvl val="lvl"/>
          <dgm:resizeHandles val="exact"/>
        </dgm:presLayoutVars>
      </dgm:prSet>
      <dgm:spPr/>
    </dgm:pt>
    <dgm:pt modelId="{790D87FB-27FC-4473-9D7D-6253D7A3FC69}" type="pres">
      <dgm:prSet presAssocID="{78FDD60E-AAB6-4703-A68B-4B6DA7A9CC33}" presName="circle1" presStyleLbl="node1" presStyleIdx="0" presStyleCnt="2"/>
      <dgm:spPr>
        <a:solidFill>
          <a:schemeClr val="accent2"/>
        </a:solidFill>
        <a:ln>
          <a:solidFill>
            <a:schemeClr val="accent1"/>
          </a:solidFill>
        </a:ln>
      </dgm:spPr>
    </dgm:pt>
    <dgm:pt modelId="{73727FC1-EC09-4CDC-8DC7-91BA73A0ED43}" type="pres">
      <dgm:prSet presAssocID="{78FDD60E-AAB6-4703-A68B-4B6DA7A9CC33}" presName="space" presStyleCnt="0"/>
      <dgm:spPr/>
    </dgm:pt>
    <dgm:pt modelId="{6291F010-6957-4977-A34C-A3E87901E438}" type="pres">
      <dgm:prSet presAssocID="{78FDD60E-AAB6-4703-A68B-4B6DA7A9CC33}" presName="rect1" presStyleLbl="alignAcc1" presStyleIdx="0" presStyleCnt="2" custLinFactNeighborX="-3827"/>
      <dgm:spPr/>
    </dgm:pt>
    <dgm:pt modelId="{CAFBD066-7120-478B-8EE5-06DB35946040}" type="pres">
      <dgm:prSet presAssocID="{A21D4E97-46A7-4606-872B-C6F95A989BE3}" presName="vertSpace2" presStyleLbl="node1" presStyleIdx="0" presStyleCnt="2"/>
      <dgm:spPr/>
    </dgm:pt>
    <dgm:pt modelId="{248FB877-995C-4C5F-B342-A0B7696426DD}" type="pres">
      <dgm:prSet presAssocID="{A21D4E97-46A7-4606-872B-C6F95A989BE3}" presName="circle2" presStyleLbl="node1" presStyleIdx="1" presStyleCnt="2">
        <dgm:style>
          <a:lnRef idx="1">
            <a:schemeClr val="accent2"/>
          </a:lnRef>
          <a:fillRef idx="2">
            <a:schemeClr val="accent2"/>
          </a:fillRef>
          <a:effectRef idx="1">
            <a:schemeClr val="accent2"/>
          </a:effectRef>
          <a:fontRef idx="minor">
            <a:schemeClr val="dk1"/>
          </a:fontRef>
        </dgm:style>
      </dgm:prSet>
      <dgm:spPr/>
    </dgm:pt>
    <dgm:pt modelId="{BEA6E000-D725-4FB1-83DD-425259667C20}" type="pres">
      <dgm:prSet presAssocID="{A21D4E97-46A7-4606-872B-C6F95A989BE3}" presName="rect2" presStyleLbl="alignAcc1" presStyleIdx="1" presStyleCnt="2"/>
      <dgm:spPr/>
    </dgm:pt>
    <dgm:pt modelId="{A5680957-0F30-4CB2-B1F6-0C846E4FA9C2}" type="pres">
      <dgm:prSet presAssocID="{78FDD60E-AAB6-4703-A68B-4B6DA7A9CC33}" presName="rect1ParTxNoCh" presStyleLbl="alignAcc1" presStyleIdx="1" presStyleCnt="2">
        <dgm:presLayoutVars>
          <dgm:chMax val="1"/>
          <dgm:bulletEnabled val="1"/>
        </dgm:presLayoutVars>
      </dgm:prSet>
      <dgm:spPr/>
    </dgm:pt>
    <dgm:pt modelId="{FE948003-40B2-4BD1-8657-BA7BDA6D2AB0}" type="pres">
      <dgm:prSet presAssocID="{A21D4E97-46A7-4606-872B-C6F95A989BE3}" presName="rect2ParTxNoCh" presStyleLbl="alignAcc1" presStyleIdx="1" presStyleCnt="2">
        <dgm:presLayoutVars>
          <dgm:chMax val="1"/>
          <dgm:bulletEnabled val="1"/>
        </dgm:presLayoutVars>
      </dgm:prSet>
      <dgm:spPr/>
    </dgm:pt>
  </dgm:ptLst>
  <dgm:cxnLst>
    <dgm:cxn modelId="{50D07D7C-6A95-4FE3-80B9-0028020ABF38}" srcId="{1AD748CA-E311-49DD-A878-86D503E06D96}" destId="{78FDD60E-AAB6-4703-A68B-4B6DA7A9CC33}" srcOrd="0" destOrd="0" parTransId="{FEC89D19-CB6D-4AC8-88DE-3DC813F719CB}" sibTransId="{4B78F389-CB20-436E-A598-EAEEC6EC4322}"/>
    <dgm:cxn modelId="{ED553D3C-2DA9-4E20-8534-6FBAC6942ED3}" srcId="{1AD748CA-E311-49DD-A878-86D503E06D96}" destId="{A21D4E97-46A7-4606-872B-C6F95A989BE3}" srcOrd="1" destOrd="0" parTransId="{3C7EFAE9-24B6-4AC3-AF2A-332DE600A2F9}" sibTransId="{22CEFA08-8E53-404E-BC00-1AD936229380}"/>
    <dgm:cxn modelId="{71B60C83-DD3B-4B0E-8DF7-2EDFBFAC9B86}" type="presOf" srcId="{78FDD60E-AAB6-4703-A68B-4B6DA7A9CC33}" destId="{6291F010-6957-4977-A34C-A3E87901E438}" srcOrd="0" destOrd="0" presId="urn:microsoft.com/office/officeart/2005/8/layout/target3"/>
    <dgm:cxn modelId="{F613FDAC-1E90-4D1C-A6BB-5F6FAF58BA6A}" type="presOf" srcId="{A21D4E97-46A7-4606-872B-C6F95A989BE3}" destId="{FE948003-40B2-4BD1-8657-BA7BDA6D2AB0}" srcOrd="1" destOrd="0" presId="urn:microsoft.com/office/officeart/2005/8/layout/target3"/>
    <dgm:cxn modelId="{12A008D8-073D-43CC-9374-BF272138A1DD}" type="presOf" srcId="{A21D4E97-46A7-4606-872B-C6F95A989BE3}" destId="{BEA6E000-D725-4FB1-83DD-425259667C20}" srcOrd="0" destOrd="0" presId="urn:microsoft.com/office/officeart/2005/8/layout/target3"/>
    <dgm:cxn modelId="{4E1E0A69-99EA-452A-BD00-A9120EDF863B}" type="presOf" srcId="{78FDD60E-AAB6-4703-A68B-4B6DA7A9CC33}" destId="{A5680957-0F30-4CB2-B1F6-0C846E4FA9C2}" srcOrd="1" destOrd="0" presId="urn:microsoft.com/office/officeart/2005/8/layout/target3"/>
    <dgm:cxn modelId="{BDB8B86C-C686-4DA9-9268-C8486D55A5A3}" type="presOf" srcId="{1AD748CA-E311-49DD-A878-86D503E06D96}" destId="{B7C8EA9D-C2AE-4607-996A-0D026A663116}" srcOrd="0" destOrd="0" presId="urn:microsoft.com/office/officeart/2005/8/layout/target3"/>
    <dgm:cxn modelId="{8E798EB5-1067-4216-84AE-F15A8CC638D5}" type="presParOf" srcId="{B7C8EA9D-C2AE-4607-996A-0D026A663116}" destId="{790D87FB-27FC-4473-9D7D-6253D7A3FC69}" srcOrd="0" destOrd="0" presId="urn:microsoft.com/office/officeart/2005/8/layout/target3"/>
    <dgm:cxn modelId="{E8B2D47D-C1DF-41A2-BB3E-6C52395BF56E}" type="presParOf" srcId="{B7C8EA9D-C2AE-4607-996A-0D026A663116}" destId="{73727FC1-EC09-4CDC-8DC7-91BA73A0ED43}" srcOrd="1" destOrd="0" presId="urn:microsoft.com/office/officeart/2005/8/layout/target3"/>
    <dgm:cxn modelId="{21A5D8BC-5B86-4EC5-BF07-73209B2BADE4}" type="presParOf" srcId="{B7C8EA9D-C2AE-4607-996A-0D026A663116}" destId="{6291F010-6957-4977-A34C-A3E87901E438}" srcOrd="2" destOrd="0" presId="urn:microsoft.com/office/officeart/2005/8/layout/target3"/>
    <dgm:cxn modelId="{763C82BE-BE0B-4758-BD65-910D142C5AC5}" type="presParOf" srcId="{B7C8EA9D-C2AE-4607-996A-0D026A663116}" destId="{CAFBD066-7120-478B-8EE5-06DB35946040}" srcOrd="3" destOrd="0" presId="urn:microsoft.com/office/officeart/2005/8/layout/target3"/>
    <dgm:cxn modelId="{A2E269E6-AB63-44D5-9D39-13425C26C03E}" type="presParOf" srcId="{B7C8EA9D-C2AE-4607-996A-0D026A663116}" destId="{248FB877-995C-4C5F-B342-A0B7696426DD}" srcOrd="4" destOrd="0" presId="urn:microsoft.com/office/officeart/2005/8/layout/target3"/>
    <dgm:cxn modelId="{36458BC3-ACA9-4CAC-8778-C01BDE14C6F5}" type="presParOf" srcId="{B7C8EA9D-C2AE-4607-996A-0D026A663116}" destId="{BEA6E000-D725-4FB1-83DD-425259667C20}" srcOrd="5" destOrd="0" presId="urn:microsoft.com/office/officeart/2005/8/layout/target3"/>
    <dgm:cxn modelId="{829473A9-7034-4D93-B8B2-025435EAEC5B}" type="presParOf" srcId="{B7C8EA9D-C2AE-4607-996A-0D026A663116}" destId="{A5680957-0F30-4CB2-B1F6-0C846E4FA9C2}" srcOrd="6" destOrd="0" presId="urn:microsoft.com/office/officeart/2005/8/layout/target3"/>
    <dgm:cxn modelId="{731AADBD-D857-4E93-BCCE-CF6436936BA1}" type="presParOf" srcId="{B7C8EA9D-C2AE-4607-996A-0D026A663116}" destId="{FE948003-40B2-4BD1-8657-BA7BDA6D2AB0}"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7BCA5F4-7AA6-46B3-92EA-B8AB5B1A7F36}"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98176F7D-21EA-4D4A-8204-1AC6D0F3592A}">
      <dgm:prSet custT="1"/>
      <dgm:spPr>
        <a:ln>
          <a:solidFill>
            <a:srgbClr val="C00000"/>
          </a:solidFill>
        </a:ln>
      </dgm:spPr>
      <dgm:t>
        <a:bodyPr/>
        <a:lstStyle/>
        <a:p>
          <a:pPr rtl="0"/>
          <a:r>
            <a:rPr lang="ru-RU" sz="1600" b="1" smtClean="0">
              <a:latin typeface="Times New Roman" pitchFamily="18" charset="0"/>
              <a:cs typeface="Times New Roman" pitchFamily="18" charset="0"/>
            </a:rPr>
            <a:t>Третий год обучения</a:t>
          </a:r>
          <a:endParaRPr lang="ru-RU" sz="1600" b="1">
            <a:latin typeface="Times New Roman" pitchFamily="18" charset="0"/>
            <a:cs typeface="Times New Roman" pitchFamily="18" charset="0"/>
          </a:endParaRPr>
        </a:p>
      </dgm:t>
    </dgm:pt>
    <dgm:pt modelId="{D2F185FE-155E-4E9A-AA1C-D52EF1216969}" type="parTrans" cxnId="{022838AA-4416-4A1D-B287-A980ADD63316}">
      <dgm:prSet/>
      <dgm:spPr/>
      <dgm:t>
        <a:bodyPr/>
        <a:lstStyle/>
        <a:p>
          <a:endParaRPr lang="ru-RU"/>
        </a:p>
      </dgm:t>
    </dgm:pt>
    <dgm:pt modelId="{31D4C2CE-43A5-4DE5-955F-C5045CAAFDF6}" type="sibTrans" cxnId="{022838AA-4416-4A1D-B287-A980ADD63316}">
      <dgm:prSet/>
      <dgm:spPr/>
      <dgm:t>
        <a:bodyPr/>
        <a:lstStyle/>
        <a:p>
          <a:endParaRPr lang="ru-RU"/>
        </a:p>
      </dgm:t>
    </dgm:pt>
    <dgm:pt modelId="{E7D97D9A-A14F-4D85-BED9-6B5BDB1DFC55}" type="pres">
      <dgm:prSet presAssocID="{B7BCA5F4-7AA6-46B3-92EA-B8AB5B1A7F36}" presName="Name0" presStyleCnt="0">
        <dgm:presLayoutVars>
          <dgm:chMax val="7"/>
          <dgm:dir/>
          <dgm:animLvl val="lvl"/>
          <dgm:resizeHandles val="exact"/>
        </dgm:presLayoutVars>
      </dgm:prSet>
      <dgm:spPr/>
    </dgm:pt>
    <dgm:pt modelId="{0C22EF86-BDF1-434A-8E67-2B2A8F4E308C}" type="pres">
      <dgm:prSet presAssocID="{98176F7D-21EA-4D4A-8204-1AC6D0F3592A}" presName="circle1" presStyleLbl="node1" presStyleIdx="0" presStyleCnt="1"/>
      <dgm:spPr/>
    </dgm:pt>
    <dgm:pt modelId="{4BBA16F3-5767-4FE6-8BA0-48E5E5549384}" type="pres">
      <dgm:prSet presAssocID="{98176F7D-21EA-4D4A-8204-1AC6D0F3592A}" presName="space" presStyleCnt="0"/>
      <dgm:spPr/>
    </dgm:pt>
    <dgm:pt modelId="{D0FD2C80-5FCC-4EDD-B28F-3614FFAF0C48}" type="pres">
      <dgm:prSet presAssocID="{98176F7D-21EA-4D4A-8204-1AC6D0F3592A}" presName="rect1" presStyleLbl="alignAcc1" presStyleIdx="0" presStyleCnt="1"/>
      <dgm:spPr/>
    </dgm:pt>
    <dgm:pt modelId="{1FC592EB-07EC-48FF-A211-93B2C0C9CA0B}" type="pres">
      <dgm:prSet presAssocID="{98176F7D-21EA-4D4A-8204-1AC6D0F3592A}" presName="rect1ParTxNoCh" presStyleLbl="alignAcc1" presStyleIdx="0" presStyleCnt="1">
        <dgm:presLayoutVars>
          <dgm:chMax val="1"/>
          <dgm:bulletEnabled val="1"/>
        </dgm:presLayoutVars>
      </dgm:prSet>
      <dgm:spPr/>
    </dgm:pt>
  </dgm:ptLst>
  <dgm:cxnLst>
    <dgm:cxn modelId="{022838AA-4416-4A1D-B287-A980ADD63316}" srcId="{B7BCA5F4-7AA6-46B3-92EA-B8AB5B1A7F36}" destId="{98176F7D-21EA-4D4A-8204-1AC6D0F3592A}" srcOrd="0" destOrd="0" parTransId="{D2F185FE-155E-4E9A-AA1C-D52EF1216969}" sibTransId="{31D4C2CE-43A5-4DE5-955F-C5045CAAFDF6}"/>
    <dgm:cxn modelId="{AB073163-281C-481A-AB78-A9F697C2452E}" type="presOf" srcId="{B7BCA5F4-7AA6-46B3-92EA-B8AB5B1A7F36}" destId="{E7D97D9A-A14F-4D85-BED9-6B5BDB1DFC55}" srcOrd="0" destOrd="0" presId="urn:microsoft.com/office/officeart/2005/8/layout/target3"/>
    <dgm:cxn modelId="{49EDD8D2-A9F8-4C4C-BE38-159AEC8897FD}" type="presOf" srcId="{98176F7D-21EA-4D4A-8204-1AC6D0F3592A}" destId="{1FC592EB-07EC-48FF-A211-93B2C0C9CA0B}" srcOrd="1" destOrd="0" presId="urn:microsoft.com/office/officeart/2005/8/layout/target3"/>
    <dgm:cxn modelId="{3AD68F60-8C98-4EDA-BA04-C7041C8872B0}" type="presOf" srcId="{98176F7D-21EA-4D4A-8204-1AC6D0F3592A}" destId="{D0FD2C80-5FCC-4EDD-B28F-3614FFAF0C48}" srcOrd="0" destOrd="0" presId="urn:microsoft.com/office/officeart/2005/8/layout/target3"/>
    <dgm:cxn modelId="{31301E2C-7D24-491D-9692-515EB984CE61}" type="presParOf" srcId="{E7D97D9A-A14F-4D85-BED9-6B5BDB1DFC55}" destId="{0C22EF86-BDF1-434A-8E67-2B2A8F4E308C}" srcOrd="0" destOrd="0" presId="urn:microsoft.com/office/officeart/2005/8/layout/target3"/>
    <dgm:cxn modelId="{CC2A4580-AEEC-4D16-B374-42D59F4702D2}" type="presParOf" srcId="{E7D97D9A-A14F-4D85-BED9-6B5BDB1DFC55}" destId="{4BBA16F3-5767-4FE6-8BA0-48E5E5549384}" srcOrd="1" destOrd="0" presId="urn:microsoft.com/office/officeart/2005/8/layout/target3"/>
    <dgm:cxn modelId="{144A026C-27AC-4515-A567-54581A9D11DA}" type="presParOf" srcId="{E7D97D9A-A14F-4D85-BED9-6B5BDB1DFC55}" destId="{D0FD2C80-5FCC-4EDD-B28F-3614FFAF0C48}" srcOrd="2" destOrd="0" presId="urn:microsoft.com/office/officeart/2005/8/layout/target3"/>
    <dgm:cxn modelId="{68AE46EA-506C-4E32-8F2A-B4D0AAC06AC4}" type="presParOf" srcId="{E7D97D9A-A14F-4D85-BED9-6B5BDB1DFC55}" destId="{1FC592EB-07EC-48FF-A211-93B2C0C9CA0B}"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F799631-A8A1-4BE9-B3A3-7A02EF6C9D43}"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E4D552DF-A86E-4D1E-AEC3-EE6687594D60}">
      <dgm:prSet/>
      <dgm:spPr>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path path="circle">
            <a:fillToRect t="100000" r="100000"/>
          </a:path>
          <a:tileRect l="-100000" b="-100000"/>
        </a:gradFill>
        <a:ln>
          <a:solidFill>
            <a:srgbClr val="C00000"/>
          </a:solidFill>
        </a:ln>
      </dgm:spPr>
      <dgm:t>
        <a:bodyPr/>
        <a:lstStyle/>
        <a:p>
          <a:pPr rtl="0"/>
          <a:r>
            <a:rPr lang="ru-RU" b="1" i="0" baseline="0" smtClean="0"/>
            <a:t>Содержание программы. Оригами.</a:t>
          </a:r>
          <a:endParaRPr lang="ru-RU"/>
        </a:p>
      </dgm:t>
    </dgm:pt>
    <dgm:pt modelId="{D4A8C13C-8DC2-4852-9F47-108D3C878695}" type="parTrans" cxnId="{555F3BBB-0CAC-4873-8D65-99D6659070DC}">
      <dgm:prSet/>
      <dgm:spPr/>
      <dgm:t>
        <a:bodyPr/>
        <a:lstStyle/>
        <a:p>
          <a:endParaRPr lang="ru-RU"/>
        </a:p>
      </dgm:t>
    </dgm:pt>
    <dgm:pt modelId="{A05EE760-D841-4F34-B463-F74225C75077}" type="sibTrans" cxnId="{555F3BBB-0CAC-4873-8D65-99D6659070DC}">
      <dgm:prSet/>
      <dgm:spPr/>
      <dgm:t>
        <a:bodyPr/>
        <a:lstStyle/>
        <a:p>
          <a:endParaRPr lang="ru-RU"/>
        </a:p>
      </dgm:t>
    </dgm:pt>
    <dgm:pt modelId="{0EA72A1B-8686-40CF-9EFF-08762C2AB516}">
      <dgm:prSet/>
      <dgm:spPr>
        <a:ln>
          <a:solidFill>
            <a:srgbClr val="C00000"/>
          </a:solidFill>
        </a:ln>
      </dgm:spPr>
      <dgm:t>
        <a:bodyPr/>
        <a:lstStyle/>
        <a:p>
          <a:pPr rtl="0"/>
          <a:r>
            <a:rPr lang="ru-RU" b="1" i="0" baseline="0" dirty="0" smtClean="0"/>
            <a:t>Первый год обучения.</a:t>
          </a:r>
          <a:endParaRPr lang="ru-RU" dirty="0"/>
        </a:p>
      </dgm:t>
    </dgm:pt>
    <dgm:pt modelId="{FF248F06-706D-4E2F-AC7F-6B29976F3FA4}" type="parTrans" cxnId="{A6B18D5D-4B20-4848-A8B6-A6F89AA88172}">
      <dgm:prSet/>
      <dgm:spPr/>
      <dgm:t>
        <a:bodyPr/>
        <a:lstStyle/>
        <a:p>
          <a:endParaRPr lang="ru-RU"/>
        </a:p>
      </dgm:t>
    </dgm:pt>
    <dgm:pt modelId="{96F9D6E4-5CB1-42C3-A49A-3E52BEFCC7C6}" type="sibTrans" cxnId="{A6B18D5D-4B20-4848-A8B6-A6F89AA88172}">
      <dgm:prSet/>
      <dgm:spPr/>
      <dgm:t>
        <a:bodyPr/>
        <a:lstStyle/>
        <a:p>
          <a:endParaRPr lang="ru-RU"/>
        </a:p>
      </dgm:t>
    </dgm:pt>
    <dgm:pt modelId="{B74E8F21-278C-4C2C-8BD5-0EED3DEAB811}" type="pres">
      <dgm:prSet presAssocID="{EF799631-A8A1-4BE9-B3A3-7A02EF6C9D43}" presName="Name0" presStyleCnt="0">
        <dgm:presLayoutVars>
          <dgm:chMax val="7"/>
          <dgm:dir/>
          <dgm:animLvl val="lvl"/>
          <dgm:resizeHandles val="exact"/>
        </dgm:presLayoutVars>
      </dgm:prSet>
      <dgm:spPr/>
    </dgm:pt>
    <dgm:pt modelId="{CBF7EB0F-7BD7-465A-9BFA-114C7F87D529}" type="pres">
      <dgm:prSet presAssocID="{E4D552DF-A86E-4D1E-AEC3-EE6687594D60}" presName="circle1" presStyleLbl="node1" presStyleIdx="0" presStyleCnt="2"/>
      <dgm:spPr/>
    </dgm:pt>
    <dgm:pt modelId="{76A8DB40-B19F-4020-8647-B5D363799965}" type="pres">
      <dgm:prSet presAssocID="{E4D552DF-A86E-4D1E-AEC3-EE6687594D60}" presName="space" presStyleCnt="0"/>
      <dgm:spPr/>
    </dgm:pt>
    <dgm:pt modelId="{4056D1E0-087A-4088-B171-5A9FAAB54E44}" type="pres">
      <dgm:prSet presAssocID="{E4D552DF-A86E-4D1E-AEC3-EE6687594D60}" presName="rect1" presStyleLbl="alignAcc1" presStyleIdx="0" presStyleCnt="2"/>
      <dgm:spPr/>
    </dgm:pt>
    <dgm:pt modelId="{3E06EBB5-35C0-41E5-8B9C-E657F503C731}" type="pres">
      <dgm:prSet presAssocID="{0EA72A1B-8686-40CF-9EFF-08762C2AB516}" presName="vertSpace2" presStyleLbl="node1" presStyleIdx="0" presStyleCnt="2"/>
      <dgm:spPr/>
    </dgm:pt>
    <dgm:pt modelId="{4D36EE50-2670-4C12-91FB-E918B49738D7}" type="pres">
      <dgm:prSet presAssocID="{0EA72A1B-8686-40CF-9EFF-08762C2AB516}" presName="circle2" presStyleLbl="node1" presStyleIdx="1" presStyleCnt="2"/>
      <dgm:spPr/>
    </dgm:pt>
    <dgm:pt modelId="{3388F84A-5582-4140-9D19-B50DA464C688}" type="pres">
      <dgm:prSet presAssocID="{0EA72A1B-8686-40CF-9EFF-08762C2AB516}" presName="rect2" presStyleLbl="alignAcc1" presStyleIdx="1" presStyleCnt="2"/>
      <dgm:spPr/>
    </dgm:pt>
    <dgm:pt modelId="{5393CF32-34CA-4A9B-B80E-48A7F5BA6C30}" type="pres">
      <dgm:prSet presAssocID="{E4D552DF-A86E-4D1E-AEC3-EE6687594D60}" presName="rect1ParTxNoCh" presStyleLbl="alignAcc1" presStyleIdx="1" presStyleCnt="2">
        <dgm:presLayoutVars>
          <dgm:chMax val="1"/>
          <dgm:bulletEnabled val="1"/>
        </dgm:presLayoutVars>
      </dgm:prSet>
      <dgm:spPr/>
    </dgm:pt>
    <dgm:pt modelId="{99CAC6D9-C0E9-46D9-9839-9B84423D6E70}" type="pres">
      <dgm:prSet presAssocID="{0EA72A1B-8686-40CF-9EFF-08762C2AB516}" presName="rect2ParTxNoCh" presStyleLbl="alignAcc1" presStyleIdx="1" presStyleCnt="2">
        <dgm:presLayoutVars>
          <dgm:chMax val="1"/>
          <dgm:bulletEnabled val="1"/>
        </dgm:presLayoutVars>
      </dgm:prSet>
      <dgm:spPr/>
    </dgm:pt>
  </dgm:ptLst>
  <dgm:cxnLst>
    <dgm:cxn modelId="{84B4FFC4-67B0-4BA6-A013-AC7509DA8BDB}" type="presOf" srcId="{E4D552DF-A86E-4D1E-AEC3-EE6687594D60}" destId="{5393CF32-34CA-4A9B-B80E-48A7F5BA6C30}" srcOrd="1" destOrd="0" presId="urn:microsoft.com/office/officeart/2005/8/layout/target3"/>
    <dgm:cxn modelId="{C60148D5-191E-4952-B3C8-E13DD2093458}" type="presOf" srcId="{0EA72A1B-8686-40CF-9EFF-08762C2AB516}" destId="{3388F84A-5582-4140-9D19-B50DA464C688}" srcOrd="0" destOrd="0" presId="urn:microsoft.com/office/officeart/2005/8/layout/target3"/>
    <dgm:cxn modelId="{0DD439DE-8622-4CD7-9866-33523120A782}" type="presOf" srcId="{0EA72A1B-8686-40CF-9EFF-08762C2AB516}" destId="{99CAC6D9-C0E9-46D9-9839-9B84423D6E70}" srcOrd="1" destOrd="0" presId="urn:microsoft.com/office/officeart/2005/8/layout/target3"/>
    <dgm:cxn modelId="{BFEC6A13-047B-4E48-A553-35EE1B341132}" type="presOf" srcId="{EF799631-A8A1-4BE9-B3A3-7A02EF6C9D43}" destId="{B74E8F21-278C-4C2C-8BD5-0EED3DEAB811}" srcOrd="0" destOrd="0" presId="urn:microsoft.com/office/officeart/2005/8/layout/target3"/>
    <dgm:cxn modelId="{555F3BBB-0CAC-4873-8D65-99D6659070DC}" srcId="{EF799631-A8A1-4BE9-B3A3-7A02EF6C9D43}" destId="{E4D552DF-A86E-4D1E-AEC3-EE6687594D60}" srcOrd="0" destOrd="0" parTransId="{D4A8C13C-8DC2-4852-9F47-108D3C878695}" sibTransId="{A05EE760-D841-4F34-B463-F74225C75077}"/>
    <dgm:cxn modelId="{05B868FE-8ABE-4C9B-9092-E2D5885DD2B9}" type="presOf" srcId="{E4D552DF-A86E-4D1E-AEC3-EE6687594D60}" destId="{4056D1E0-087A-4088-B171-5A9FAAB54E44}" srcOrd="0" destOrd="0" presId="urn:microsoft.com/office/officeart/2005/8/layout/target3"/>
    <dgm:cxn modelId="{A6B18D5D-4B20-4848-A8B6-A6F89AA88172}" srcId="{EF799631-A8A1-4BE9-B3A3-7A02EF6C9D43}" destId="{0EA72A1B-8686-40CF-9EFF-08762C2AB516}" srcOrd="1" destOrd="0" parTransId="{FF248F06-706D-4E2F-AC7F-6B29976F3FA4}" sibTransId="{96F9D6E4-5CB1-42C3-A49A-3E52BEFCC7C6}"/>
    <dgm:cxn modelId="{1AD19CBA-6645-4F23-9106-F1CA4760A313}" type="presParOf" srcId="{B74E8F21-278C-4C2C-8BD5-0EED3DEAB811}" destId="{CBF7EB0F-7BD7-465A-9BFA-114C7F87D529}" srcOrd="0" destOrd="0" presId="urn:microsoft.com/office/officeart/2005/8/layout/target3"/>
    <dgm:cxn modelId="{BACE3856-90CB-4FFF-ACBF-08B6EAA9552F}" type="presParOf" srcId="{B74E8F21-278C-4C2C-8BD5-0EED3DEAB811}" destId="{76A8DB40-B19F-4020-8647-B5D363799965}" srcOrd="1" destOrd="0" presId="urn:microsoft.com/office/officeart/2005/8/layout/target3"/>
    <dgm:cxn modelId="{4E913577-5CB2-439B-9EB7-683E9C3DFB17}" type="presParOf" srcId="{B74E8F21-278C-4C2C-8BD5-0EED3DEAB811}" destId="{4056D1E0-087A-4088-B171-5A9FAAB54E44}" srcOrd="2" destOrd="0" presId="urn:microsoft.com/office/officeart/2005/8/layout/target3"/>
    <dgm:cxn modelId="{FD54F5C3-5336-4570-9967-72F642BB1377}" type="presParOf" srcId="{B74E8F21-278C-4C2C-8BD5-0EED3DEAB811}" destId="{3E06EBB5-35C0-41E5-8B9C-E657F503C731}" srcOrd="3" destOrd="0" presId="urn:microsoft.com/office/officeart/2005/8/layout/target3"/>
    <dgm:cxn modelId="{E2AB1ACD-59BE-4C0F-B164-283A9E569C02}" type="presParOf" srcId="{B74E8F21-278C-4C2C-8BD5-0EED3DEAB811}" destId="{4D36EE50-2670-4C12-91FB-E918B49738D7}" srcOrd="4" destOrd="0" presId="urn:microsoft.com/office/officeart/2005/8/layout/target3"/>
    <dgm:cxn modelId="{BE70A279-3E6A-41E4-82E8-F9FEA954CBFE}" type="presParOf" srcId="{B74E8F21-278C-4C2C-8BD5-0EED3DEAB811}" destId="{3388F84A-5582-4140-9D19-B50DA464C688}" srcOrd="5" destOrd="0" presId="urn:microsoft.com/office/officeart/2005/8/layout/target3"/>
    <dgm:cxn modelId="{38D3515F-DA84-4EDE-8AC8-DBC3DF5EEF69}" type="presParOf" srcId="{B74E8F21-278C-4C2C-8BD5-0EED3DEAB811}" destId="{5393CF32-34CA-4A9B-B80E-48A7F5BA6C30}" srcOrd="6" destOrd="0" presId="urn:microsoft.com/office/officeart/2005/8/layout/target3"/>
    <dgm:cxn modelId="{13FA79D1-5329-4156-8735-D4783A06DD2B}" type="presParOf" srcId="{B74E8F21-278C-4C2C-8BD5-0EED3DEAB811}" destId="{99CAC6D9-C0E9-46D9-9839-9B84423D6E70}"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523FB55-94F0-455E-BCF2-8654523965B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B6874BCA-93A8-4166-BEE4-2E01F5AEA414}">
      <dgm:prSet custT="1"/>
      <dgm:spPr>
        <a:ln>
          <a:solidFill>
            <a:srgbClr val="C00000"/>
          </a:solidFill>
        </a:ln>
      </dgm:spPr>
      <dgm:t>
        <a:bodyPr/>
        <a:lstStyle/>
        <a:p>
          <a:pPr rtl="0"/>
          <a:r>
            <a:rPr lang="ru-RU" sz="1600" b="1" i="0" baseline="0" dirty="0" smtClean="0">
              <a:latin typeface="Times New Roman" pitchFamily="18" charset="0"/>
              <a:cs typeface="Times New Roman" pitchFamily="18" charset="0"/>
            </a:rPr>
            <a:t>Второй год обучения</a:t>
          </a:r>
          <a:endParaRPr lang="ru-RU" sz="1600" b="1" dirty="0">
            <a:latin typeface="Times New Roman" pitchFamily="18" charset="0"/>
            <a:cs typeface="Times New Roman" pitchFamily="18" charset="0"/>
          </a:endParaRPr>
        </a:p>
      </dgm:t>
    </dgm:pt>
    <dgm:pt modelId="{360AEFBF-D2E4-4455-972F-EFE4CCD28376}" type="parTrans" cxnId="{9733F5C3-0F33-4099-B307-A30057FB1526}">
      <dgm:prSet/>
      <dgm:spPr/>
      <dgm:t>
        <a:bodyPr/>
        <a:lstStyle/>
        <a:p>
          <a:endParaRPr lang="ru-RU"/>
        </a:p>
      </dgm:t>
    </dgm:pt>
    <dgm:pt modelId="{4D36E6B8-255B-4F89-8420-157C228E48C5}" type="sibTrans" cxnId="{9733F5C3-0F33-4099-B307-A30057FB1526}">
      <dgm:prSet/>
      <dgm:spPr/>
      <dgm:t>
        <a:bodyPr/>
        <a:lstStyle/>
        <a:p>
          <a:endParaRPr lang="ru-RU"/>
        </a:p>
      </dgm:t>
    </dgm:pt>
    <dgm:pt modelId="{0E3FDA0E-BE06-4B03-86F5-1431385D5C0F}" type="pres">
      <dgm:prSet presAssocID="{0523FB55-94F0-455E-BCF2-8654523965BB}" presName="Name0" presStyleCnt="0">
        <dgm:presLayoutVars>
          <dgm:chMax val="7"/>
          <dgm:dir/>
          <dgm:animLvl val="lvl"/>
          <dgm:resizeHandles val="exact"/>
        </dgm:presLayoutVars>
      </dgm:prSet>
      <dgm:spPr/>
    </dgm:pt>
    <dgm:pt modelId="{6E935D35-2E51-4FBA-87C2-F5FDA1FF86CE}" type="pres">
      <dgm:prSet presAssocID="{B6874BCA-93A8-4166-BEE4-2E01F5AEA414}" presName="circle1" presStyleLbl="node1" presStyleIdx="0" presStyleCnt="1"/>
      <dgm:spPr/>
    </dgm:pt>
    <dgm:pt modelId="{AFC2D31C-60BF-43DE-BDB6-7D5AB8C6D4B3}" type="pres">
      <dgm:prSet presAssocID="{B6874BCA-93A8-4166-BEE4-2E01F5AEA414}" presName="space" presStyleCnt="0"/>
      <dgm:spPr/>
    </dgm:pt>
    <dgm:pt modelId="{8F350201-C0BA-44E3-B1A6-E3C788586BED}" type="pres">
      <dgm:prSet presAssocID="{B6874BCA-93A8-4166-BEE4-2E01F5AEA414}" presName="rect1" presStyleLbl="alignAcc1" presStyleIdx="0" presStyleCnt="1" custScaleX="100000" custLinFactNeighborX="69" custLinFactNeighborY="-1940"/>
      <dgm:spPr/>
    </dgm:pt>
    <dgm:pt modelId="{DC37B13A-BCC4-46D7-95CF-07E763B5D639}" type="pres">
      <dgm:prSet presAssocID="{B6874BCA-93A8-4166-BEE4-2E01F5AEA414}" presName="rect1ParTxNoCh" presStyleLbl="alignAcc1" presStyleIdx="0" presStyleCnt="1">
        <dgm:presLayoutVars>
          <dgm:chMax val="1"/>
          <dgm:bulletEnabled val="1"/>
        </dgm:presLayoutVars>
      </dgm:prSet>
      <dgm:spPr/>
    </dgm:pt>
  </dgm:ptLst>
  <dgm:cxnLst>
    <dgm:cxn modelId="{9733F5C3-0F33-4099-B307-A30057FB1526}" srcId="{0523FB55-94F0-455E-BCF2-8654523965BB}" destId="{B6874BCA-93A8-4166-BEE4-2E01F5AEA414}" srcOrd="0" destOrd="0" parTransId="{360AEFBF-D2E4-4455-972F-EFE4CCD28376}" sibTransId="{4D36E6B8-255B-4F89-8420-157C228E48C5}"/>
    <dgm:cxn modelId="{69BC157B-383E-484B-AAC0-FA33697D84B4}" type="presOf" srcId="{B6874BCA-93A8-4166-BEE4-2E01F5AEA414}" destId="{8F350201-C0BA-44E3-B1A6-E3C788586BED}" srcOrd="0" destOrd="0" presId="urn:microsoft.com/office/officeart/2005/8/layout/target3"/>
    <dgm:cxn modelId="{FE9DF53A-C19D-4459-B1D8-A42EBDCF2308}" type="presOf" srcId="{B6874BCA-93A8-4166-BEE4-2E01F5AEA414}" destId="{DC37B13A-BCC4-46D7-95CF-07E763B5D639}" srcOrd="1" destOrd="0" presId="urn:microsoft.com/office/officeart/2005/8/layout/target3"/>
    <dgm:cxn modelId="{D9449804-873E-4375-BFBA-BADEE58F2E0B}" type="presOf" srcId="{0523FB55-94F0-455E-BCF2-8654523965BB}" destId="{0E3FDA0E-BE06-4B03-86F5-1431385D5C0F}" srcOrd="0" destOrd="0" presId="urn:microsoft.com/office/officeart/2005/8/layout/target3"/>
    <dgm:cxn modelId="{16A86486-729B-4355-9A9F-A457509D5D8C}" type="presParOf" srcId="{0E3FDA0E-BE06-4B03-86F5-1431385D5C0F}" destId="{6E935D35-2E51-4FBA-87C2-F5FDA1FF86CE}" srcOrd="0" destOrd="0" presId="urn:microsoft.com/office/officeart/2005/8/layout/target3"/>
    <dgm:cxn modelId="{5B26FF0D-753E-4A5E-8C6E-7038E44D9B92}" type="presParOf" srcId="{0E3FDA0E-BE06-4B03-86F5-1431385D5C0F}" destId="{AFC2D31C-60BF-43DE-BDB6-7D5AB8C6D4B3}" srcOrd="1" destOrd="0" presId="urn:microsoft.com/office/officeart/2005/8/layout/target3"/>
    <dgm:cxn modelId="{333C662C-EBF3-41D0-AC89-D5FE4E28C1FF}" type="presParOf" srcId="{0E3FDA0E-BE06-4B03-86F5-1431385D5C0F}" destId="{8F350201-C0BA-44E3-B1A6-E3C788586BED}" srcOrd="2" destOrd="0" presId="urn:microsoft.com/office/officeart/2005/8/layout/target3"/>
    <dgm:cxn modelId="{3D596E19-B998-4A31-A5F5-AF7592F58C68}" type="presParOf" srcId="{0E3FDA0E-BE06-4B03-86F5-1431385D5C0F}" destId="{DC37B13A-BCC4-46D7-95CF-07E763B5D63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525494E-4025-4870-98AB-1743CACD163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8723595A-C0C4-4BF5-B9E0-627597DF2B2C}">
      <dgm:prSet custT="1"/>
      <dgm:spPr>
        <a:ln>
          <a:solidFill>
            <a:srgbClr val="C00000"/>
          </a:solidFill>
        </a:ln>
      </dgm:spPr>
      <dgm:t>
        <a:bodyPr/>
        <a:lstStyle/>
        <a:p>
          <a:pPr rtl="0"/>
          <a:r>
            <a:rPr lang="ru-RU" sz="1600" b="1" i="0" baseline="0" smtClean="0">
              <a:latin typeface="Times New Roman" pitchFamily="18" charset="0"/>
              <a:cs typeface="Times New Roman" pitchFamily="18" charset="0"/>
            </a:rPr>
            <a:t>Третий год обучения</a:t>
          </a:r>
          <a:endParaRPr lang="ru-RU" sz="1600">
            <a:latin typeface="Times New Roman" pitchFamily="18" charset="0"/>
            <a:cs typeface="Times New Roman" pitchFamily="18" charset="0"/>
          </a:endParaRPr>
        </a:p>
      </dgm:t>
    </dgm:pt>
    <dgm:pt modelId="{60C05A8A-0141-40AF-967F-10D5B1177A6D}" type="parTrans" cxnId="{610DE349-B80D-456D-B077-EA4670B1CE1D}">
      <dgm:prSet/>
      <dgm:spPr/>
      <dgm:t>
        <a:bodyPr/>
        <a:lstStyle/>
        <a:p>
          <a:endParaRPr lang="ru-RU"/>
        </a:p>
      </dgm:t>
    </dgm:pt>
    <dgm:pt modelId="{724F2EB7-4CD9-47D0-A20D-EB27CD07A110}" type="sibTrans" cxnId="{610DE349-B80D-456D-B077-EA4670B1CE1D}">
      <dgm:prSet/>
      <dgm:spPr/>
      <dgm:t>
        <a:bodyPr/>
        <a:lstStyle/>
        <a:p>
          <a:endParaRPr lang="ru-RU"/>
        </a:p>
      </dgm:t>
    </dgm:pt>
    <dgm:pt modelId="{1F732A86-0815-4462-8B68-D42A8BBC4540}" type="pres">
      <dgm:prSet presAssocID="{A525494E-4025-4870-98AB-1743CACD163D}" presName="Name0" presStyleCnt="0">
        <dgm:presLayoutVars>
          <dgm:chMax val="7"/>
          <dgm:dir/>
          <dgm:animLvl val="lvl"/>
          <dgm:resizeHandles val="exact"/>
        </dgm:presLayoutVars>
      </dgm:prSet>
      <dgm:spPr/>
    </dgm:pt>
    <dgm:pt modelId="{150EA17F-6EF9-4C48-AD47-F1CFA1AC998F}" type="pres">
      <dgm:prSet presAssocID="{8723595A-C0C4-4BF5-B9E0-627597DF2B2C}" presName="circle1" presStyleLbl="node1" presStyleIdx="0" presStyleCnt="1"/>
      <dgm:spPr/>
    </dgm:pt>
    <dgm:pt modelId="{76CF7623-088D-4D41-854E-5C93006C59AA}" type="pres">
      <dgm:prSet presAssocID="{8723595A-C0C4-4BF5-B9E0-627597DF2B2C}" presName="space" presStyleCnt="0"/>
      <dgm:spPr/>
    </dgm:pt>
    <dgm:pt modelId="{01E62CFC-8322-4160-807A-1B25647C42C6}" type="pres">
      <dgm:prSet presAssocID="{8723595A-C0C4-4BF5-B9E0-627597DF2B2C}" presName="rect1" presStyleLbl="alignAcc1" presStyleIdx="0" presStyleCnt="1" custScaleX="100000"/>
      <dgm:spPr/>
    </dgm:pt>
    <dgm:pt modelId="{737DE058-AD65-4204-B985-5FE9E50DDD5E}" type="pres">
      <dgm:prSet presAssocID="{8723595A-C0C4-4BF5-B9E0-627597DF2B2C}" presName="rect1ParTxNoCh" presStyleLbl="alignAcc1" presStyleIdx="0" presStyleCnt="1">
        <dgm:presLayoutVars>
          <dgm:chMax val="1"/>
          <dgm:bulletEnabled val="1"/>
        </dgm:presLayoutVars>
      </dgm:prSet>
      <dgm:spPr/>
    </dgm:pt>
  </dgm:ptLst>
  <dgm:cxnLst>
    <dgm:cxn modelId="{CC8BF883-8867-4687-9902-EB9499D6A1F6}" type="presOf" srcId="{A525494E-4025-4870-98AB-1743CACD163D}" destId="{1F732A86-0815-4462-8B68-D42A8BBC4540}" srcOrd="0" destOrd="0" presId="urn:microsoft.com/office/officeart/2005/8/layout/target3"/>
    <dgm:cxn modelId="{610DE349-B80D-456D-B077-EA4670B1CE1D}" srcId="{A525494E-4025-4870-98AB-1743CACD163D}" destId="{8723595A-C0C4-4BF5-B9E0-627597DF2B2C}" srcOrd="0" destOrd="0" parTransId="{60C05A8A-0141-40AF-967F-10D5B1177A6D}" sibTransId="{724F2EB7-4CD9-47D0-A20D-EB27CD07A110}"/>
    <dgm:cxn modelId="{E92F15CB-F8B2-41D0-9D3E-CC015B530E9C}" type="presOf" srcId="{8723595A-C0C4-4BF5-B9E0-627597DF2B2C}" destId="{01E62CFC-8322-4160-807A-1B25647C42C6}" srcOrd="0" destOrd="0" presId="urn:microsoft.com/office/officeart/2005/8/layout/target3"/>
    <dgm:cxn modelId="{29EC48E3-DA99-4F2A-8BFE-88C2A469B26D}" type="presOf" srcId="{8723595A-C0C4-4BF5-B9E0-627597DF2B2C}" destId="{737DE058-AD65-4204-B985-5FE9E50DDD5E}" srcOrd="1" destOrd="0" presId="urn:microsoft.com/office/officeart/2005/8/layout/target3"/>
    <dgm:cxn modelId="{39A43519-8E71-4CAB-8AC1-CDFA592DBA23}" type="presParOf" srcId="{1F732A86-0815-4462-8B68-D42A8BBC4540}" destId="{150EA17F-6EF9-4C48-AD47-F1CFA1AC998F}" srcOrd="0" destOrd="0" presId="urn:microsoft.com/office/officeart/2005/8/layout/target3"/>
    <dgm:cxn modelId="{7BACC490-07DB-4F42-AE63-94FF66DAED70}" type="presParOf" srcId="{1F732A86-0815-4462-8B68-D42A8BBC4540}" destId="{76CF7623-088D-4D41-854E-5C93006C59AA}" srcOrd="1" destOrd="0" presId="urn:microsoft.com/office/officeart/2005/8/layout/target3"/>
    <dgm:cxn modelId="{4F956DFA-3EB9-4FAA-9D07-F1931603E34D}" type="presParOf" srcId="{1F732A86-0815-4462-8B68-D42A8BBC4540}" destId="{01E62CFC-8322-4160-807A-1B25647C42C6}" srcOrd="2" destOrd="0" presId="urn:microsoft.com/office/officeart/2005/8/layout/target3"/>
    <dgm:cxn modelId="{96F9DEE9-88AE-484D-87C3-017EBFB52BB1}" type="presParOf" srcId="{1F732A86-0815-4462-8B68-D42A8BBC4540}" destId="{737DE058-AD65-4204-B985-5FE9E50DDD5E}"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FF530E1-3C2D-4488-AC3B-FFFCB0E9CBC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FE810982-A949-4DE4-8365-3EEFDE0327DF}">
      <dgm:prSet custT="1"/>
      <dgm:spPr>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path path="circle">
            <a:fillToRect t="100000" r="100000"/>
          </a:path>
          <a:tileRect l="-100000" b="-100000"/>
        </a:gradFill>
        <a:ln>
          <a:solidFill>
            <a:srgbClr val="C00000"/>
          </a:solidFill>
        </a:ln>
      </dgm:spPr>
      <dgm:t>
        <a:bodyPr/>
        <a:lstStyle/>
        <a:p>
          <a:pPr rtl="0"/>
          <a:r>
            <a:rPr lang="ru-RU" sz="1600" b="1" i="0" baseline="0" dirty="0" smtClean="0">
              <a:latin typeface="Times New Roman" pitchFamily="18" charset="0"/>
              <a:cs typeface="Times New Roman" pitchFamily="18" charset="0"/>
            </a:rPr>
            <a:t>Содержание программы. Бумагопластика.</a:t>
          </a:r>
          <a:endParaRPr lang="ru-RU" sz="1600" dirty="0">
            <a:latin typeface="Times New Roman" pitchFamily="18" charset="0"/>
            <a:cs typeface="Times New Roman" pitchFamily="18" charset="0"/>
          </a:endParaRPr>
        </a:p>
      </dgm:t>
    </dgm:pt>
    <dgm:pt modelId="{CBDEA992-E7C4-4E6C-8C90-17BA10B163B4}" type="parTrans" cxnId="{E691C662-C3B3-4863-8CBA-9F9077D50E88}">
      <dgm:prSet/>
      <dgm:spPr/>
      <dgm:t>
        <a:bodyPr/>
        <a:lstStyle/>
        <a:p>
          <a:endParaRPr lang="ru-RU"/>
        </a:p>
      </dgm:t>
    </dgm:pt>
    <dgm:pt modelId="{41D56DBF-36CD-4608-86AE-8EA601D74843}" type="sibTrans" cxnId="{E691C662-C3B3-4863-8CBA-9F9077D50E88}">
      <dgm:prSet/>
      <dgm:spPr/>
      <dgm:t>
        <a:bodyPr/>
        <a:lstStyle/>
        <a:p>
          <a:endParaRPr lang="ru-RU"/>
        </a:p>
      </dgm:t>
    </dgm:pt>
    <dgm:pt modelId="{85BDA19E-A810-45D2-AAC4-79D457F58993}">
      <dgm:prSet custT="1"/>
      <dgm:spPr>
        <a:ln>
          <a:solidFill>
            <a:srgbClr val="C00000"/>
          </a:solidFill>
        </a:ln>
      </dgm:spPr>
      <dgm:t>
        <a:bodyPr/>
        <a:lstStyle/>
        <a:p>
          <a:pPr rtl="0"/>
          <a:r>
            <a:rPr lang="ru-RU" sz="1600" b="1" i="0" baseline="0" smtClean="0">
              <a:latin typeface="Times New Roman" pitchFamily="18" charset="0"/>
              <a:cs typeface="Times New Roman" pitchFamily="18" charset="0"/>
            </a:rPr>
            <a:t>Первый год обучения</a:t>
          </a:r>
          <a:endParaRPr lang="ru-RU" sz="1600">
            <a:latin typeface="Times New Roman" pitchFamily="18" charset="0"/>
            <a:cs typeface="Times New Roman" pitchFamily="18" charset="0"/>
          </a:endParaRPr>
        </a:p>
      </dgm:t>
    </dgm:pt>
    <dgm:pt modelId="{77CC4860-AF8A-4EA8-B4F6-41FC89EA6A5A}" type="parTrans" cxnId="{97141F72-D1D6-46ED-BA6E-82FA9655F2D2}">
      <dgm:prSet/>
      <dgm:spPr/>
      <dgm:t>
        <a:bodyPr/>
        <a:lstStyle/>
        <a:p>
          <a:endParaRPr lang="ru-RU"/>
        </a:p>
      </dgm:t>
    </dgm:pt>
    <dgm:pt modelId="{7A3FF4C6-063A-4696-8D0A-0B6091A350DC}" type="sibTrans" cxnId="{97141F72-D1D6-46ED-BA6E-82FA9655F2D2}">
      <dgm:prSet/>
      <dgm:spPr/>
      <dgm:t>
        <a:bodyPr/>
        <a:lstStyle/>
        <a:p>
          <a:endParaRPr lang="ru-RU"/>
        </a:p>
      </dgm:t>
    </dgm:pt>
    <dgm:pt modelId="{BA4336FC-6419-46A7-B993-7CD81BB7C3B3}" type="pres">
      <dgm:prSet presAssocID="{BFF530E1-3C2D-4488-AC3B-FFFCB0E9CBCF}" presName="Name0" presStyleCnt="0">
        <dgm:presLayoutVars>
          <dgm:chMax val="7"/>
          <dgm:dir/>
          <dgm:animLvl val="lvl"/>
          <dgm:resizeHandles val="exact"/>
        </dgm:presLayoutVars>
      </dgm:prSet>
      <dgm:spPr/>
    </dgm:pt>
    <dgm:pt modelId="{D7499701-508E-4225-BF57-F5D0453C9622}" type="pres">
      <dgm:prSet presAssocID="{FE810982-A949-4DE4-8365-3EEFDE0327DF}" presName="circle1" presStyleLbl="node1" presStyleIdx="0" presStyleCnt="2"/>
      <dgm:spPr/>
    </dgm:pt>
    <dgm:pt modelId="{D24C9421-32F9-406C-9FBE-88D4465DA764}" type="pres">
      <dgm:prSet presAssocID="{FE810982-A949-4DE4-8365-3EEFDE0327DF}" presName="space" presStyleCnt="0"/>
      <dgm:spPr/>
    </dgm:pt>
    <dgm:pt modelId="{23CF188A-7776-4850-A55B-45B3A28520B8}" type="pres">
      <dgm:prSet presAssocID="{FE810982-A949-4DE4-8365-3EEFDE0327DF}" presName="rect1" presStyleLbl="alignAcc1" presStyleIdx="0" presStyleCnt="2"/>
      <dgm:spPr/>
    </dgm:pt>
    <dgm:pt modelId="{5B5C5878-BC37-48CD-AB7E-6F0098F76AD0}" type="pres">
      <dgm:prSet presAssocID="{85BDA19E-A810-45D2-AAC4-79D457F58993}" presName="vertSpace2" presStyleLbl="node1" presStyleIdx="0" presStyleCnt="2"/>
      <dgm:spPr/>
    </dgm:pt>
    <dgm:pt modelId="{7933AC17-8BF6-4BED-A743-3BA5C994CEFF}" type="pres">
      <dgm:prSet presAssocID="{85BDA19E-A810-45D2-AAC4-79D457F58993}" presName="circle2" presStyleLbl="node1" presStyleIdx="1" presStyleCnt="2"/>
      <dgm:spPr/>
    </dgm:pt>
    <dgm:pt modelId="{06E12930-5F99-4DBC-9F32-FFF4AC596462}" type="pres">
      <dgm:prSet presAssocID="{85BDA19E-A810-45D2-AAC4-79D457F58993}" presName="rect2" presStyleLbl="alignAcc1" presStyleIdx="1" presStyleCnt="2"/>
      <dgm:spPr/>
    </dgm:pt>
    <dgm:pt modelId="{8C5C9837-4972-4FB6-AB77-4B89642804BC}" type="pres">
      <dgm:prSet presAssocID="{FE810982-A949-4DE4-8365-3EEFDE0327DF}" presName="rect1ParTxNoCh" presStyleLbl="alignAcc1" presStyleIdx="1" presStyleCnt="2">
        <dgm:presLayoutVars>
          <dgm:chMax val="1"/>
          <dgm:bulletEnabled val="1"/>
        </dgm:presLayoutVars>
      </dgm:prSet>
      <dgm:spPr/>
    </dgm:pt>
    <dgm:pt modelId="{F5F5B86A-45D4-48F2-9F96-12C5A478CCFC}" type="pres">
      <dgm:prSet presAssocID="{85BDA19E-A810-45D2-AAC4-79D457F58993}" presName="rect2ParTxNoCh" presStyleLbl="alignAcc1" presStyleIdx="1" presStyleCnt="2">
        <dgm:presLayoutVars>
          <dgm:chMax val="1"/>
          <dgm:bulletEnabled val="1"/>
        </dgm:presLayoutVars>
      </dgm:prSet>
      <dgm:spPr/>
    </dgm:pt>
  </dgm:ptLst>
  <dgm:cxnLst>
    <dgm:cxn modelId="{7902A4EF-51C2-4EA0-847E-1B829EE8CD1B}" type="presOf" srcId="{BFF530E1-3C2D-4488-AC3B-FFFCB0E9CBCF}" destId="{BA4336FC-6419-46A7-B993-7CD81BB7C3B3}" srcOrd="0" destOrd="0" presId="urn:microsoft.com/office/officeart/2005/8/layout/target3"/>
    <dgm:cxn modelId="{BEEA8422-8C78-44B2-8D35-1CD82953AEF7}" type="presOf" srcId="{85BDA19E-A810-45D2-AAC4-79D457F58993}" destId="{F5F5B86A-45D4-48F2-9F96-12C5A478CCFC}" srcOrd="1" destOrd="0" presId="urn:microsoft.com/office/officeart/2005/8/layout/target3"/>
    <dgm:cxn modelId="{D60F87AF-6E5A-403A-82A5-57244F06847D}" type="presOf" srcId="{85BDA19E-A810-45D2-AAC4-79D457F58993}" destId="{06E12930-5F99-4DBC-9F32-FFF4AC596462}" srcOrd="0" destOrd="0" presId="urn:microsoft.com/office/officeart/2005/8/layout/target3"/>
    <dgm:cxn modelId="{43BCEAC5-7503-4D25-BB78-C82C741F1BAE}" type="presOf" srcId="{FE810982-A949-4DE4-8365-3EEFDE0327DF}" destId="{8C5C9837-4972-4FB6-AB77-4B89642804BC}" srcOrd="1" destOrd="0" presId="urn:microsoft.com/office/officeart/2005/8/layout/target3"/>
    <dgm:cxn modelId="{E691C662-C3B3-4863-8CBA-9F9077D50E88}" srcId="{BFF530E1-3C2D-4488-AC3B-FFFCB0E9CBCF}" destId="{FE810982-A949-4DE4-8365-3EEFDE0327DF}" srcOrd="0" destOrd="0" parTransId="{CBDEA992-E7C4-4E6C-8C90-17BA10B163B4}" sibTransId="{41D56DBF-36CD-4608-86AE-8EA601D74843}"/>
    <dgm:cxn modelId="{97141F72-D1D6-46ED-BA6E-82FA9655F2D2}" srcId="{BFF530E1-3C2D-4488-AC3B-FFFCB0E9CBCF}" destId="{85BDA19E-A810-45D2-AAC4-79D457F58993}" srcOrd="1" destOrd="0" parTransId="{77CC4860-AF8A-4EA8-B4F6-41FC89EA6A5A}" sibTransId="{7A3FF4C6-063A-4696-8D0A-0B6091A350DC}"/>
    <dgm:cxn modelId="{49275822-1117-4020-B8E4-E68B7DF5F8E7}" type="presOf" srcId="{FE810982-A949-4DE4-8365-3EEFDE0327DF}" destId="{23CF188A-7776-4850-A55B-45B3A28520B8}" srcOrd="0" destOrd="0" presId="urn:microsoft.com/office/officeart/2005/8/layout/target3"/>
    <dgm:cxn modelId="{A9313375-0E66-40E9-AB4E-1507F88239F8}" type="presParOf" srcId="{BA4336FC-6419-46A7-B993-7CD81BB7C3B3}" destId="{D7499701-508E-4225-BF57-F5D0453C9622}" srcOrd="0" destOrd="0" presId="urn:microsoft.com/office/officeart/2005/8/layout/target3"/>
    <dgm:cxn modelId="{A89A0CEA-6CB0-4190-84DA-EA474BCE5F89}" type="presParOf" srcId="{BA4336FC-6419-46A7-B993-7CD81BB7C3B3}" destId="{D24C9421-32F9-406C-9FBE-88D4465DA764}" srcOrd="1" destOrd="0" presId="urn:microsoft.com/office/officeart/2005/8/layout/target3"/>
    <dgm:cxn modelId="{A28D944A-7669-4C09-AE08-9CBE8FA303F0}" type="presParOf" srcId="{BA4336FC-6419-46A7-B993-7CD81BB7C3B3}" destId="{23CF188A-7776-4850-A55B-45B3A28520B8}" srcOrd="2" destOrd="0" presId="urn:microsoft.com/office/officeart/2005/8/layout/target3"/>
    <dgm:cxn modelId="{62755ABA-5B9C-4753-B61F-3F00B72EC86A}" type="presParOf" srcId="{BA4336FC-6419-46A7-B993-7CD81BB7C3B3}" destId="{5B5C5878-BC37-48CD-AB7E-6F0098F76AD0}" srcOrd="3" destOrd="0" presId="urn:microsoft.com/office/officeart/2005/8/layout/target3"/>
    <dgm:cxn modelId="{25EC2395-9796-4189-B9AE-627707EACD47}" type="presParOf" srcId="{BA4336FC-6419-46A7-B993-7CD81BB7C3B3}" destId="{7933AC17-8BF6-4BED-A743-3BA5C994CEFF}" srcOrd="4" destOrd="0" presId="urn:microsoft.com/office/officeart/2005/8/layout/target3"/>
    <dgm:cxn modelId="{76B7E235-8E95-469E-9815-5807B02781C2}" type="presParOf" srcId="{BA4336FC-6419-46A7-B993-7CD81BB7C3B3}" destId="{06E12930-5F99-4DBC-9F32-FFF4AC596462}" srcOrd="5" destOrd="0" presId="urn:microsoft.com/office/officeart/2005/8/layout/target3"/>
    <dgm:cxn modelId="{40A9DF9E-9D41-4A84-9AC6-020498DBF854}" type="presParOf" srcId="{BA4336FC-6419-46A7-B993-7CD81BB7C3B3}" destId="{8C5C9837-4972-4FB6-AB77-4B89642804BC}" srcOrd="6" destOrd="0" presId="urn:microsoft.com/office/officeart/2005/8/layout/target3"/>
    <dgm:cxn modelId="{A68A206A-03C5-4BD1-B180-1DCA76B438DA}" type="presParOf" srcId="{BA4336FC-6419-46A7-B993-7CD81BB7C3B3}" destId="{F5F5B86A-45D4-48F2-9F96-12C5A478CCFC}"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CDD585D-36E1-4BFB-BA66-313304F981A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F745E795-6B77-4E91-89CD-E623212043EC}">
      <dgm:prSet custT="1"/>
      <dgm:spPr>
        <a:ln>
          <a:solidFill>
            <a:srgbClr val="C00000"/>
          </a:solidFill>
        </a:ln>
      </dgm:spPr>
      <dgm:t>
        <a:bodyPr/>
        <a:lstStyle/>
        <a:p>
          <a:pPr rtl="0"/>
          <a:r>
            <a:rPr lang="ru-RU" sz="1600" b="1" i="0" baseline="0" smtClean="0">
              <a:latin typeface="Times New Roman" pitchFamily="18" charset="0"/>
              <a:cs typeface="Times New Roman" pitchFamily="18" charset="0"/>
            </a:rPr>
            <a:t>Второй год обучения </a:t>
          </a:r>
          <a:endParaRPr lang="ru-RU" sz="1600">
            <a:latin typeface="Times New Roman" pitchFamily="18" charset="0"/>
            <a:cs typeface="Times New Roman" pitchFamily="18" charset="0"/>
          </a:endParaRPr>
        </a:p>
      </dgm:t>
    </dgm:pt>
    <dgm:pt modelId="{1602D32E-C725-4E93-88F8-EA0D2F6E1A94}" type="parTrans" cxnId="{F85F67FB-FF10-458F-B501-89F418F96C35}">
      <dgm:prSet/>
      <dgm:spPr/>
      <dgm:t>
        <a:bodyPr/>
        <a:lstStyle/>
        <a:p>
          <a:endParaRPr lang="ru-RU"/>
        </a:p>
      </dgm:t>
    </dgm:pt>
    <dgm:pt modelId="{8827A3B7-B953-42B5-9AC5-5789B1E082D3}" type="sibTrans" cxnId="{F85F67FB-FF10-458F-B501-89F418F96C35}">
      <dgm:prSet/>
      <dgm:spPr/>
      <dgm:t>
        <a:bodyPr/>
        <a:lstStyle/>
        <a:p>
          <a:endParaRPr lang="ru-RU"/>
        </a:p>
      </dgm:t>
    </dgm:pt>
    <dgm:pt modelId="{1F84DD14-D865-4C0E-B2C6-C68417381AEC}" type="pres">
      <dgm:prSet presAssocID="{ACDD585D-36E1-4BFB-BA66-313304F981AE}" presName="Name0" presStyleCnt="0">
        <dgm:presLayoutVars>
          <dgm:chMax val="7"/>
          <dgm:dir/>
          <dgm:animLvl val="lvl"/>
          <dgm:resizeHandles val="exact"/>
        </dgm:presLayoutVars>
      </dgm:prSet>
      <dgm:spPr/>
    </dgm:pt>
    <dgm:pt modelId="{2FEF6C6B-B8B6-43D1-B29C-F796D3C48CED}" type="pres">
      <dgm:prSet presAssocID="{F745E795-6B77-4E91-89CD-E623212043EC}" presName="circle1" presStyleLbl="node1" presStyleIdx="0" presStyleCnt="1"/>
      <dgm:spPr/>
    </dgm:pt>
    <dgm:pt modelId="{15714C78-DB87-4693-8017-479D9BA76D3B}" type="pres">
      <dgm:prSet presAssocID="{F745E795-6B77-4E91-89CD-E623212043EC}" presName="space" presStyleCnt="0"/>
      <dgm:spPr/>
    </dgm:pt>
    <dgm:pt modelId="{895A1BD8-FC3E-4F1B-AF4D-52A8C341C9D8}" type="pres">
      <dgm:prSet presAssocID="{F745E795-6B77-4E91-89CD-E623212043EC}" presName="rect1" presStyleLbl="alignAcc1" presStyleIdx="0" presStyleCnt="1" custLinFactNeighborX="740" custLinFactNeighborY="-28790"/>
      <dgm:spPr/>
    </dgm:pt>
    <dgm:pt modelId="{27B9D0EA-4355-49F0-AB8D-28DA013F056D}" type="pres">
      <dgm:prSet presAssocID="{F745E795-6B77-4E91-89CD-E623212043EC}" presName="rect1ParTxNoCh" presStyleLbl="alignAcc1" presStyleIdx="0" presStyleCnt="1">
        <dgm:presLayoutVars>
          <dgm:chMax val="1"/>
          <dgm:bulletEnabled val="1"/>
        </dgm:presLayoutVars>
      </dgm:prSet>
      <dgm:spPr/>
    </dgm:pt>
  </dgm:ptLst>
  <dgm:cxnLst>
    <dgm:cxn modelId="{5960DE5B-5631-4FA6-9949-7CDFE060424E}" type="presOf" srcId="{ACDD585D-36E1-4BFB-BA66-313304F981AE}" destId="{1F84DD14-D865-4C0E-B2C6-C68417381AEC}" srcOrd="0" destOrd="0" presId="urn:microsoft.com/office/officeart/2005/8/layout/target3"/>
    <dgm:cxn modelId="{F85F67FB-FF10-458F-B501-89F418F96C35}" srcId="{ACDD585D-36E1-4BFB-BA66-313304F981AE}" destId="{F745E795-6B77-4E91-89CD-E623212043EC}" srcOrd="0" destOrd="0" parTransId="{1602D32E-C725-4E93-88F8-EA0D2F6E1A94}" sibTransId="{8827A3B7-B953-42B5-9AC5-5789B1E082D3}"/>
    <dgm:cxn modelId="{0436E5AC-D47F-4288-8FB7-375F177D2BDC}" type="presOf" srcId="{F745E795-6B77-4E91-89CD-E623212043EC}" destId="{895A1BD8-FC3E-4F1B-AF4D-52A8C341C9D8}" srcOrd="0" destOrd="0" presId="urn:microsoft.com/office/officeart/2005/8/layout/target3"/>
    <dgm:cxn modelId="{DB7B048D-4089-4CD2-A1AA-988A6052463F}" type="presOf" srcId="{F745E795-6B77-4E91-89CD-E623212043EC}" destId="{27B9D0EA-4355-49F0-AB8D-28DA013F056D}" srcOrd="1" destOrd="0" presId="urn:microsoft.com/office/officeart/2005/8/layout/target3"/>
    <dgm:cxn modelId="{37943AC8-2DFD-416D-ADD8-5D6799D6AF91}" type="presParOf" srcId="{1F84DD14-D865-4C0E-B2C6-C68417381AEC}" destId="{2FEF6C6B-B8B6-43D1-B29C-F796D3C48CED}" srcOrd="0" destOrd="0" presId="urn:microsoft.com/office/officeart/2005/8/layout/target3"/>
    <dgm:cxn modelId="{8BDAF4F4-F0F1-4929-A5C8-C990568577D5}" type="presParOf" srcId="{1F84DD14-D865-4C0E-B2C6-C68417381AEC}" destId="{15714C78-DB87-4693-8017-479D9BA76D3B}" srcOrd="1" destOrd="0" presId="urn:microsoft.com/office/officeart/2005/8/layout/target3"/>
    <dgm:cxn modelId="{FA32E62B-9BFC-475C-AF8F-0739C53A6FFA}" type="presParOf" srcId="{1F84DD14-D865-4C0E-B2C6-C68417381AEC}" destId="{895A1BD8-FC3E-4F1B-AF4D-52A8C341C9D8}" srcOrd="2" destOrd="0" presId="urn:microsoft.com/office/officeart/2005/8/layout/target3"/>
    <dgm:cxn modelId="{39CF1372-C869-46F6-B59B-BD32CC8B55E3}" type="presParOf" srcId="{1F84DD14-D865-4C0E-B2C6-C68417381AEC}" destId="{27B9D0EA-4355-49F0-AB8D-28DA013F056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82F262B-20F8-4E71-AE5E-C9D19D2BEA0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6F50A018-2FCE-48F5-8672-EEE836C2AFFA}">
      <dgm:prSet custT="1"/>
      <dgm:spPr>
        <a:ln>
          <a:solidFill>
            <a:srgbClr val="C00000"/>
          </a:solidFill>
        </a:ln>
      </dgm:spPr>
      <dgm:t>
        <a:bodyPr/>
        <a:lstStyle/>
        <a:p>
          <a:pPr rtl="0"/>
          <a:r>
            <a:rPr lang="ru-RU" sz="1600" b="1" i="0" baseline="0" dirty="0" smtClean="0">
              <a:latin typeface="Times New Roman" pitchFamily="18" charset="0"/>
              <a:cs typeface="Times New Roman" pitchFamily="18" charset="0"/>
            </a:rPr>
            <a:t>Третий год обучения </a:t>
          </a:r>
          <a:endParaRPr lang="ru-RU" sz="1600" dirty="0">
            <a:latin typeface="Times New Roman" pitchFamily="18" charset="0"/>
            <a:cs typeface="Times New Roman" pitchFamily="18" charset="0"/>
          </a:endParaRPr>
        </a:p>
      </dgm:t>
    </dgm:pt>
    <dgm:pt modelId="{8CB765F8-2710-469F-B7AC-87A2403E4DEA}" type="parTrans" cxnId="{74A2154B-3E7B-4D5A-9E5D-F7EBE7FE7E0E}">
      <dgm:prSet/>
      <dgm:spPr/>
      <dgm:t>
        <a:bodyPr/>
        <a:lstStyle/>
        <a:p>
          <a:endParaRPr lang="ru-RU" sz="1600">
            <a:latin typeface="Times New Roman" pitchFamily="18" charset="0"/>
            <a:cs typeface="Times New Roman" pitchFamily="18" charset="0"/>
          </a:endParaRPr>
        </a:p>
      </dgm:t>
    </dgm:pt>
    <dgm:pt modelId="{24BFEE6F-165A-49C4-A504-59D5BEAA3604}" type="sibTrans" cxnId="{74A2154B-3E7B-4D5A-9E5D-F7EBE7FE7E0E}">
      <dgm:prSet/>
      <dgm:spPr/>
      <dgm:t>
        <a:bodyPr/>
        <a:lstStyle/>
        <a:p>
          <a:endParaRPr lang="ru-RU" sz="1600">
            <a:latin typeface="Times New Roman" pitchFamily="18" charset="0"/>
            <a:cs typeface="Times New Roman" pitchFamily="18" charset="0"/>
          </a:endParaRPr>
        </a:p>
      </dgm:t>
    </dgm:pt>
    <dgm:pt modelId="{7781C0B4-C0C9-40E9-9A30-D2A3D9F17D9F}" type="pres">
      <dgm:prSet presAssocID="{882F262B-20F8-4E71-AE5E-C9D19D2BEA08}" presName="Name0" presStyleCnt="0">
        <dgm:presLayoutVars>
          <dgm:chMax val="7"/>
          <dgm:dir/>
          <dgm:animLvl val="lvl"/>
          <dgm:resizeHandles val="exact"/>
        </dgm:presLayoutVars>
      </dgm:prSet>
      <dgm:spPr/>
    </dgm:pt>
    <dgm:pt modelId="{202941E1-F332-47F4-9F0E-30CA82F10D32}" type="pres">
      <dgm:prSet presAssocID="{6F50A018-2FCE-48F5-8672-EEE836C2AFFA}" presName="circle1" presStyleLbl="node1" presStyleIdx="0" presStyleCnt="1"/>
      <dgm:spPr/>
    </dgm:pt>
    <dgm:pt modelId="{9DCFB0DC-D539-47ED-9E79-CE533CD16013}" type="pres">
      <dgm:prSet presAssocID="{6F50A018-2FCE-48F5-8672-EEE836C2AFFA}" presName="space" presStyleCnt="0"/>
      <dgm:spPr/>
    </dgm:pt>
    <dgm:pt modelId="{5364C866-F853-4586-AD2D-60F4EB32C096}" type="pres">
      <dgm:prSet presAssocID="{6F50A018-2FCE-48F5-8672-EEE836C2AFFA}" presName="rect1" presStyleLbl="alignAcc1" presStyleIdx="0" presStyleCnt="1" custLinFactNeighborX="2593" custLinFactNeighborY="-2396"/>
      <dgm:spPr/>
    </dgm:pt>
    <dgm:pt modelId="{C37F4B9D-4DF3-4794-8EF3-A4FAEF1ECBF2}" type="pres">
      <dgm:prSet presAssocID="{6F50A018-2FCE-48F5-8672-EEE836C2AFFA}" presName="rect1ParTxNoCh" presStyleLbl="alignAcc1" presStyleIdx="0" presStyleCnt="1">
        <dgm:presLayoutVars>
          <dgm:chMax val="1"/>
          <dgm:bulletEnabled val="1"/>
        </dgm:presLayoutVars>
      </dgm:prSet>
      <dgm:spPr/>
    </dgm:pt>
  </dgm:ptLst>
  <dgm:cxnLst>
    <dgm:cxn modelId="{74A2154B-3E7B-4D5A-9E5D-F7EBE7FE7E0E}" srcId="{882F262B-20F8-4E71-AE5E-C9D19D2BEA08}" destId="{6F50A018-2FCE-48F5-8672-EEE836C2AFFA}" srcOrd="0" destOrd="0" parTransId="{8CB765F8-2710-469F-B7AC-87A2403E4DEA}" sibTransId="{24BFEE6F-165A-49C4-A504-59D5BEAA3604}"/>
    <dgm:cxn modelId="{0D41C344-F6A8-43BB-95E1-65B3C5E73102}" type="presOf" srcId="{882F262B-20F8-4E71-AE5E-C9D19D2BEA08}" destId="{7781C0B4-C0C9-40E9-9A30-D2A3D9F17D9F}" srcOrd="0" destOrd="0" presId="urn:microsoft.com/office/officeart/2005/8/layout/target3"/>
    <dgm:cxn modelId="{D965E8FE-BD94-45D8-92DB-9B4EC728CB58}" type="presOf" srcId="{6F50A018-2FCE-48F5-8672-EEE836C2AFFA}" destId="{C37F4B9D-4DF3-4794-8EF3-A4FAEF1ECBF2}" srcOrd="1" destOrd="0" presId="urn:microsoft.com/office/officeart/2005/8/layout/target3"/>
    <dgm:cxn modelId="{361B5B57-8449-4843-B986-8B019AA77D13}" type="presOf" srcId="{6F50A018-2FCE-48F5-8672-EEE836C2AFFA}" destId="{5364C866-F853-4586-AD2D-60F4EB32C096}" srcOrd="0" destOrd="0" presId="urn:microsoft.com/office/officeart/2005/8/layout/target3"/>
    <dgm:cxn modelId="{62A9BD13-F8EF-4C74-804F-06C1E40C4E31}" type="presParOf" srcId="{7781C0B4-C0C9-40E9-9A30-D2A3D9F17D9F}" destId="{202941E1-F332-47F4-9F0E-30CA82F10D32}" srcOrd="0" destOrd="0" presId="urn:microsoft.com/office/officeart/2005/8/layout/target3"/>
    <dgm:cxn modelId="{82BD6385-F5B8-4FA5-BCA2-870779969F45}" type="presParOf" srcId="{7781C0B4-C0C9-40E9-9A30-D2A3D9F17D9F}" destId="{9DCFB0DC-D539-47ED-9E79-CE533CD16013}" srcOrd="1" destOrd="0" presId="urn:microsoft.com/office/officeart/2005/8/layout/target3"/>
    <dgm:cxn modelId="{C374A73A-EAE3-4BEB-8E72-58148A471E46}" type="presParOf" srcId="{7781C0B4-C0C9-40E9-9A30-D2A3D9F17D9F}" destId="{5364C866-F853-4586-AD2D-60F4EB32C096}" srcOrd="2" destOrd="0" presId="urn:microsoft.com/office/officeart/2005/8/layout/target3"/>
    <dgm:cxn modelId="{11C6E67B-4E7B-458D-A961-3F2081F2677A}" type="presParOf" srcId="{7781C0B4-C0C9-40E9-9A30-D2A3D9F17D9F}" destId="{C37F4B9D-4DF3-4794-8EF3-A4FAEF1ECBF2}" srcOrd="3" destOrd="0" presId="urn:microsoft.com/office/officeart/2005/8/layout/target3"/>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29487B2-853B-494A-99EF-F27D63C9996C}"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BE0C1721-2399-4B3D-97E7-E5B7F2B64B7D}">
      <dgm:prSet custT="1"/>
      <dgm:spPr/>
      <dgm:t>
        <a:bodyPr/>
        <a:lstStyle/>
        <a:p>
          <a:pPr rtl="0"/>
          <a:r>
            <a:rPr lang="ru-RU" sz="1600" b="1" smtClean="0">
              <a:latin typeface="Times New Roman" pitchFamily="18" charset="0"/>
              <a:cs typeface="Times New Roman" pitchFamily="18" charset="0"/>
            </a:rPr>
            <a:t>Литература:</a:t>
          </a:r>
          <a:endParaRPr lang="ru-RU" sz="1600" b="1">
            <a:latin typeface="Times New Roman" pitchFamily="18" charset="0"/>
            <a:cs typeface="Times New Roman" pitchFamily="18" charset="0"/>
          </a:endParaRPr>
        </a:p>
      </dgm:t>
    </dgm:pt>
    <dgm:pt modelId="{B94DACB0-0962-4F86-95A2-D048A65A3472}" type="parTrans" cxnId="{8E02DF66-1648-4E24-AA6D-F2FFB21034ED}">
      <dgm:prSet/>
      <dgm:spPr/>
      <dgm:t>
        <a:bodyPr/>
        <a:lstStyle/>
        <a:p>
          <a:endParaRPr lang="ru-RU" sz="1600" b="1">
            <a:latin typeface="Times New Roman" pitchFamily="18" charset="0"/>
            <a:cs typeface="Times New Roman" pitchFamily="18" charset="0"/>
          </a:endParaRPr>
        </a:p>
      </dgm:t>
    </dgm:pt>
    <dgm:pt modelId="{80B4BABF-F5E0-406C-A1B6-149B744BD7C6}" type="sibTrans" cxnId="{8E02DF66-1648-4E24-AA6D-F2FFB21034ED}">
      <dgm:prSet/>
      <dgm:spPr/>
      <dgm:t>
        <a:bodyPr/>
        <a:lstStyle/>
        <a:p>
          <a:endParaRPr lang="ru-RU" sz="1600" b="1">
            <a:latin typeface="Times New Roman" pitchFamily="18" charset="0"/>
            <a:cs typeface="Times New Roman" pitchFamily="18" charset="0"/>
          </a:endParaRPr>
        </a:p>
      </dgm:t>
    </dgm:pt>
    <dgm:pt modelId="{589B068A-155C-4B3C-A2C2-F73B282E56EA}" type="pres">
      <dgm:prSet presAssocID="{329487B2-853B-494A-99EF-F27D63C9996C}" presName="Name0" presStyleCnt="0">
        <dgm:presLayoutVars>
          <dgm:chMax val="7"/>
          <dgm:dir/>
          <dgm:animLvl val="lvl"/>
          <dgm:resizeHandles val="exact"/>
        </dgm:presLayoutVars>
      </dgm:prSet>
      <dgm:spPr/>
    </dgm:pt>
    <dgm:pt modelId="{5D519B2A-E2C8-413F-8844-55BC89AF8BB0}" type="pres">
      <dgm:prSet presAssocID="{BE0C1721-2399-4B3D-97E7-E5B7F2B64B7D}" presName="circle1" presStyleLbl="node1" presStyleIdx="0" presStyleCnt="1"/>
      <dgm:spPr/>
    </dgm:pt>
    <dgm:pt modelId="{938FB470-3A1F-4C8E-8CFB-FED376C8247A}" type="pres">
      <dgm:prSet presAssocID="{BE0C1721-2399-4B3D-97E7-E5B7F2B64B7D}" presName="space" presStyleCnt="0"/>
      <dgm:spPr/>
    </dgm:pt>
    <dgm:pt modelId="{723769CB-B87E-4F0B-818E-CA43700765C7}" type="pres">
      <dgm:prSet presAssocID="{BE0C1721-2399-4B3D-97E7-E5B7F2B64B7D}" presName="rect1" presStyleLbl="alignAcc1" presStyleIdx="0" presStyleCnt="1"/>
      <dgm:spPr/>
    </dgm:pt>
    <dgm:pt modelId="{9631C61F-00CD-42FD-9A4D-F4F33DF057F9}" type="pres">
      <dgm:prSet presAssocID="{BE0C1721-2399-4B3D-97E7-E5B7F2B64B7D}" presName="rect1ParTxNoCh" presStyleLbl="alignAcc1" presStyleIdx="0" presStyleCnt="1">
        <dgm:presLayoutVars>
          <dgm:chMax val="1"/>
          <dgm:bulletEnabled val="1"/>
        </dgm:presLayoutVars>
      </dgm:prSet>
      <dgm:spPr/>
    </dgm:pt>
  </dgm:ptLst>
  <dgm:cxnLst>
    <dgm:cxn modelId="{FEB73B8A-01D3-42E1-A98A-1DF4638DDE6C}" type="presOf" srcId="{BE0C1721-2399-4B3D-97E7-E5B7F2B64B7D}" destId="{9631C61F-00CD-42FD-9A4D-F4F33DF057F9}" srcOrd="1" destOrd="0" presId="urn:microsoft.com/office/officeart/2005/8/layout/target3"/>
    <dgm:cxn modelId="{07752D3A-9208-4B01-A65E-91431907B904}" type="presOf" srcId="{BE0C1721-2399-4B3D-97E7-E5B7F2B64B7D}" destId="{723769CB-B87E-4F0B-818E-CA43700765C7}" srcOrd="0" destOrd="0" presId="urn:microsoft.com/office/officeart/2005/8/layout/target3"/>
    <dgm:cxn modelId="{40C208F9-E4BD-4DCB-8DAD-8F7616547446}" type="presOf" srcId="{329487B2-853B-494A-99EF-F27D63C9996C}" destId="{589B068A-155C-4B3C-A2C2-F73B282E56EA}" srcOrd="0" destOrd="0" presId="urn:microsoft.com/office/officeart/2005/8/layout/target3"/>
    <dgm:cxn modelId="{8E02DF66-1648-4E24-AA6D-F2FFB21034ED}" srcId="{329487B2-853B-494A-99EF-F27D63C9996C}" destId="{BE0C1721-2399-4B3D-97E7-E5B7F2B64B7D}" srcOrd="0" destOrd="0" parTransId="{B94DACB0-0962-4F86-95A2-D048A65A3472}" sibTransId="{80B4BABF-F5E0-406C-A1B6-149B744BD7C6}"/>
    <dgm:cxn modelId="{3A16BE27-6FF3-4456-9013-57B8CE24B2ED}" type="presParOf" srcId="{589B068A-155C-4B3C-A2C2-F73B282E56EA}" destId="{5D519B2A-E2C8-413F-8844-55BC89AF8BB0}" srcOrd="0" destOrd="0" presId="urn:microsoft.com/office/officeart/2005/8/layout/target3"/>
    <dgm:cxn modelId="{53F9847F-684C-4E51-96DA-E5A70526DB57}" type="presParOf" srcId="{589B068A-155C-4B3C-A2C2-F73B282E56EA}" destId="{938FB470-3A1F-4C8E-8CFB-FED376C8247A}" srcOrd="1" destOrd="0" presId="urn:microsoft.com/office/officeart/2005/8/layout/target3"/>
    <dgm:cxn modelId="{F8BD9242-7667-4D9D-BDF5-2DD291DC9ED4}" type="presParOf" srcId="{589B068A-155C-4B3C-A2C2-F73B282E56EA}" destId="{723769CB-B87E-4F0B-818E-CA43700765C7}" srcOrd="2" destOrd="0" presId="urn:microsoft.com/office/officeart/2005/8/layout/target3"/>
    <dgm:cxn modelId="{BFF3F543-2337-4AD1-A106-B37AD9A4DC5F}" type="presParOf" srcId="{589B068A-155C-4B3C-A2C2-F73B282E56EA}" destId="{9631C61F-00CD-42FD-9A4D-F4F33DF057F9}" srcOrd="3" destOrd="0" presId="urn:microsoft.com/office/officeart/2005/8/layout/target3"/>
  </dgm:cxnLst>
  <dgm:bg>
    <a:solidFill>
      <a:srgbClr val="C00000"/>
    </a:solidFill>
  </dgm:bg>
  <dgm:whole>
    <a:ln>
      <a:solidFill>
        <a:srgbClr val="C0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1264BE-4A96-407A-B185-5992383EEC3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9E7A591D-9ADA-4E2C-B110-48311360FBE2}">
      <dgm:prSet>
        <dgm:style>
          <a:lnRef idx="2">
            <a:schemeClr val="accent2"/>
          </a:lnRef>
          <a:fillRef idx="1">
            <a:schemeClr val="lt1"/>
          </a:fillRef>
          <a:effectRef idx="0">
            <a:schemeClr val="accent2"/>
          </a:effectRef>
          <a:fontRef idx="minor">
            <a:schemeClr val="dk1"/>
          </a:fontRef>
        </dgm:style>
      </dgm:prSet>
      <dgm:spPr>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path path="circle">
            <a:fillToRect t="100000" r="100000"/>
          </a:path>
          <a:tileRect l="-100000" b="-100000"/>
        </a:gradFill>
      </dgm:spPr>
      <dgm:t>
        <a:bodyPr/>
        <a:lstStyle/>
        <a:p>
          <a:pPr rtl="0"/>
          <a:r>
            <a:rPr lang="ru-RU" b="1" dirty="0" smtClean="0">
              <a:latin typeface="Times New Roman" pitchFamily="18" charset="0"/>
              <a:cs typeface="Times New Roman" pitchFamily="18" charset="0"/>
            </a:rPr>
            <a:t>Пояснительная записка</a:t>
          </a:r>
          <a:endParaRPr lang="ru-RU" b="1" dirty="0">
            <a:latin typeface="Times New Roman" pitchFamily="18" charset="0"/>
            <a:cs typeface="Times New Roman" pitchFamily="18" charset="0"/>
          </a:endParaRPr>
        </a:p>
      </dgm:t>
    </dgm:pt>
    <dgm:pt modelId="{12F71B65-486D-4F35-A6B4-25967B7DD87D}" type="parTrans" cxnId="{8CF2532C-5858-4FD7-BCBF-13259451B9CE}">
      <dgm:prSet/>
      <dgm:spPr/>
      <dgm:t>
        <a:bodyPr/>
        <a:lstStyle/>
        <a:p>
          <a:endParaRPr lang="ru-RU"/>
        </a:p>
      </dgm:t>
    </dgm:pt>
    <dgm:pt modelId="{17C8783A-BAE0-4BC0-87B5-1BF41EB16590}" type="sibTrans" cxnId="{8CF2532C-5858-4FD7-BCBF-13259451B9CE}">
      <dgm:prSet/>
      <dgm:spPr/>
      <dgm:t>
        <a:bodyPr/>
        <a:lstStyle/>
        <a:p>
          <a:endParaRPr lang="ru-RU"/>
        </a:p>
      </dgm:t>
    </dgm:pt>
    <dgm:pt modelId="{FD9A94E8-9917-41DA-AFD3-65B99A636607}" type="pres">
      <dgm:prSet presAssocID="{E61264BE-4A96-407A-B185-5992383EEC3E}" presName="Name0" presStyleCnt="0">
        <dgm:presLayoutVars>
          <dgm:chMax val="7"/>
          <dgm:dir/>
          <dgm:animLvl val="lvl"/>
          <dgm:resizeHandles val="exact"/>
        </dgm:presLayoutVars>
      </dgm:prSet>
      <dgm:spPr/>
    </dgm:pt>
    <dgm:pt modelId="{CBD69354-E2A4-4C91-8696-807414D2BA1A}" type="pres">
      <dgm:prSet presAssocID="{9E7A591D-9ADA-4E2C-B110-48311360FBE2}" presName="circle1" presStyleLbl="node1" presStyleIdx="0" presStyleCnt="1"/>
      <dgm:spPr/>
    </dgm:pt>
    <dgm:pt modelId="{FC8E084F-F4BC-409C-96BB-32661039DD87}" type="pres">
      <dgm:prSet presAssocID="{9E7A591D-9ADA-4E2C-B110-48311360FBE2}" presName="space" presStyleCnt="0"/>
      <dgm:spPr/>
    </dgm:pt>
    <dgm:pt modelId="{2176D775-0044-4047-861F-9CAC21DCA49D}" type="pres">
      <dgm:prSet presAssocID="{9E7A591D-9ADA-4E2C-B110-48311360FBE2}" presName="rect1" presStyleLbl="alignAcc1" presStyleIdx="0" presStyleCnt="1"/>
      <dgm:spPr/>
    </dgm:pt>
    <dgm:pt modelId="{5109C47D-3EB0-432B-A23D-D094C86202F1}" type="pres">
      <dgm:prSet presAssocID="{9E7A591D-9ADA-4E2C-B110-48311360FBE2}" presName="rect1ParTxNoCh" presStyleLbl="alignAcc1" presStyleIdx="0" presStyleCnt="1">
        <dgm:presLayoutVars>
          <dgm:chMax val="1"/>
          <dgm:bulletEnabled val="1"/>
        </dgm:presLayoutVars>
      </dgm:prSet>
      <dgm:spPr/>
    </dgm:pt>
  </dgm:ptLst>
  <dgm:cxnLst>
    <dgm:cxn modelId="{AEF01A6A-97CE-43E6-AFAC-399F180371E0}" type="presOf" srcId="{9E7A591D-9ADA-4E2C-B110-48311360FBE2}" destId="{2176D775-0044-4047-861F-9CAC21DCA49D}" srcOrd="0" destOrd="0" presId="urn:microsoft.com/office/officeart/2005/8/layout/target3"/>
    <dgm:cxn modelId="{AE092617-CD09-4539-B2B8-853380CE4197}" type="presOf" srcId="{9E7A591D-9ADA-4E2C-B110-48311360FBE2}" destId="{5109C47D-3EB0-432B-A23D-D094C86202F1}" srcOrd="1" destOrd="0" presId="urn:microsoft.com/office/officeart/2005/8/layout/target3"/>
    <dgm:cxn modelId="{8CF2532C-5858-4FD7-BCBF-13259451B9CE}" srcId="{E61264BE-4A96-407A-B185-5992383EEC3E}" destId="{9E7A591D-9ADA-4E2C-B110-48311360FBE2}" srcOrd="0" destOrd="0" parTransId="{12F71B65-486D-4F35-A6B4-25967B7DD87D}" sibTransId="{17C8783A-BAE0-4BC0-87B5-1BF41EB16590}"/>
    <dgm:cxn modelId="{1F8BDFE2-B78F-4F57-87E3-8D12996F7C87}" type="presOf" srcId="{E61264BE-4A96-407A-B185-5992383EEC3E}" destId="{FD9A94E8-9917-41DA-AFD3-65B99A636607}" srcOrd="0" destOrd="0" presId="urn:microsoft.com/office/officeart/2005/8/layout/target3"/>
    <dgm:cxn modelId="{3F3C9721-769E-42C6-A80A-B23CD4AA91BF}" type="presParOf" srcId="{FD9A94E8-9917-41DA-AFD3-65B99A636607}" destId="{CBD69354-E2A4-4C91-8696-807414D2BA1A}" srcOrd="0" destOrd="0" presId="urn:microsoft.com/office/officeart/2005/8/layout/target3"/>
    <dgm:cxn modelId="{D3A9D7FB-340E-4EDC-84DD-5D68A65599D8}" type="presParOf" srcId="{FD9A94E8-9917-41DA-AFD3-65B99A636607}" destId="{FC8E084F-F4BC-409C-96BB-32661039DD87}" srcOrd="1" destOrd="0" presId="urn:microsoft.com/office/officeart/2005/8/layout/target3"/>
    <dgm:cxn modelId="{91AA28BB-14FE-4868-A58E-36A35A168773}" type="presParOf" srcId="{FD9A94E8-9917-41DA-AFD3-65B99A636607}" destId="{2176D775-0044-4047-861F-9CAC21DCA49D}" srcOrd="2" destOrd="0" presId="urn:microsoft.com/office/officeart/2005/8/layout/target3"/>
    <dgm:cxn modelId="{3724DEE9-39FD-4B27-8705-E81E3BF3FA70}" type="presParOf" srcId="{FD9A94E8-9917-41DA-AFD3-65B99A636607}" destId="{5109C47D-3EB0-432B-A23D-D094C86202F1}"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FB7B16-996B-4651-8C42-240D42B46740}"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9C709506-4EE6-4890-BA1B-DFFB4E703A80}">
      <dgm:prSet custT="1"/>
      <dgm:spPr>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path path="circle">
            <a:fillToRect t="100000" r="100000"/>
          </a:path>
          <a:tileRect l="-100000" b="-100000"/>
        </a:gradFill>
        <a:ln>
          <a:solidFill>
            <a:srgbClr val="C00000"/>
          </a:solidFill>
        </a:ln>
      </dgm:spPr>
      <dgm:t>
        <a:bodyPr/>
        <a:lstStyle/>
        <a:p>
          <a:pPr algn="ctr" rtl="0"/>
          <a:r>
            <a:rPr lang="ru-RU" sz="1600" b="1" dirty="0" smtClean="0">
              <a:latin typeface="Times New Roman" pitchFamily="18" charset="0"/>
              <a:cs typeface="Times New Roman" pitchFamily="18" charset="0"/>
            </a:rPr>
            <a:t>Раздел </a:t>
          </a:r>
          <a:r>
            <a:rPr lang="en-US" sz="1600" b="1" dirty="0" smtClean="0">
              <a:latin typeface="Times New Roman" pitchFamily="18" charset="0"/>
              <a:cs typeface="Times New Roman" pitchFamily="18" charset="0"/>
            </a:rPr>
            <a:t>I. </a:t>
          </a:r>
          <a:r>
            <a:rPr lang="ru-RU" sz="1600" b="1" dirty="0" smtClean="0">
              <a:latin typeface="Times New Roman" pitchFamily="18" charset="0"/>
              <a:cs typeface="Times New Roman" pitchFamily="18" charset="0"/>
            </a:rPr>
            <a:t>Оригами.</a:t>
          </a:r>
          <a:endParaRPr lang="ru-RU" sz="1600" b="1" dirty="0">
            <a:latin typeface="Times New Roman" pitchFamily="18" charset="0"/>
            <a:cs typeface="Times New Roman" pitchFamily="18" charset="0"/>
          </a:endParaRPr>
        </a:p>
      </dgm:t>
    </dgm:pt>
    <dgm:pt modelId="{E9F2A4B5-C4F9-4495-8AFE-1DAF6735ED77}" type="parTrans" cxnId="{4EB595A7-1D0F-4897-8063-3E485126429C}">
      <dgm:prSet/>
      <dgm:spPr/>
      <dgm:t>
        <a:bodyPr/>
        <a:lstStyle/>
        <a:p>
          <a:pPr algn="ctr"/>
          <a:endParaRPr lang="ru-RU"/>
        </a:p>
      </dgm:t>
    </dgm:pt>
    <dgm:pt modelId="{CCB460E3-A601-4BEB-8BFA-AB2EF6BB5507}" type="sibTrans" cxnId="{4EB595A7-1D0F-4897-8063-3E485126429C}">
      <dgm:prSet/>
      <dgm:spPr/>
      <dgm:t>
        <a:bodyPr/>
        <a:lstStyle/>
        <a:p>
          <a:pPr algn="ctr"/>
          <a:endParaRPr lang="ru-RU"/>
        </a:p>
      </dgm:t>
    </dgm:pt>
    <dgm:pt modelId="{136D7E8C-78EC-4890-826B-3D0736B0E8E6}" type="pres">
      <dgm:prSet presAssocID="{03FB7B16-996B-4651-8C42-240D42B46740}" presName="Name0" presStyleCnt="0">
        <dgm:presLayoutVars>
          <dgm:chMax val="7"/>
          <dgm:dir/>
          <dgm:animLvl val="lvl"/>
          <dgm:resizeHandles val="exact"/>
        </dgm:presLayoutVars>
      </dgm:prSet>
      <dgm:spPr/>
    </dgm:pt>
    <dgm:pt modelId="{74EC177A-0849-44B7-96A8-853CD6D515EA}" type="pres">
      <dgm:prSet presAssocID="{9C709506-4EE6-4890-BA1B-DFFB4E703A80}" presName="circle1" presStyleLbl="node1" presStyleIdx="0" presStyleCnt="1"/>
      <dgm:spPr/>
    </dgm:pt>
    <dgm:pt modelId="{734E6975-F2C4-446B-98BB-2C6868A6B43D}" type="pres">
      <dgm:prSet presAssocID="{9C709506-4EE6-4890-BA1B-DFFB4E703A80}" presName="space" presStyleCnt="0"/>
      <dgm:spPr/>
    </dgm:pt>
    <dgm:pt modelId="{BF71D941-9656-4E1E-818D-5D7BADD81F33}" type="pres">
      <dgm:prSet presAssocID="{9C709506-4EE6-4890-BA1B-DFFB4E703A80}" presName="rect1" presStyleLbl="alignAcc1" presStyleIdx="0" presStyleCnt="1"/>
      <dgm:spPr/>
    </dgm:pt>
    <dgm:pt modelId="{C0CD9AC1-2CC5-4CA3-B2B9-1D08522678C4}" type="pres">
      <dgm:prSet presAssocID="{9C709506-4EE6-4890-BA1B-DFFB4E703A80}" presName="rect1ParTxNoCh" presStyleLbl="alignAcc1" presStyleIdx="0" presStyleCnt="1">
        <dgm:presLayoutVars>
          <dgm:chMax val="1"/>
          <dgm:bulletEnabled val="1"/>
        </dgm:presLayoutVars>
      </dgm:prSet>
      <dgm:spPr/>
    </dgm:pt>
  </dgm:ptLst>
  <dgm:cxnLst>
    <dgm:cxn modelId="{8542E24D-EB8D-42BC-B4E1-F8087D8C3279}" type="presOf" srcId="{9C709506-4EE6-4890-BA1B-DFFB4E703A80}" destId="{C0CD9AC1-2CC5-4CA3-B2B9-1D08522678C4}" srcOrd="1" destOrd="0" presId="urn:microsoft.com/office/officeart/2005/8/layout/target3"/>
    <dgm:cxn modelId="{E91D44EC-E705-4D7A-8F32-C002ED1BFF50}" type="presOf" srcId="{9C709506-4EE6-4890-BA1B-DFFB4E703A80}" destId="{BF71D941-9656-4E1E-818D-5D7BADD81F33}" srcOrd="0" destOrd="0" presId="urn:microsoft.com/office/officeart/2005/8/layout/target3"/>
    <dgm:cxn modelId="{E5EE400F-ABDF-45BB-A2D8-84A1BFEC2AC3}" type="presOf" srcId="{03FB7B16-996B-4651-8C42-240D42B46740}" destId="{136D7E8C-78EC-4890-826B-3D0736B0E8E6}" srcOrd="0" destOrd="0" presId="urn:microsoft.com/office/officeart/2005/8/layout/target3"/>
    <dgm:cxn modelId="{4EB595A7-1D0F-4897-8063-3E485126429C}" srcId="{03FB7B16-996B-4651-8C42-240D42B46740}" destId="{9C709506-4EE6-4890-BA1B-DFFB4E703A80}" srcOrd="0" destOrd="0" parTransId="{E9F2A4B5-C4F9-4495-8AFE-1DAF6735ED77}" sibTransId="{CCB460E3-A601-4BEB-8BFA-AB2EF6BB5507}"/>
    <dgm:cxn modelId="{ED8D1925-B1B9-43FF-88DE-C664CAFE5B36}" type="presParOf" srcId="{136D7E8C-78EC-4890-826B-3D0736B0E8E6}" destId="{74EC177A-0849-44B7-96A8-853CD6D515EA}" srcOrd="0" destOrd="0" presId="urn:microsoft.com/office/officeart/2005/8/layout/target3"/>
    <dgm:cxn modelId="{6CE1EDD8-A1E7-4909-A2F2-F5A1961DF87B}" type="presParOf" srcId="{136D7E8C-78EC-4890-826B-3D0736B0E8E6}" destId="{734E6975-F2C4-446B-98BB-2C6868A6B43D}" srcOrd="1" destOrd="0" presId="urn:microsoft.com/office/officeart/2005/8/layout/target3"/>
    <dgm:cxn modelId="{E5D987AB-825F-4B94-AFE0-D256FDD9C230}" type="presParOf" srcId="{136D7E8C-78EC-4890-826B-3D0736B0E8E6}" destId="{BF71D941-9656-4E1E-818D-5D7BADD81F33}" srcOrd="2" destOrd="0" presId="urn:microsoft.com/office/officeart/2005/8/layout/target3"/>
    <dgm:cxn modelId="{91ABE05F-21C9-4D0C-A5F3-695DD9CA211D}" type="presParOf" srcId="{136D7E8C-78EC-4890-826B-3D0736B0E8E6}" destId="{C0CD9AC1-2CC5-4CA3-B2B9-1D08522678C4}"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CFF829-E0C8-490A-91E7-1CFCA3F301E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8CB42FDA-08B4-4262-93C6-71B9A9D14007}">
      <dgm:prSet custT="1"/>
      <dgm:spPr>
        <a:ln>
          <a:solidFill>
            <a:srgbClr val="C00000"/>
          </a:solidFill>
        </a:ln>
      </dgm:spPr>
      <dgm:t>
        <a:bodyPr/>
        <a:lstStyle/>
        <a:p>
          <a:pPr rtl="0"/>
          <a:r>
            <a:rPr lang="ru-RU" sz="1600" b="1" dirty="0" smtClean="0">
              <a:latin typeface="Times New Roman" pitchFamily="18" charset="0"/>
              <a:cs typeface="Times New Roman" pitchFamily="18" charset="0"/>
            </a:rPr>
            <a:t>Первый год обучения (средняя группа</a:t>
          </a:r>
          <a:r>
            <a:rPr lang="ru-RU" sz="1500" b="1" dirty="0" smtClean="0"/>
            <a:t>)</a:t>
          </a:r>
          <a:endParaRPr lang="ru-RU" sz="1500" dirty="0"/>
        </a:p>
      </dgm:t>
    </dgm:pt>
    <dgm:pt modelId="{A5AB0D53-8038-4BC2-AD41-27B892B74BE9}" type="parTrans" cxnId="{B53E86E6-CF71-4998-AC9A-F623E4DBF10C}">
      <dgm:prSet/>
      <dgm:spPr/>
      <dgm:t>
        <a:bodyPr/>
        <a:lstStyle/>
        <a:p>
          <a:endParaRPr lang="ru-RU"/>
        </a:p>
      </dgm:t>
    </dgm:pt>
    <dgm:pt modelId="{64082D2D-3614-4DA0-8DD7-E1BEA3C61A69}" type="sibTrans" cxnId="{B53E86E6-CF71-4998-AC9A-F623E4DBF10C}">
      <dgm:prSet/>
      <dgm:spPr/>
      <dgm:t>
        <a:bodyPr/>
        <a:lstStyle/>
        <a:p>
          <a:endParaRPr lang="ru-RU"/>
        </a:p>
      </dgm:t>
    </dgm:pt>
    <dgm:pt modelId="{C3A0B87B-54F3-455F-B7D7-43C6C6942462}" type="pres">
      <dgm:prSet presAssocID="{21CFF829-E0C8-490A-91E7-1CFCA3F301EE}" presName="Name0" presStyleCnt="0">
        <dgm:presLayoutVars>
          <dgm:chMax val="7"/>
          <dgm:dir/>
          <dgm:animLvl val="lvl"/>
          <dgm:resizeHandles val="exact"/>
        </dgm:presLayoutVars>
      </dgm:prSet>
      <dgm:spPr/>
    </dgm:pt>
    <dgm:pt modelId="{84D8D260-8064-4669-A5DB-159EE35AB273}" type="pres">
      <dgm:prSet presAssocID="{8CB42FDA-08B4-4262-93C6-71B9A9D14007}" presName="circle1" presStyleLbl="node1" presStyleIdx="0" presStyleCnt="1" custLinFactNeighborX="-52935"/>
      <dgm:spPr/>
    </dgm:pt>
    <dgm:pt modelId="{5AA9C8B7-B08E-4454-AF0C-A80EE4EBE1BD}" type="pres">
      <dgm:prSet presAssocID="{8CB42FDA-08B4-4262-93C6-71B9A9D14007}" presName="space" presStyleCnt="0"/>
      <dgm:spPr/>
    </dgm:pt>
    <dgm:pt modelId="{F1803C27-3F0F-4ABE-BB80-D6F30C869149}" type="pres">
      <dgm:prSet presAssocID="{8CB42FDA-08B4-4262-93C6-71B9A9D14007}" presName="rect1" presStyleLbl="alignAcc1" presStyleIdx="0" presStyleCnt="1" custScaleX="102915" custLinFactNeighborX="-1610" custLinFactNeighborY="63808"/>
      <dgm:spPr/>
    </dgm:pt>
    <dgm:pt modelId="{56D19351-ECEE-4C79-B6F5-2B8C7971CB21}" type="pres">
      <dgm:prSet presAssocID="{8CB42FDA-08B4-4262-93C6-71B9A9D14007}" presName="rect1ParTxNoCh" presStyleLbl="alignAcc1" presStyleIdx="0" presStyleCnt="1">
        <dgm:presLayoutVars>
          <dgm:chMax val="1"/>
          <dgm:bulletEnabled val="1"/>
        </dgm:presLayoutVars>
      </dgm:prSet>
      <dgm:spPr/>
    </dgm:pt>
  </dgm:ptLst>
  <dgm:cxnLst>
    <dgm:cxn modelId="{B53E86E6-CF71-4998-AC9A-F623E4DBF10C}" srcId="{21CFF829-E0C8-490A-91E7-1CFCA3F301EE}" destId="{8CB42FDA-08B4-4262-93C6-71B9A9D14007}" srcOrd="0" destOrd="0" parTransId="{A5AB0D53-8038-4BC2-AD41-27B892B74BE9}" sibTransId="{64082D2D-3614-4DA0-8DD7-E1BEA3C61A69}"/>
    <dgm:cxn modelId="{706C0AB9-2600-48C2-A97B-1C8D78953C6A}" type="presOf" srcId="{8CB42FDA-08B4-4262-93C6-71B9A9D14007}" destId="{F1803C27-3F0F-4ABE-BB80-D6F30C869149}" srcOrd="0" destOrd="0" presId="urn:microsoft.com/office/officeart/2005/8/layout/target3"/>
    <dgm:cxn modelId="{A6749CC0-0AC8-4151-823F-18B25E254DA2}" type="presOf" srcId="{8CB42FDA-08B4-4262-93C6-71B9A9D14007}" destId="{56D19351-ECEE-4C79-B6F5-2B8C7971CB21}" srcOrd="1" destOrd="0" presId="urn:microsoft.com/office/officeart/2005/8/layout/target3"/>
    <dgm:cxn modelId="{B65F84B6-9A9C-4C6D-8C49-46B476AEABD7}" type="presOf" srcId="{21CFF829-E0C8-490A-91E7-1CFCA3F301EE}" destId="{C3A0B87B-54F3-455F-B7D7-43C6C6942462}" srcOrd="0" destOrd="0" presId="urn:microsoft.com/office/officeart/2005/8/layout/target3"/>
    <dgm:cxn modelId="{6DAABA31-2D16-4330-BE9E-229C2F44723B}" type="presParOf" srcId="{C3A0B87B-54F3-455F-B7D7-43C6C6942462}" destId="{84D8D260-8064-4669-A5DB-159EE35AB273}" srcOrd="0" destOrd="0" presId="urn:microsoft.com/office/officeart/2005/8/layout/target3"/>
    <dgm:cxn modelId="{9D9224F4-F1BD-4B93-AAF2-D61313907F31}" type="presParOf" srcId="{C3A0B87B-54F3-455F-B7D7-43C6C6942462}" destId="{5AA9C8B7-B08E-4454-AF0C-A80EE4EBE1BD}" srcOrd="1" destOrd="0" presId="urn:microsoft.com/office/officeart/2005/8/layout/target3"/>
    <dgm:cxn modelId="{D25CE052-0267-4A8D-BCD1-DC9A39FF93BC}" type="presParOf" srcId="{C3A0B87B-54F3-455F-B7D7-43C6C6942462}" destId="{F1803C27-3F0F-4ABE-BB80-D6F30C869149}" srcOrd="2" destOrd="0" presId="urn:microsoft.com/office/officeart/2005/8/layout/target3"/>
    <dgm:cxn modelId="{5F2E16B1-C0F2-4A25-AFC7-111B6A6F0037}" type="presParOf" srcId="{C3A0B87B-54F3-455F-B7D7-43C6C6942462}" destId="{56D19351-ECEE-4C79-B6F5-2B8C7971CB21}"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14C3F1-5664-4633-9350-C9E0B33B65F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61882C47-C3AB-432B-8583-2D3F1576C7BA}">
      <dgm:prSet custT="1"/>
      <dgm:spPr>
        <a:ln>
          <a:solidFill>
            <a:srgbClr val="C00000"/>
          </a:solidFill>
        </a:ln>
      </dgm:spPr>
      <dgm:t>
        <a:bodyPr/>
        <a:lstStyle/>
        <a:p>
          <a:pPr rtl="0"/>
          <a:r>
            <a:rPr lang="ru-RU" sz="1600" b="1" smtClean="0">
              <a:latin typeface="Times New Roman" pitchFamily="18" charset="0"/>
              <a:cs typeface="Times New Roman" pitchFamily="18" charset="0"/>
            </a:rPr>
            <a:t>Второй год обучения (старшая группа)</a:t>
          </a:r>
          <a:endParaRPr lang="ru-RU" sz="1600" b="1">
            <a:latin typeface="Times New Roman" pitchFamily="18" charset="0"/>
            <a:cs typeface="Times New Roman" pitchFamily="18" charset="0"/>
          </a:endParaRPr>
        </a:p>
      </dgm:t>
    </dgm:pt>
    <dgm:pt modelId="{9D8A8902-59DE-4FA2-BFBA-42754FB9B534}" type="parTrans" cxnId="{A3A01C03-72D8-499F-A56F-11A86899FDB4}">
      <dgm:prSet/>
      <dgm:spPr/>
      <dgm:t>
        <a:bodyPr/>
        <a:lstStyle/>
        <a:p>
          <a:endParaRPr lang="ru-RU"/>
        </a:p>
      </dgm:t>
    </dgm:pt>
    <dgm:pt modelId="{CC7E952C-CC01-410D-85EB-7300433B8CBB}" type="sibTrans" cxnId="{A3A01C03-72D8-499F-A56F-11A86899FDB4}">
      <dgm:prSet/>
      <dgm:spPr/>
      <dgm:t>
        <a:bodyPr/>
        <a:lstStyle/>
        <a:p>
          <a:endParaRPr lang="ru-RU"/>
        </a:p>
      </dgm:t>
    </dgm:pt>
    <dgm:pt modelId="{510F14B6-CFC2-45B7-947A-BB1C0EA4FA36}" type="pres">
      <dgm:prSet presAssocID="{1F14C3F1-5664-4633-9350-C9E0B33B65F5}" presName="Name0" presStyleCnt="0">
        <dgm:presLayoutVars>
          <dgm:chMax val="7"/>
          <dgm:dir/>
          <dgm:animLvl val="lvl"/>
          <dgm:resizeHandles val="exact"/>
        </dgm:presLayoutVars>
      </dgm:prSet>
      <dgm:spPr/>
    </dgm:pt>
    <dgm:pt modelId="{A30A8B4A-921B-4057-99D5-408D76F08752}" type="pres">
      <dgm:prSet presAssocID="{61882C47-C3AB-432B-8583-2D3F1576C7BA}" presName="circle1" presStyleLbl="node1" presStyleIdx="0" presStyleCnt="1"/>
      <dgm:spPr/>
    </dgm:pt>
    <dgm:pt modelId="{2E5A151C-76B1-4AAA-AF13-3714031C4313}" type="pres">
      <dgm:prSet presAssocID="{61882C47-C3AB-432B-8583-2D3F1576C7BA}" presName="space" presStyleCnt="0"/>
      <dgm:spPr/>
    </dgm:pt>
    <dgm:pt modelId="{4C6F6A62-2019-475F-A9FC-DE491B3FDBB7}" type="pres">
      <dgm:prSet presAssocID="{61882C47-C3AB-432B-8583-2D3F1576C7BA}" presName="rect1" presStyleLbl="alignAcc1" presStyleIdx="0" presStyleCnt="1"/>
      <dgm:spPr/>
    </dgm:pt>
    <dgm:pt modelId="{34056EDD-F7A1-4B6A-9E7C-5214315F0586}" type="pres">
      <dgm:prSet presAssocID="{61882C47-C3AB-432B-8583-2D3F1576C7BA}" presName="rect1ParTxNoCh" presStyleLbl="alignAcc1" presStyleIdx="0" presStyleCnt="1">
        <dgm:presLayoutVars>
          <dgm:chMax val="1"/>
          <dgm:bulletEnabled val="1"/>
        </dgm:presLayoutVars>
      </dgm:prSet>
      <dgm:spPr/>
    </dgm:pt>
  </dgm:ptLst>
  <dgm:cxnLst>
    <dgm:cxn modelId="{A3A01C03-72D8-499F-A56F-11A86899FDB4}" srcId="{1F14C3F1-5664-4633-9350-C9E0B33B65F5}" destId="{61882C47-C3AB-432B-8583-2D3F1576C7BA}" srcOrd="0" destOrd="0" parTransId="{9D8A8902-59DE-4FA2-BFBA-42754FB9B534}" sibTransId="{CC7E952C-CC01-410D-85EB-7300433B8CBB}"/>
    <dgm:cxn modelId="{FAB79C3A-12C8-40EB-9C57-6424D5998EE4}" type="presOf" srcId="{1F14C3F1-5664-4633-9350-C9E0B33B65F5}" destId="{510F14B6-CFC2-45B7-947A-BB1C0EA4FA36}" srcOrd="0" destOrd="0" presId="urn:microsoft.com/office/officeart/2005/8/layout/target3"/>
    <dgm:cxn modelId="{34AC372E-CC61-4DF7-AE02-4A17A66CA792}" type="presOf" srcId="{61882C47-C3AB-432B-8583-2D3F1576C7BA}" destId="{34056EDD-F7A1-4B6A-9E7C-5214315F0586}" srcOrd="1" destOrd="0" presId="urn:microsoft.com/office/officeart/2005/8/layout/target3"/>
    <dgm:cxn modelId="{844DB51F-65E7-4C83-9872-2B7413A34906}" type="presOf" srcId="{61882C47-C3AB-432B-8583-2D3F1576C7BA}" destId="{4C6F6A62-2019-475F-A9FC-DE491B3FDBB7}" srcOrd="0" destOrd="0" presId="urn:microsoft.com/office/officeart/2005/8/layout/target3"/>
    <dgm:cxn modelId="{56E879CF-61E4-467F-B8EE-09064846A731}" type="presParOf" srcId="{510F14B6-CFC2-45B7-947A-BB1C0EA4FA36}" destId="{A30A8B4A-921B-4057-99D5-408D76F08752}" srcOrd="0" destOrd="0" presId="urn:microsoft.com/office/officeart/2005/8/layout/target3"/>
    <dgm:cxn modelId="{3BE99209-7E91-4835-90FE-5AB2299A9DE5}" type="presParOf" srcId="{510F14B6-CFC2-45B7-947A-BB1C0EA4FA36}" destId="{2E5A151C-76B1-4AAA-AF13-3714031C4313}" srcOrd="1" destOrd="0" presId="urn:microsoft.com/office/officeart/2005/8/layout/target3"/>
    <dgm:cxn modelId="{B8485B30-38CE-4EE5-9A8F-1CBB3B995173}" type="presParOf" srcId="{510F14B6-CFC2-45B7-947A-BB1C0EA4FA36}" destId="{4C6F6A62-2019-475F-A9FC-DE491B3FDBB7}" srcOrd="2" destOrd="0" presId="urn:microsoft.com/office/officeart/2005/8/layout/target3"/>
    <dgm:cxn modelId="{2A87C9D6-544F-48F4-8EA9-345BD62A4AD5}" type="presParOf" srcId="{510F14B6-CFC2-45B7-947A-BB1C0EA4FA36}" destId="{34056EDD-F7A1-4B6A-9E7C-5214315F058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86E0C3-263A-429C-ADB9-B692F40334E6}"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1FD5AF75-6FE9-47CE-85FB-C72C821E18C0}">
      <dgm:prSet custT="1"/>
      <dgm:spPr>
        <a:ln>
          <a:solidFill>
            <a:srgbClr val="C00000"/>
          </a:solidFill>
        </a:ln>
      </dgm:spPr>
      <dgm:t>
        <a:bodyPr/>
        <a:lstStyle/>
        <a:p>
          <a:pPr algn="ctr" rtl="0"/>
          <a:r>
            <a:rPr lang="ru-RU" sz="1600" b="1" dirty="0" smtClean="0">
              <a:latin typeface="Times New Roman" pitchFamily="18" charset="0"/>
              <a:cs typeface="Times New Roman" pitchFamily="18" charset="0"/>
            </a:rPr>
            <a:t>Третий год обучения (подготовительная к школе группа)</a:t>
          </a:r>
          <a:endParaRPr lang="ru-RU" sz="1600" b="1" dirty="0">
            <a:latin typeface="Times New Roman" pitchFamily="18" charset="0"/>
            <a:cs typeface="Times New Roman" pitchFamily="18" charset="0"/>
          </a:endParaRPr>
        </a:p>
      </dgm:t>
    </dgm:pt>
    <dgm:pt modelId="{3F82D107-16F7-434E-89EE-A66C0C9CC7E0}" type="parTrans" cxnId="{FC94E8E0-3E66-42C5-8E31-1E0CC67AE51D}">
      <dgm:prSet/>
      <dgm:spPr/>
      <dgm:t>
        <a:bodyPr/>
        <a:lstStyle/>
        <a:p>
          <a:endParaRPr lang="ru-RU"/>
        </a:p>
      </dgm:t>
    </dgm:pt>
    <dgm:pt modelId="{E2DB3323-CBC6-4967-89FA-C18F742F44CC}" type="sibTrans" cxnId="{FC94E8E0-3E66-42C5-8E31-1E0CC67AE51D}">
      <dgm:prSet/>
      <dgm:spPr/>
      <dgm:t>
        <a:bodyPr/>
        <a:lstStyle/>
        <a:p>
          <a:endParaRPr lang="ru-RU"/>
        </a:p>
      </dgm:t>
    </dgm:pt>
    <dgm:pt modelId="{EFA86731-1803-4ED5-B2B2-2636DF1B37E6}" type="pres">
      <dgm:prSet presAssocID="{F386E0C3-263A-429C-ADB9-B692F40334E6}" presName="Name0" presStyleCnt="0">
        <dgm:presLayoutVars>
          <dgm:chMax val="7"/>
          <dgm:dir/>
          <dgm:animLvl val="lvl"/>
          <dgm:resizeHandles val="exact"/>
        </dgm:presLayoutVars>
      </dgm:prSet>
      <dgm:spPr/>
    </dgm:pt>
    <dgm:pt modelId="{EE4389D1-9807-4592-A3A8-B3630721EFE4}" type="pres">
      <dgm:prSet presAssocID="{1FD5AF75-6FE9-47CE-85FB-C72C821E18C0}" presName="circle1" presStyleLbl="node1" presStyleIdx="0" presStyleCnt="1"/>
      <dgm:spPr/>
    </dgm:pt>
    <dgm:pt modelId="{4A6F0D99-2738-419D-91D6-DDB903730995}" type="pres">
      <dgm:prSet presAssocID="{1FD5AF75-6FE9-47CE-85FB-C72C821E18C0}" presName="space" presStyleCnt="0"/>
      <dgm:spPr/>
    </dgm:pt>
    <dgm:pt modelId="{77A03FD2-E4AD-4496-9554-5CFADE808738}" type="pres">
      <dgm:prSet presAssocID="{1FD5AF75-6FE9-47CE-85FB-C72C821E18C0}" presName="rect1" presStyleLbl="alignAcc1" presStyleIdx="0" presStyleCnt="1" custScaleY="100000" custLinFactNeighborX="56" custLinFactNeighborY="-43006"/>
      <dgm:spPr/>
    </dgm:pt>
    <dgm:pt modelId="{4D517E39-DD14-4245-BFE4-B79CC0B23B38}" type="pres">
      <dgm:prSet presAssocID="{1FD5AF75-6FE9-47CE-85FB-C72C821E18C0}" presName="rect1ParTxNoCh" presStyleLbl="alignAcc1" presStyleIdx="0" presStyleCnt="1">
        <dgm:presLayoutVars>
          <dgm:chMax val="1"/>
          <dgm:bulletEnabled val="1"/>
        </dgm:presLayoutVars>
      </dgm:prSet>
      <dgm:spPr/>
    </dgm:pt>
  </dgm:ptLst>
  <dgm:cxnLst>
    <dgm:cxn modelId="{885E413C-EA0E-4DDD-8F0D-17AFFF6B93E4}" type="presOf" srcId="{F386E0C3-263A-429C-ADB9-B692F40334E6}" destId="{EFA86731-1803-4ED5-B2B2-2636DF1B37E6}" srcOrd="0" destOrd="0" presId="urn:microsoft.com/office/officeart/2005/8/layout/target3"/>
    <dgm:cxn modelId="{7D2F710A-FA19-412E-BF1C-EF0F716FDCC7}" type="presOf" srcId="{1FD5AF75-6FE9-47CE-85FB-C72C821E18C0}" destId="{4D517E39-DD14-4245-BFE4-B79CC0B23B38}" srcOrd="1" destOrd="0" presId="urn:microsoft.com/office/officeart/2005/8/layout/target3"/>
    <dgm:cxn modelId="{737AD30B-BFEC-46B5-A9A6-056268046830}" type="presOf" srcId="{1FD5AF75-6FE9-47CE-85FB-C72C821E18C0}" destId="{77A03FD2-E4AD-4496-9554-5CFADE808738}" srcOrd="0" destOrd="0" presId="urn:microsoft.com/office/officeart/2005/8/layout/target3"/>
    <dgm:cxn modelId="{FC94E8E0-3E66-42C5-8E31-1E0CC67AE51D}" srcId="{F386E0C3-263A-429C-ADB9-B692F40334E6}" destId="{1FD5AF75-6FE9-47CE-85FB-C72C821E18C0}" srcOrd="0" destOrd="0" parTransId="{3F82D107-16F7-434E-89EE-A66C0C9CC7E0}" sibTransId="{E2DB3323-CBC6-4967-89FA-C18F742F44CC}"/>
    <dgm:cxn modelId="{1F0C603E-D83A-4517-BDE9-F2B35F892C2B}" type="presParOf" srcId="{EFA86731-1803-4ED5-B2B2-2636DF1B37E6}" destId="{EE4389D1-9807-4592-A3A8-B3630721EFE4}" srcOrd="0" destOrd="0" presId="urn:microsoft.com/office/officeart/2005/8/layout/target3"/>
    <dgm:cxn modelId="{73DCDE05-9892-41EA-9D39-14D733D6BCB1}" type="presParOf" srcId="{EFA86731-1803-4ED5-B2B2-2636DF1B37E6}" destId="{4A6F0D99-2738-419D-91D6-DDB903730995}" srcOrd="1" destOrd="0" presId="urn:microsoft.com/office/officeart/2005/8/layout/target3"/>
    <dgm:cxn modelId="{B94E5D25-702D-4E91-8E55-F172A52C4C96}" type="presParOf" srcId="{EFA86731-1803-4ED5-B2B2-2636DF1B37E6}" destId="{77A03FD2-E4AD-4496-9554-5CFADE808738}" srcOrd="2" destOrd="0" presId="urn:microsoft.com/office/officeart/2005/8/layout/target3"/>
    <dgm:cxn modelId="{9B3A06FA-7293-445F-932A-46283110BA8C}" type="presParOf" srcId="{EFA86731-1803-4ED5-B2B2-2636DF1B37E6}" destId="{4D517E39-DD14-4245-BFE4-B79CC0B23B38}" srcOrd="3" destOrd="0" presId="urn:microsoft.com/office/officeart/2005/8/layout/target3"/>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C26AE9-2F8A-4AE4-852B-998310C67EC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47560D0C-CDA7-4CC1-B615-40D4D97362FB}">
      <dgm:prSet custT="1"/>
      <dgm:spPr>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path path="circle">
            <a:fillToRect t="100000" r="100000"/>
          </a:path>
          <a:tileRect l="-100000" b="-100000"/>
        </a:gradFill>
        <a:ln>
          <a:solidFill>
            <a:srgbClr val="C00000"/>
          </a:solidFill>
        </a:ln>
      </dgm:spPr>
      <dgm:t>
        <a:bodyPr/>
        <a:lstStyle/>
        <a:p>
          <a:pPr rtl="0"/>
          <a:r>
            <a:rPr lang="ru-RU" sz="1600" b="1" dirty="0" smtClean="0">
              <a:latin typeface="Times New Roman" pitchFamily="18" charset="0"/>
              <a:cs typeface="Times New Roman" pitchFamily="18" charset="0"/>
            </a:rPr>
            <a:t>Раздел </a:t>
          </a:r>
          <a:r>
            <a:rPr lang="en-US" sz="1600" b="1" dirty="0" smtClean="0">
              <a:latin typeface="Times New Roman" pitchFamily="18" charset="0"/>
              <a:cs typeface="Times New Roman" pitchFamily="18" charset="0"/>
            </a:rPr>
            <a:t>II. </a:t>
          </a:r>
          <a:r>
            <a:rPr lang="ru-RU" sz="1600" b="1" dirty="0" smtClean="0">
              <a:latin typeface="Times New Roman" pitchFamily="18" charset="0"/>
              <a:cs typeface="Times New Roman" pitchFamily="18" charset="0"/>
            </a:rPr>
            <a:t>Бумажная пластика.</a:t>
          </a:r>
          <a:endParaRPr lang="ru-RU" sz="1600" b="1" dirty="0">
            <a:latin typeface="Times New Roman" pitchFamily="18" charset="0"/>
            <a:cs typeface="Times New Roman" pitchFamily="18" charset="0"/>
          </a:endParaRPr>
        </a:p>
      </dgm:t>
    </dgm:pt>
    <dgm:pt modelId="{DCF1EBFF-B575-4C6E-9395-8B5E5F231D1C}" type="parTrans" cxnId="{D0479CCF-5A5E-412E-987E-DDF0836B3EF5}">
      <dgm:prSet/>
      <dgm:spPr/>
      <dgm:t>
        <a:bodyPr/>
        <a:lstStyle/>
        <a:p>
          <a:endParaRPr lang="ru-RU"/>
        </a:p>
      </dgm:t>
    </dgm:pt>
    <dgm:pt modelId="{7B493658-4EDF-4D8D-B21B-732562599FC1}" type="sibTrans" cxnId="{D0479CCF-5A5E-412E-987E-DDF0836B3EF5}">
      <dgm:prSet/>
      <dgm:spPr/>
      <dgm:t>
        <a:bodyPr/>
        <a:lstStyle/>
        <a:p>
          <a:endParaRPr lang="ru-RU"/>
        </a:p>
      </dgm:t>
    </dgm:pt>
    <dgm:pt modelId="{C33EA9B8-44E9-429D-94AF-1785E134423A}" type="pres">
      <dgm:prSet presAssocID="{E2C26AE9-2F8A-4AE4-852B-998310C67ECE}" presName="Name0" presStyleCnt="0">
        <dgm:presLayoutVars>
          <dgm:chMax val="7"/>
          <dgm:dir/>
          <dgm:animLvl val="lvl"/>
          <dgm:resizeHandles val="exact"/>
        </dgm:presLayoutVars>
      </dgm:prSet>
      <dgm:spPr/>
    </dgm:pt>
    <dgm:pt modelId="{CBD3A1B2-33DF-4937-8D97-3BF655258602}" type="pres">
      <dgm:prSet presAssocID="{47560D0C-CDA7-4CC1-B615-40D4D97362FB}" presName="circle1" presStyleLbl="node1" presStyleIdx="0" presStyleCnt="1" custScaleX="185077" custLinFactNeighborX="32089" custLinFactNeighborY="0"/>
      <dgm:spPr/>
    </dgm:pt>
    <dgm:pt modelId="{084C2628-D7EE-44AE-BE8E-B56A26516295}" type="pres">
      <dgm:prSet presAssocID="{47560D0C-CDA7-4CC1-B615-40D4D97362FB}" presName="space" presStyleCnt="0"/>
      <dgm:spPr/>
    </dgm:pt>
    <dgm:pt modelId="{AB30F856-61CE-4681-9AFD-D744EDBFF5BC}" type="pres">
      <dgm:prSet presAssocID="{47560D0C-CDA7-4CC1-B615-40D4D97362FB}" presName="rect1" presStyleLbl="alignAcc1" presStyleIdx="0" presStyleCnt="1"/>
      <dgm:spPr/>
    </dgm:pt>
    <dgm:pt modelId="{62A2EB34-C48B-4D42-A4D0-B74D04207CCA}" type="pres">
      <dgm:prSet presAssocID="{47560D0C-CDA7-4CC1-B615-40D4D97362FB}" presName="rect1ParTxNoCh" presStyleLbl="alignAcc1" presStyleIdx="0" presStyleCnt="1">
        <dgm:presLayoutVars>
          <dgm:chMax val="1"/>
          <dgm:bulletEnabled val="1"/>
        </dgm:presLayoutVars>
      </dgm:prSet>
      <dgm:spPr/>
    </dgm:pt>
  </dgm:ptLst>
  <dgm:cxnLst>
    <dgm:cxn modelId="{1012E219-417B-4CEA-AD9A-0E8CB9871E56}" type="presOf" srcId="{E2C26AE9-2F8A-4AE4-852B-998310C67ECE}" destId="{C33EA9B8-44E9-429D-94AF-1785E134423A}" srcOrd="0" destOrd="0" presId="urn:microsoft.com/office/officeart/2005/8/layout/target3"/>
    <dgm:cxn modelId="{98494B0C-3414-4ED7-BF08-35BAF6E2BBE2}" type="presOf" srcId="{47560D0C-CDA7-4CC1-B615-40D4D97362FB}" destId="{62A2EB34-C48B-4D42-A4D0-B74D04207CCA}" srcOrd="1" destOrd="0" presId="urn:microsoft.com/office/officeart/2005/8/layout/target3"/>
    <dgm:cxn modelId="{D0479CCF-5A5E-412E-987E-DDF0836B3EF5}" srcId="{E2C26AE9-2F8A-4AE4-852B-998310C67ECE}" destId="{47560D0C-CDA7-4CC1-B615-40D4D97362FB}" srcOrd="0" destOrd="0" parTransId="{DCF1EBFF-B575-4C6E-9395-8B5E5F231D1C}" sibTransId="{7B493658-4EDF-4D8D-B21B-732562599FC1}"/>
    <dgm:cxn modelId="{8695CD62-B4F4-48FD-8482-6C3FC94BA3D1}" type="presOf" srcId="{47560D0C-CDA7-4CC1-B615-40D4D97362FB}" destId="{AB30F856-61CE-4681-9AFD-D744EDBFF5BC}" srcOrd="0" destOrd="0" presId="urn:microsoft.com/office/officeart/2005/8/layout/target3"/>
    <dgm:cxn modelId="{4EAB9CF6-CB24-4FE4-ABBF-AFB1C3EEE79A}" type="presParOf" srcId="{C33EA9B8-44E9-429D-94AF-1785E134423A}" destId="{CBD3A1B2-33DF-4937-8D97-3BF655258602}" srcOrd="0" destOrd="0" presId="urn:microsoft.com/office/officeart/2005/8/layout/target3"/>
    <dgm:cxn modelId="{75F75E0A-38AD-4449-93EB-51525754F9A8}" type="presParOf" srcId="{C33EA9B8-44E9-429D-94AF-1785E134423A}" destId="{084C2628-D7EE-44AE-BE8E-B56A26516295}" srcOrd="1" destOrd="0" presId="urn:microsoft.com/office/officeart/2005/8/layout/target3"/>
    <dgm:cxn modelId="{819A5333-721D-403B-9A07-C23A87A6A88E}" type="presParOf" srcId="{C33EA9B8-44E9-429D-94AF-1785E134423A}" destId="{AB30F856-61CE-4681-9AFD-D744EDBFF5BC}" srcOrd="2" destOrd="0" presId="urn:microsoft.com/office/officeart/2005/8/layout/target3"/>
    <dgm:cxn modelId="{06F020C4-8B57-4D80-8231-2D4D3342A097}" type="presParOf" srcId="{C33EA9B8-44E9-429D-94AF-1785E134423A}" destId="{62A2EB34-C48B-4D42-A4D0-B74D04207CC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2A6593F-7E3B-4DBB-83E4-110C6B5168F0}"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B19EE43C-DBCF-45C0-BC18-58B3FB9110B0}">
      <dgm:prSet custT="1"/>
      <dgm:spPr>
        <a:ln>
          <a:solidFill>
            <a:srgbClr val="C00000"/>
          </a:solidFill>
        </a:ln>
      </dgm:spPr>
      <dgm:t>
        <a:bodyPr/>
        <a:lstStyle/>
        <a:p>
          <a:pPr rtl="0"/>
          <a:r>
            <a:rPr lang="ru-RU" sz="1600" b="1" dirty="0" smtClean="0">
              <a:latin typeface="Times New Roman" pitchFamily="18" charset="0"/>
              <a:cs typeface="Times New Roman" pitchFamily="18" charset="0"/>
            </a:rPr>
            <a:t>Первый год обучения</a:t>
          </a:r>
          <a:endParaRPr lang="ru-RU" sz="1600" b="1" dirty="0">
            <a:latin typeface="Times New Roman" pitchFamily="18" charset="0"/>
            <a:cs typeface="Times New Roman" pitchFamily="18" charset="0"/>
          </a:endParaRPr>
        </a:p>
      </dgm:t>
    </dgm:pt>
    <dgm:pt modelId="{55B522CB-4F5B-495D-863B-DDBC42FAF2A2}" type="parTrans" cxnId="{C5965F3B-E45C-48C6-B914-ED860678E446}">
      <dgm:prSet/>
      <dgm:spPr/>
      <dgm:t>
        <a:bodyPr/>
        <a:lstStyle/>
        <a:p>
          <a:endParaRPr lang="ru-RU"/>
        </a:p>
      </dgm:t>
    </dgm:pt>
    <dgm:pt modelId="{8DCD8EF9-2B18-4455-BB9D-64BD784802B4}" type="sibTrans" cxnId="{C5965F3B-E45C-48C6-B914-ED860678E446}">
      <dgm:prSet/>
      <dgm:spPr/>
      <dgm:t>
        <a:bodyPr/>
        <a:lstStyle/>
        <a:p>
          <a:endParaRPr lang="ru-RU"/>
        </a:p>
      </dgm:t>
    </dgm:pt>
    <dgm:pt modelId="{2ACD8481-D646-48E8-AED2-9AFBE66A1FB7}" type="pres">
      <dgm:prSet presAssocID="{E2A6593F-7E3B-4DBB-83E4-110C6B5168F0}" presName="Name0" presStyleCnt="0">
        <dgm:presLayoutVars>
          <dgm:chMax val="7"/>
          <dgm:dir/>
          <dgm:animLvl val="lvl"/>
          <dgm:resizeHandles val="exact"/>
        </dgm:presLayoutVars>
      </dgm:prSet>
      <dgm:spPr/>
    </dgm:pt>
    <dgm:pt modelId="{10934A81-90CC-475A-944C-78B7E8BC34C9}" type="pres">
      <dgm:prSet presAssocID="{B19EE43C-DBCF-45C0-BC18-58B3FB9110B0}" presName="circle1" presStyleLbl="node1" presStyleIdx="0" presStyleCnt="1"/>
      <dgm:spPr/>
    </dgm:pt>
    <dgm:pt modelId="{C0D00373-ED82-471D-AE24-00E446736ADA}" type="pres">
      <dgm:prSet presAssocID="{B19EE43C-DBCF-45C0-BC18-58B3FB9110B0}" presName="space" presStyleCnt="0"/>
      <dgm:spPr/>
    </dgm:pt>
    <dgm:pt modelId="{2DE137B7-F5A9-4A14-8370-FA14F921D7F1}" type="pres">
      <dgm:prSet presAssocID="{B19EE43C-DBCF-45C0-BC18-58B3FB9110B0}" presName="rect1" presStyleLbl="alignAcc1" presStyleIdx="0" presStyleCnt="1"/>
      <dgm:spPr/>
    </dgm:pt>
    <dgm:pt modelId="{F017120C-0BB5-485B-BCCE-29BB2EAAECC3}" type="pres">
      <dgm:prSet presAssocID="{B19EE43C-DBCF-45C0-BC18-58B3FB9110B0}" presName="rect1ParTxNoCh" presStyleLbl="alignAcc1" presStyleIdx="0" presStyleCnt="1">
        <dgm:presLayoutVars>
          <dgm:chMax val="1"/>
          <dgm:bulletEnabled val="1"/>
        </dgm:presLayoutVars>
      </dgm:prSet>
      <dgm:spPr/>
    </dgm:pt>
  </dgm:ptLst>
  <dgm:cxnLst>
    <dgm:cxn modelId="{57850720-3165-4795-9FBC-1A4E16D0B4C0}" type="presOf" srcId="{E2A6593F-7E3B-4DBB-83E4-110C6B5168F0}" destId="{2ACD8481-D646-48E8-AED2-9AFBE66A1FB7}" srcOrd="0" destOrd="0" presId="urn:microsoft.com/office/officeart/2005/8/layout/target3"/>
    <dgm:cxn modelId="{485F6A32-D4A0-4463-BA3B-C9A6388650A5}" type="presOf" srcId="{B19EE43C-DBCF-45C0-BC18-58B3FB9110B0}" destId="{F017120C-0BB5-485B-BCCE-29BB2EAAECC3}" srcOrd="1" destOrd="0" presId="urn:microsoft.com/office/officeart/2005/8/layout/target3"/>
    <dgm:cxn modelId="{196674F7-2035-45CD-BA8B-0C11D0DCEC14}" type="presOf" srcId="{B19EE43C-DBCF-45C0-BC18-58B3FB9110B0}" destId="{2DE137B7-F5A9-4A14-8370-FA14F921D7F1}" srcOrd="0" destOrd="0" presId="urn:microsoft.com/office/officeart/2005/8/layout/target3"/>
    <dgm:cxn modelId="{C5965F3B-E45C-48C6-B914-ED860678E446}" srcId="{E2A6593F-7E3B-4DBB-83E4-110C6B5168F0}" destId="{B19EE43C-DBCF-45C0-BC18-58B3FB9110B0}" srcOrd="0" destOrd="0" parTransId="{55B522CB-4F5B-495D-863B-DDBC42FAF2A2}" sibTransId="{8DCD8EF9-2B18-4455-BB9D-64BD784802B4}"/>
    <dgm:cxn modelId="{657B2FE8-7FBE-4308-9C0A-CFF95BCD2E54}" type="presParOf" srcId="{2ACD8481-D646-48E8-AED2-9AFBE66A1FB7}" destId="{10934A81-90CC-475A-944C-78B7E8BC34C9}" srcOrd="0" destOrd="0" presId="urn:microsoft.com/office/officeart/2005/8/layout/target3"/>
    <dgm:cxn modelId="{6685D66A-7851-4825-B380-E92F01B79760}" type="presParOf" srcId="{2ACD8481-D646-48E8-AED2-9AFBE66A1FB7}" destId="{C0D00373-ED82-471D-AE24-00E446736ADA}" srcOrd="1" destOrd="0" presId="urn:microsoft.com/office/officeart/2005/8/layout/target3"/>
    <dgm:cxn modelId="{959205CA-9609-46C3-B990-E0A04C364C56}" type="presParOf" srcId="{2ACD8481-D646-48E8-AED2-9AFBE66A1FB7}" destId="{2DE137B7-F5A9-4A14-8370-FA14F921D7F1}" srcOrd="2" destOrd="0" presId="urn:microsoft.com/office/officeart/2005/8/layout/target3"/>
    <dgm:cxn modelId="{BEB6B280-F68A-4532-971A-6DA8270A1A51}" type="presParOf" srcId="{2ACD8481-D646-48E8-AED2-9AFBE66A1FB7}" destId="{F017120C-0BB5-485B-BCCE-29BB2EAAECC3}"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694551-924B-4B90-BFA4-3FEEDC9904F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A8CDDBC3-49A2-4D24-88B4-FC916615FAFD}">
      <dgm:prSet custT="1"/>
      <dgm:spPr>
        <a:ln>
          <a:solidFill>
            <a:srgbClr val="C00000"/>
          </a:solidFill>
        </a:ln>
      </dgm:spPr>
      <dgm:t>
        <a:bodyPr/>
        <a:lstStyle/>
        <a:p>
          <a:pPr rtl="0"/>
          <a:r>
            <a:rPr lang="ru-RU" sz="1600" b="1" dirty="0" smtClean="0">
              <a:latin typeface="Times New Roman" pitchFamily="18" charset="0"/>
              <a:cs typeface="Times New Roman" pitchFamily="18" charset="0"/>
            </a:rPr>
            <a:t>Второй год обучения</a:t>
          </a:r>
          <a:endParaRPr lang="ru-RU" sz="1600" b="1" dirty="0">
            <a:latin typeface="Times New Roman" pitchFamily="18" charset="0"/>
            <a:cs typeface="Times New Roman" pitchFamily="18" charset="0"/>
          </a:endParaRPr>
        </a:p>
      </dgm:t>
    </dgm:pt>
    <dgm:pt modelId="{B6D10A2B-BBDC-4034-BD22-68B7A7AC2188}" type="parTrans" cxnId="{1360F364-977D-40A8-BE29-E2A7E30FD0C8}">
      <dgm:prSet/>
      <dgm:spPr/>
      <dgm:t>
        <a:bodyPr/>
        <a:lstStyle/>
        <a:p>
          <a:endParaRPr lang="ru-RU"/>
        </a:p>
      </dgm:t>
    </dgm:pt>
    <dgm:pt modelId="{81975822-82F8-4E2B-A8D0-4F700BF5B28E}" type="sibTrans" cxnId="{1360F364-977D-40A8-BE29-E2A7E30FD0C8}">
      <dgm:prSet/>
      <dgm:spPr/>
      <dgm:t>
        <a:bodyPr/>
        <a:lstStyle/>
        <a:p>
          <a:endParaRPr lang="ru-RU"/>
        </a:p>
      </dgm:t>
    </dgm:pt>
    <dgm:pt modelId="{F130F84D-F465-4458-B321-47F588FA111A}" type="pres">
      <dgm:prSet presAssocID="{19694551-924B-4B90-BFA4-3FEEDC9904FB}" presName="Name0" presStyleCnt="0">
        <dgm:presLayoutVars>
          <dgm:chMax val="7"/>
          <dgm:dir/>
          <dgm:animLvl val="lvl"/>
          <dgm:resizeHandles val="exact"/>
        </dgm:presLayoutVars>
      </dgm:prSet>
      <dgm:spPr/>
    </dgm:pt>
    <dgm:pt modelId="{D55052AA-6C7F-4DC7-A0C5-618186D068BE}" type="pres">
      <dgm:prSet presAssocID="{A8CDDBC3-49A2-4D24-88B4-FC916615FAFD}" presName="circle1" presStyleLbl="node1" presStyleIdx="0" presStyleCnt="1"/>
      <dgm:spPr/>
    </dgm:pt>
    <dgm:pt modelId="{02315F7E-DCED-4767-A41A-ED7DD9051C42}" type="pres">
      <dgm:prSet presAssocID="{A8CDDBC3-49A2-4D24-88B4-FC916615FAFD}" presName="space" presStyleCnt="0"/>
      <dgm:spPr/>
    </dgm:pt>
    <dgm:pt modelId="{43DED203-522B-4A89-9B78-F95D6F955A28}" type="pres">
      <dgm:prSet presAssocID="{A8CDDBC3-49A2-4D24-88B4-FC916615FAFD}" presName="rect1" presStyleLbl="alignAcc1" presStyleIdx="0" presStyleCnt="1"/>
      <dgm:spPr/>
    </dgm:pt>
    <dgm:pt modelId="{F5A25C1F-D303-42C4-AC2A-C1D181CFBDBA}" type="pres">
      <dgm:prSet presAssocID="{A8CDDBC3-49A2-4D24-88B4-FC916615FAFD}" presName="rect1ParTxNoCh" presStyleLbl="alignAcc1" presStyleIdx="0" presStyleCnt="1">
        <dgm:presLayoutVars>
          <dgm:chMax val="1"/>
          <dgm:bulletEnabled val="1"/>
        </dgm:presLayoutVars>
      </dgm:prSet>
      <dgm:spPr/>
    </dgm:pt>
  </dgm:ptLst>
  <dgm:cxnLst>
    <dgm:cxn modelId="{329DC438-539D-47BD-8B4F-F2B57554C1F4}" type="presOf" srcId="{A8CDDBC3-49A2-4D24-88B4-FC916615FAFD}" destId="{F5A25C1F-D303-42C4-AC2A-C1D181CFBDBA}" srcOrd="1" destOrd="0" presId="urn:microsoft.com/office/officeart/2005/8/layout/target3"/>
    <dgm:cxn modelId="{250B3B7E-A32A-4309-BA4A-C37FFC50298A}" type="presOf" srcId="{19694551-924B-4B90-BFA4-3FEEDC9904FB}" destId="{F130F84D-F465-4458-B321-47F588FA111A}" srcOrd="0" destOrd="0" presId="urn:microsoft.com/office/officeart/2005/8/layout/target3"/>
    <dgm:cxn modelId="{0CA5B3D9-4B69-44E5-85C7-058B2BB781B9}" type="presOf" srcId="{A8CDDBC3-49A2-4D24-88B4-FC916615FAFD}" destId="{43DED203-522B-4A89-9B78-F95D6F955A28}" srcOrd="0" destOrd="0" presId="urn:microsoft.com/office/officeart/2005/8/layout/target3"/>
    <dgm:cxn modelId="{1360F364-977D-40A8-BE29-E2A7E30FD0C8}" srcId="{19694551-924B-4B90-BFA4-3FEEDC9904FB}" destId="{A8CDDBC3-49A2-4D24-88B4-FC916615FAFD}" srcOrd="0" destOrd="0" parTransId="{B6D10A2B-BBDC-4034-BD22-68B7A7AC2188}" sibTransId="{81975822-82F8-4E2B-A8D0-4F700BF5B28E}"/>
    <dgm:cxn modelId="{1D24B6D0-C944-41C1-BEC3-CBE46E7E2951}" type="presParOf" srcId="{F130F84D-F465-4458-B321-47F588FA111A}" destId="{D55052AA-6C7F-4DC7-A0C5-618186D068BE}" srcOrd="0" destOrd="0" presId="urn:microsoft.com/office/officeart/2005/8/layout/target3"/>
    <dgm:cxn modelId="{E94DB57C-D9D4-4874-93F5-E354F859D7EE}" type="presParOf" srcId="{F130F84D-F465-4458-B321-47F588FA111A}" destId="{02315F7E-DCED-4767-A41A-ED7DD9051C42}" srcOrd="1" destOrd="0" presId="urn:microsoft.com/office/officeart/2005/8/layout/target3"/>
    <dgm:cxn modelId="{7F3C1891-51B3-4E55-B73C-922B1CB9F067}" type="presParOf" srcId="{F130F84D-F465-4458-B321-47F588FA111A}" destId="{43DED203-522B-4A89-9B78-F95D6F955A28}" srcOrd="2" destOrd="0" presId="urn:microsoft.com/office/officeart/2005/8/layout/target3"/>
    <dgm:cxn modelId="{8D0E4B85-BD16-4069-9415-B91BB73D89FD}" type="presParOf" srcId="{F130F84D-F465-4458-B321-47F588FA111A}" destId="{F5A25C1F-D303-42C4-AC2A-C1D181CFBDB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0D87FB-27FC-4473-9D7D-6253D7A3FC69}">
      <dsp:nvSpPr>
        <dsp:cNvPr id="0" name=""/>
        <dsp:cNvSpPr/>
      </dsp:nvSpPr>
      <dsp:spPr>
        <a:xfrm>
          <a:off x="0" y="0"/>
          <a:ext cx="954107" cy="954107"/>
        </a:xfrm>
        <a:prstGeom prst="pie">
          <a:avLst>
            <a:gd name="adj1" fmla="val 5400000"/>
            <a:gd name="adj2" fmla="val 16200000"/>
          </a:avLst>
        </a:prstGeom>
        <a:solidFill>
          <a:schemeClr val="accent2"/>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6291F010-6957-4977-A34C-A3E87901E438}">
      <dsp:nvSpPr>
        <dsp:cNvPr id="0" name=""/>
        <dsp:cNvSpPr/>
      </dsp:nvSpPr>
      <dsp:spPr>
        <a:xfrm>
          <a:off x="375435" y="0"/>
          <a:ext cx="2655294" cy="954107"/>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ru-RU" sz="2100" b="1" u="sng" kern="1200" dirty="0" smtClean="0"/>
            <a:t>Воспитатель </a:t>
          </a:r>
          <a:endParaRPr lang="ru-RU" sz="2100" kern="1200" dirty="0"/>
        </a:p>
      </dsp:txBody>
      <dsp:txXfrm>
        <a:off x="375435" y="0"/>
        <a:ext cx="2655294" cy="453200"/>
      </dsp:txXfrm>
    </dsp:sp>
    <dsp:sp modelId="{248FB877-995C-4C5F-B342-A0B7696426DD}">
      <dsp:nvSpPr>
        <dsp:cNvPr id="0" name=""/>
        <dsp:cNvSpPr/>
      </dsp:nvSpPr>
      <dsp:spPr>
        <a:xfrm>
          <a:off x="250453" y="453200"/>
          <a:ext cx="453200" cy="453200"/>
        </a:xfrm>
        <a:prstGeom prst="pie">
          <a:avLst>
            <a:gd name="adj1" fmla="val 5400000"/>
            <a:gd name="adj2" fmla="val 1620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sp>
    <dsp:sp modelId="{BEA6E000-D725-4FB1-83DD-425259667C20}">
      <dsp:nvSpPr>
        <dsp:cNvPr id="0" name=""/>
        <dsp:cNvSpPr/>
      </dsp:nvSpPr>
      <dsp:spPr>
        <a:xfrm>
          <a:off x="477053" y="453200"/>
          <a:ext cx="2655294" cy="45320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u="sng" kern="1200" dirty="0" smtClean="0"/>
            <a:t>II</a:t>
          </a:r>
          <a:r>
            <a:rPr lang="ru-RU" sz="2100" b="1" u="sng" kern="1200" dirty="0" smtClean="0"/>
            <a:t> кв. категории</a:t>
          </a:r>
          <a:endParaRPr lang="ru-RU" sz="2100" b="1" kern="1200" dirty="0"/>
        </a:p>
      </dsp:txBody>
      <dsp:txXfrm>
        <a:off x="477053" y="453200"/>
        <a:ext cx="2655294" cy="4532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2EF86-BDF1-434A-8E67-2B2A8F4E308C}">
      <dsp:nvSpPr>
        <dsp:cNvPr id="0" name=""/>
        <dsp:cNvSpPr/>
      </dsp:nvSpPr>
      <dsp:spPr>
        <a:xfrm>
          <a:off x="0" y="0"/>
          <a:ext cx="369332" cy="36933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FD2C80-5FCC-4EDD-B28F-3614FFAF0C48}">
      <dsp:nvSpPr>
        <dsp:cNvPr id="0" name=""/>
        <dsp:cNvSpPr/>
      </dsp:nvSpPr>
      <dsp:spPr>
        <a:xfrm>
          <a:off x="184665" y="0"/>
          <a:ext cx="4279829" cy="369332"/>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smtClean="0">
              <a:latin typeface="Times New Roman" pitchFamily="18" charset="0"/>
              <a:cs typeface="Times New Roman" pitchFamily="18" charset="0"/>
            </a:rPr>
            <a:t>Третий год обучения</a:t>
          </a:r>
          <a:endParaRPr lang="ru-RU" sz="1600" b="1" kern="1200">
            <a:latin typeface="Times New Roman" pitchFamily="18" charset="0"/>
            <a:cs typeface="Times New Roman" pitchFamily="18" charset="0"/>
          </a:endParaRPr>
        </a:p>
      </dsp:txBody>
      <dsp:txXfrm>
        <a:off x="184665" y="0"/>
        <a:ext cx="4279829" cy="36933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F7EB0F-7BD7-465A-9BFA-114C7F87D529}">
      <dsp:nvSpPr>
        <dsp:cNvPr id="0" name=""/>
        <dsp:cNvSpPr/>
      </dsp:nvSpPr>
      <dsp:spPr>
        <a:xfrm>
          <a:off x="0" y="0"/>
          <a:ext cx="738664" cy="73866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56D1E0-087A-4088-B171-5A9FAAB54E44}">
      <dsp:nvSpPr>
        <dsp:cNvPr id="0" name=""/>
        <dsp:cNvSpPr/>
      </dsp:nvSpPr>
      <dsp:spPr>
        <a:xfrm>
          <a:off x="369331" y="0"/>
          <a:ext cx="5103276" cy="738664"/>
        </a:xfrm>
        <a:prstGeom prst="rect">
          <a:avLst/>
        </a:prstGeom>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path path="circle">
            <a:fillToRect t="100000" r="100000"/>
          </a:path>
          <a:tileRect l="-100000" b="-100000"/>
        </a:gra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0" kern="1200" baseline="0" smtClean="0"/>
            <a:t>Содержание программы. Оригами.</a:t>
          </a:r>
          <a:endParaRPr lang="ru-RU" sz="1600" kern="1200"/>
        </a:p>
      </dsp:txBody>
      <dsp:txXfrm>
        <a:off x="369331" y="0"/>
        <a:ext cx="5103276" cy="350865"/>
      </dsp:txXfrm>
    </dsp:sp>
    <dsp:sp modelId="{4D36EE50-2670-4C12-91FB-E918B49738D7}">
      <dsp:nvSpPr>
        <dsp:cNvPr id="0" name=""/>
        <dsp:cNvSpPr/>
      </dsp:nvSpPr>
      <dsp:spPr>
        <a:xfrm>
          <a:off x="193899" y="350865"/>
          <a:ext cx="350865" cy="350865"/>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88F84A-5582-4140-9D19-B50DA464C688}">
      <dsp:nvSpPr>
        <dsp:cNvPr id="0" name=""/>
        <dsp:cNvSpPr/>
      </dsp:nvSpPr>
      <dsp:spPr>
        <a:xfrm>
          <a:off x="369331" y="350865"/>
          <a:ext cx="5103276" cy="350865"/>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0" kern="1200" baseline="0" dirty="0" smtClean="0"/>
            <a:t>Первый год обучения.</a:t>
          </a:r>
          <a:endParaRPr lang="ru-RU" sz="1600" kern="1200" dirty="0"/>
        </a:p>
      </dsp:txBody>
      <dsp:txXfrm>
        <a:off x="369331" y="350865"/>
        <a:ext cx="5103276" cy="35086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935D35-2E51-4FBA-87C2-F5FDA1FF86CE}">
      <dsp:nvSpPr>
        <dsp:cNvPr id="0" name=""/>
        <dsp:cNvSpPr/>
      </dsp:nvSpPr>
      <dsp:spPr>
        <a:xfrm>
          <a:off x="0" y="0"/>
          <a:ext cx="423827" cy="42382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350201-C0BA-44E3-B1A6-E3C788586BED}">
      <dsp:nvSpPr>
        <dsp:cNvPr id="0" name=""/>
        <dsp:cNvSpPr/>
      </dsp:nvSpPr>
      <dsp:spPr>
        <a:xfrm>
          <a:off x="211913" y="0"/>
          <a:ext cx="5980774" cy="423827"/>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0" kern="1200" baseline="0" dirty="0" smtClean="0">
              <a:latin typeface="Times New Roman" pitchFamily="18" charset="0"/>
              <a:cs typeface="Times New Roman" pitchFamily="18" charset="0"/>
            </a:rPr>
            <a:t>Второй год обучения</a:t>
          </a:r>
          <a:endParaRPr lang="ru-RU" sz="1600" b="1" kern="1200" dirty="0">
            <a:latin typeface="Times New Roman" pitchFamily="18" charset="0"/>
            <a:cs typeface="Times New Roman" pitchFamily="18" charset="0"/>
          </a:endParaRPr>
        </a:p>
      </dsp:txBody>
      <dsp:txXfrm>
        <a:off x="211913" y="0"/>
        <a:ext cx="5980774" cy="42382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EA17F-6EF9-4C48-AD47-F1CFA1AC998F}">
      <dsp:nvSpPr>
        <dsp:cNvPr id="0" name=""/>
        <dsp:cNvSpPr/>
      </dsp:nvSpPr>
      <dsp:spPr>
        <a:xfrm>
          <a:off x="0" y="0"/>
          <a:ext cx="432048" cy="432048"/>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E62CFC-8322-4160-807A-1B25647C42C6}">
      <dsp:nvSpPr>
        <dsp:cNvPr id="0" name=""/>
        <dsp:cNvSpPr/>
      </dsp:nvSpPr>
      <dsp:spPr>
        <a:xfrm>
          <a:off x="216024" y="0"/>
          <a:ext cx="5832648" cy="432048"/>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0" kern="1200" baseline="0" smtClean="0">
              <a:latin typeface="Times New Roman" pitchFamily="18" charset="0"/>
              <a:cs typeface="Times New Roman" pitchFamily="18" charset="0"/>
            </a:rPr>
            <a:t>Третий год обучения</a:t>
          </a:r>
          <a:endParaRPr lang="ru-RU" sz="1600" kern="1200">
            <a:latin typeface="Times New Roman" pitchFamily="18" charset="0"/>
            <a:cs typeface="Times New Roman" pitchFamily="18" charset="0"/>
          </a:endParaRPr>
        </a:p>
      </dsp:txBody>
      <dsp:txXfrm>
        <a:off x="216024" y="0"/>
        <a:ext cx="5832648" cy="43204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99701-508E-4225-BF57-F5D0453C9622}">
      <dsp:nvSpPr>
        <dsp:cNvPr id="0" name=""/>
        <dsp:cNvSpPr/>
      </dsp:nvSpPr>
      <dsp:spPr>
        <a:xfrm>
          <a:off x="0" y="0"/>
          <a:ext cx="722313" cy="72231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CF188A-7776-4850-A55B-45B3A28520B8}">
      <dsp:nvSpPr>
        <dsp:cNvPr id="0" name=""/>
        <dsp:cNvSpPr/>
      </dsp:nvSpPr>
      <dsp:spPr>
        <a:xfrm>
          <a:off x="361156" y="0"/>
          <a:ext cx="5543499" cy="722313"/>
        </a:xfrm>
        <a:prstGeom prst="rect">
          <a:avLst/>
        </a:prstGeom>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path path="circle">
            <a:fillToRect t="100000" r="100000"/>
          </a:path>
          <a:tileRect l="-100000" b="-100000"/>
        </a:gra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0" kern="1200" baseline="0" dirty="0" smtClean="0">
              <a:latin typeface="Times New Roman" pitchFamily="18" charset="0"/>
              <a:cs typeface="Times New Roman" pitchFamily="18" charset="0"/>
            </a:rPr>
            <a:t>Содержание программы. Бумагопластика.</a:t>
          </a:r>
          <a:endParaRPr lang="ru-RU" sz="1600" kern="1200" dirty="0">
            <a:latin typeface="Times New Roman" pitchFamily="18" charset="0"/>
            <a:cs typeface="Times New Roman" pitchFamily="18" charset="0"/>
          </a:endParaRPr>
        </a:p>
      </dsp:txBody>
      <dsp:txXfrm>
        <a:off x="361156" y="0"/>
        <a:ext cx="5543499" cy="343098"/>
      </dsp:txXfrm>
    </dsp:sp>
    <dsp:sp modelId="{7933AC17-8BF6-4BED-A743-3BA5C994CEFF}">
      <dsp:nvSpPr>
        <dsp:cNvPr id="0" name=""/>
        <dsp:cNvSpPr/>
      </dsp:nvSpPr>
      <dsp:spPr>
        <a:xfrm>
          <a:off x="189607" y="343098"/>
          <a:ext cx="343098" cy="343098"/>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E12930-5F99-4DBC-9F32-FFF4AC596462}">
      <dsp:nvSpPr>
        <dsp:cNvPr id="0" name=""/>
        <dsp:cNvSpPr/>
      </dsp:nvSpPr>
      <dsp:spPr>
        <a:xfrm>
          <a:off x="361156" y="343098"/>
          <a:ext cx="5543499" cy="343098"/>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0" kern="1200" baseline="0" smtClean="0">
              <a:latin typeface="Times New Roman" pitchFamily="18" charset="0"/>
              <a:cs typeface="Times New Roman" pitchFamily="18" charset="0"/>
            </a:rPr>
            <a:t>Первый год обучения</a:t>
          </a:r>
          <a:endParaRPr lang="ru-RU" sz="1600" kern="1200">
            <a:latin typeface="Times New Roman" pitchFamily="18" charset="0"/>
            <a:cs typeface="Times New Roman" pitchFamily="18" charset="0"/>
          </a:endParaRPr>
        </a:p>
      </dsp:txBody>
      <dsp:txXfrm>
        <a:off x="361156" y="343098"/>
        <a:ext cx="5543499" cy="34309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EF6C6B-B8B6-43D1-B29C-F796D3C48CED}">
      <dsp:nvSpPr>
        <dsp:cNvPr id="0" name=""/>
        <dsp:cNvSpPr/>
      </dsp:nvSpPr>
      <dsp:spPr>
        <a:xfrm>
          <a:off x="0" y="0"/>
          <a:ext cx="360039" cy="36003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5A1BD8-FC3E-4F1B-AF4D-52A8C341C9D8}">
      <dsp:nvSpPr>
        <dsp:cNvPr id="0" name=""/>
        <dsp:cNvSpPr/>
      </dsp:nvSpPr>
      <dsp:spPr>
        <a:xfrm>
          <a:off x="180019" y="0"/>
          <a:ext cx="5076564" cy="360039"/>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0" kern="1200" baseline="0" smtClean="0">
              <a:latin typeface="Times New Roman" pitchFamily="18" charset="0"/>
              <a:cs typeface="Times New Roman" pitchFamily="18" charset="0"/>
            </a:rPr>
            <a:t>Второй год обучения </a:t>
          </a:r>
          <a:endParaRPr lang="ru-RU" sz="1600" kern="1200">
            <a:latin typeface="Times New Roman" pitchFamily="18" charset="0"/>
            <a:cs typeface="Times New Roman" pitchFamily="18" charset="0"/>
          </a:endParaRPr>
        </a:p>
      </dsp:txBody>
      <dsp:txXfrm>
        <a:off x="180019" y="0"/>
        <a:ext cx="5076564" cy="36003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941E1-F332-47F4-9F0E-30CA82F10D32}">
      <dsp:nvSpPr>
        <dsp:cNvPr id="0" name=""/>
        <dsp:cNvSpPr/>
      </dsp:nvSpPr>
      <dsp:spPr>
        <a:xfrm>
          <a:off x="0" y="0"/>
          <a:ext cx="425412" cy="42541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64C866-F853-4586-AD2D-60F4EB32C096}">
      <dsp:nvSpPr>
        <dsp:cNvPr id="0" name=""/>
        <dsp:cNvSpPr/>
      </dsp:nvSpPr>
      <dsp:spPr>
        <a:xfrm>
          <a:off x="212706" y="0"/>
          <a:ext cx="5475926" cy="425412"/>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0" kern="1200" baseline="0" dirty="0" smtClean="0">
              <a:latin typeface="Times New Roman" pitchFamily="18" charset="0"/>
              <a:cs typeface="Times New Roman" pitchFamily="18" charset="0"/>
            </a:rPr>
            <a:t>Третий год обучения </a:t>
          </a:r>
          <a:endParaRPr lang="ru-RU" sz="1600" kern="1200" dirty="0">
            <a:latin typeface="Times New Roman" pitchFamily="18" charset="0"/>
            <a:cs typeface="Times New Roman" pitchFamily="18" charset="0"/>
          </a:endParaRPr>
        </a:p>
      </dsp:txBody>
      <dsp:txXfrm>
        <a:off x="212706" y="0"/>
        <a:ext cx="5475926" cy="42541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19B2A-E2C8-413F-8844-55BC89AF8BB0}">
      <dsp:nvSpPr>
        <dsp:cNvPr id="0" name=""/>
        <dsp:cNvSpPr/>
      </dsp:nvSpPr>
      <dsp:spPr>
        <a:xfrm>
          <a:off x="0" y="0"/>
          <a:ext cx="369332" cy="36933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3769CB-B87E-4F0B-818E-CA43700765C7}">
      <dsp:nvSpPr>
        <dsp:cNvPr id="0" name=""/>
        <dsp:cNvSpPr/>
      </dsp:nvSpPr>
      <dsp:spPr>
        <a:xfrm>
          <a:off x="184665" y="0"/>
          <a:ext cx="4279829" cy="36933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smtClean="0">
              <a:latin typeface="Times New Roman" pitchFamily="18" charset="0"/>
              <a:cs typeface="Times New Roman" pitchFamily="18" charset="0"/>
            </a:rPr>
            <a:t>Литература:</a:t>
          </a:r>
          <a:endParaRPr lang="ru-RU" sz="1600" b="1" kern="1200">
            <a:latin typeface="Times New Roman" pitchFamily="18" charset="0"/>
            <a:cs typeface="Times New Roman" pitchFamily="18" charset="0"/>
          </a:endParaRPr>
        </a:p>
      </dsp:txBody>
      <dsp:txXfrm>
        <a:off x="184665" y="0"/>
        <a:ext cx="4279829" cy="369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69354-E2A4-4C91-8696-807414D2BA1A}">
      <dsp:nvSpPr>
        <dsp:cNvPr id="0" name=""/>
        <dsp:cNvSpPr/>
      </dsp:nvSpPr>
      <dsp:spPr>
        <a:xfrm>
          <a:off x="0" y="0"/>
          <a:ext cx="357534" cy="35753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76D775-0044-4047-861F-9CAC21DCA49D}">
      <dsp:nvSpPr>
        <dsp:cNvPr id="0" name=""/>
        <dsp:cNvSpPr/>
      </dsp:nvSpPr>
      <dsp:spPr>
        <a:xfrm>
          <a:off x="178767" y="0"/>
          <a:ext cx="5581872" cy="357534"/>
        </a:xfrm>
        <a:prstGeom prst="rect">
          <a:avLst/>
        </a:prstGeom>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path path="circle">
            <a:fillToRect t="100000" r="100000"/>
          </a:path>
          <a:tileRect l="-100000" b="-100000"/>
        </a:gra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dirty="0" smtClean="0">
              <a:latin typeface="Times New Roman" pitchFamily="18" charset="0"/>
              <a:cs typeface="Times New Roman" pitchFamily="18" charset="0"/>
            </a:rPr>
            <a:t>Пояснительная записка</a:t>
          </a:r>
          <a:endParaRPr lang="ru-RU" sz="1700" b="1" kern="1200" dirty="0">
            <a:latin typeface="Times New Roman" pitchFamily="18" charset="0"/>
            <a:cs typeface="Times New Roman" pitchFamily="18" charset="0"/>
          </a:endParaRPr>
        </a:p>
      </dsp:txBody>
      <dsp:txXfrm>
        <a:off x="178767" y="0"/>
        <a:ext cx="5581872" cy="3575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C177A-0849-44B7-96A8-853CD6D515EA}">
      <dsp:nvSpPr>
        <dsp:cNvPr id="0" name=""/>
        <dsp:cNvSpPr/>
      </dsp:nvSpPr>
      <dsp:spPr>
        <a:xfrm>
          <a:off x="0" y="0"/>
          <a:ext cx="369332" cy="36933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71D941-9656-4E1E-818D-5D7BADD81F33}">
      <dsp:nvSpPr>
        <dsp:cNvPr id="0" name=""/>
        <dsp:cNvSpPr/>
      </dsp:nvSpPr>
      <dsp:spPr>
        <a:xfrm>
          <a:off x="184665" y="0"/>
          <a:ext cx="5215934" cy="369332"/>
        </a:xfrm>
        <a:prstGeom prst="rect">
          <a:avLst/>
        </a:prstGeom>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path path="circle">
            <a:fillToRect t="100000" r="100000"/>
          </a:path>
          <a:tileRect l="-100000" b="-100000"/>
        </a:gra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Times New Roman" pitchFamily="18" charset="0"/>
              <a:cs typeface="Times New Roman" pitchFamily="18" charset="0"/>
            </a:rPr>
            <a:t>Раздел </a:t>
          </a:r>
          <a:r>
            <a:rPr lang="en-US" sz="1600" b="1" kern="1200" dirty="0" smtClean="0">
              <a:latin typeface="Times New Roman" pitchFamily="18" charset="0"/>
              <a:cs typeface="Times New Roman" pitchFamily="18" charset="0"/>
            </a:rPr>
            <a:t>I. </a:t>
          </a:r>
          <a:r>
            <a:rPr lang="ru-RU" sz="1600" b="1" kern="1200" dirty="0" smtClean="0">
              <a:latin typeface="Times New Roman" pitchFamily="18" charset="0"/>
              <a:cs typeface="Times New Roman" pitchFamily="18" charset="0"/>
            </a:rPr>
            <a:t>Оригами.</a:t>
          </a:r>
          <a:endParaRPr lang="ru-RU" sz="1600" b="1" kern="1200" dirty="0">
            <a:latin typeface="Times New Roman" pitchFamily="18" charset="0"/>
            <a:cs typeface="Times New Roman" pitchFamily="18" charset="0"/>
          </a:endParaRPr>
        </a:p>
      </dsp:txBody>
      <dsp:txXfrm>
        <a:off x="184665" y="0"/>
        <a:ext cx="5215934" cy="3693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8D260-8064-4669-A5DB-159EE35AB273}">
      <dsp:nvSpPr>
        <dsp:cNvPr id="0" name=""/>
        <dsp:cNvSpPr/>
      </dsp:nvSpPr>
      <dsp:spPr>
        <a:xfrm>
          <a:off x="-169277" y="0"/>
          <a:ext cx="338554" cy="33855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03C27-3F0F-4ABE-BB80-D6F30C869149}">
      <dsp:nvSpPr>
        <dsp:cNvPr id="0" name=""/>
        <dsp:cNvSpPr/>
      </dsp:nvSpPr>
      <dsp:spPr>
        <a:xfrm>
          <a:off x="0" y="0"/>
          <a:ext cx="5198548" cy="338554"/>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Times New Roman" pitchFamily="18" charset="0"/>
              <a:cs typeface="Times New Roman" pitchFamily="18" charset="0"/>
            </a:rPr>
            <a:t>Первый год обучения (средняя группа</a:t>
          </a:r>
          <a:r>
            <a:rPr lang="ru-RU" sz="1500" b="1" kern="1200" dirty="0" smtClean="0"/>
            <a:t>)</a:t>
          </a:r>
          <a:endParaRPr lang="ru-RU" sz="1500" kern="1200" dirty="0"/>
        </a:p>
      </dsp:txBody>
      <dsp:txXfrm>
        <a:off x="0" y="0"/>
        <a:ext cx="5198548" cy="3385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A8B4A-921B-4057-99D5-408D76F08752}">
      <dsp:nvSpPr>
        <dsp:cNvPr id="0" name=""/>
        <dsp:cNvSpPr/>
      </dsp:nvSpPr>
      <dsp:spPr>
        <a:xfrm>
          <a:off x="0" y="0"/>
          <a:ext cx="369332" cy="36933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6F6A62-2019-475F-A9FC-DE491B3FDBB7}">
      <dsp:nvSpPr>
        <dsp:cNvPr id="0" name=""/>
        <dsp:cNvSpPr/>
      </dsp:nvSpPr>
      <dsp:spPr>
        <a:xfrm>
          <a:off x="184665" y="0"/>
          <a:ext cx="4639870" cy="369332"/>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smtClean="0">
              <a:latin typeface="Times New Roman" pitchFamily="18" charset="0"/>
              <a:cs typeface="Times New Roman" pitchFamily="18" charset="0"/>
            </a:rPr>
            <a:t>Второй год обучения (старшая группа)</a:t>
          </a:r>
          <a:endParaRPr lang="ru-RU" sz="1600" b="1" kern="1200">
            <a:latin typeface="Times New Roman" pitchFamily="18" charset="0"/>
            <a:cs typeface="Times New Roman" pitchFamily="18" charset="0"/>
          </a:endParaRPr>
        </a:p>
      </dsp:txBody>
      <dsp:txXfrm>
        <a:off x="184665" y="0"/>
        <a:ext cx="4639870" cy="3693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389D1-9807-4592-A3A8-B3630721EFE4}">
      <dsp:nvSpPr>
        <dsp:cNvPr id="0" name=""/>
        <dsp:cNvSpPr/>
      </dsp:nvSpPr>
      <dsp:spPr>
        <a:xfrm>
          <a:off x="0" y="0"/>
          <a:ext cx="502314" cy="50231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A03FD2-E4AD-4496-9554-5CFADE808738}">
      <dsp:nvSpPr>
        <dsp:cNvPr id="0" name=""/>
        <dsp:cNvSpPr/>
      </dsp:nvSpPr>
      <dsp:spPr>
        <a:xfrm>
          <a:off x="251157" y="0"/>
          <a:ext cx="5509482" cy="502314"/>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Times New Roman" pitchFamily="18" charset="0"/>
              <a:cs typeface="Times New Roman" pitchFamily="18" charset="0"/>
            </a:rPr>
            <a:t>Третий год обучения (подготовительная к школе группа)</a:t>
          </a:r>
          <a:endParaRPr lang="ru-RU" sz="1600" b="1" kern="1200" dirty="0">
            <a:latin typeface="Times New Roman" pitchFamily="18" charset="0"/>
            <a:cs typeface="Times New Roman" pitchFamily="18" charset="0"/>
          </a:endParaRPr>
        </a:p>
      </dsp:txBody>
      <dsp:txXfrm>
        <a:off x="251157" y="0"/>
        <a:ext cx="5509482" cy="5023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3A1B2-33DF-4937-8D97-3BF655258602}">
      <dsp:nvSpPr>
        <dsp:cNvPr id="0" name=""/>
        <dsp:cNvSpPr/>
      </dsp:nvSpPr>
      <dsp:spPr>
        <a:xfrm>
          <a:off x="46746" y="0"/>
          <a:ext cx="799621" cy="432048"/>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30F856-61CE-4681-9AFD-D744EDBFF5BC}">
      <dsp:nvSpPr>
        <dsp:cNvPr id="0" name=""/>
        <dsp:cNvSpPr/>
      </dsp:nvSpPr>
      <dsp:spPr>
        <a:xfrm>
          <a:off x="307917" y="0"/>
          <a:ext cx="4464496" cy="432048"/>
        </a:xfrm>
        <a:prstGeom prst="rect">
          <a:avLst/>
        </a:prstGeom>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path path="circle">
            <a:fillToRect t="100000" r="100000"/>
          </a:path>
          <a:tileRect l="-100000" b="-100000"/>
        </a:gra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Times New Roman" pitchFamily="18" charset="0"/>
              <a:cs typeface="Times New Roman" pitchFamily="18" charset="0"/>
            </a:rPr>
            <a:t>Раздел </a:t>
          </a:r>
          <a:r>
            <a:rPr lang="en-US" sz="1600" b="1" kern="1200" dirty="0" smtClean="0">
              <a:latin typeface="Times New Roman" pitchFamily="18" charset="0"/>
              <a:cs typeface="Times New Roman" pitchFamily="18" charset="0"/>
            </a:rPr>
            <a:t>II. </a:t>
          </a:r>
          <a:r>
            <a:rPr lang="ru-RU" sz="1600" b="1" kern="1200" dirty="0" smtClean="0">
              <a:latin typeface="Times New Roman" pitchFamily="18" charset="0"/>
              <a:cs typeface="Times New Roman" pitchFamily="18" charset="0"/>
            </a:rPr>
            <a:t>Бумажная пластика.</a:t>
          </a:r>
          <a:endParaRPr lang="ru-RU" sz="1600" b="1" kern="1200" dirty="0">
            <a:latin typeface="Times New Roman" pitchFamily="18" charset="0"/>
            <a:cs typeface="Times New Roman" pitchFamily="18" charset="0"/>
          </a:endParaRPr>
        </a:p>
      </dsp:txBody>
      <dsp:txXfrm>
        <a:off x="307917" y="0"/>
        <a:ext cx="4464496" cy="4320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934A81-90CC-475A-944C-78B7E8BC34C9}">
      <dsp:nvSpPr>
        <dsp:cNvPr id="0" name=""/>
        <dsp:cNvSpPr/>
      </dsp:nvSpPr>
      <dsp:spPr>
        <a:xfrm>
          <a:off x="0" y="0"/>
          <a:ext cx="369332" cy="36933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E137B7-F5A9-4A14-8370-FA14F921D7F1}">
      <dsp:nvSpPr>
        <dsp:cNvPr id="0" name=""/>
        <dsp:cNvSpPr/>
      </dsp:nvSpPr>
      <dsp:spPr>
        <a:xfrm>
          <a:off x="184665" y="0"/>
          <a:ext cx="5503966" cy="369332"/>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Times New Roman" pitchFamily="18" charset="0"/>
              <a:cs typeface="Times New Roman" pitchFamily="18" charset="0"/>
            </a:rPr>
            <a:t>Первый год обучения</a:t>
          </a:r>
          <a:endParaRPr lang="ru-RU" sz="1600" b="1" kern="1200" dirty="0">
            <a:latin typeface="Times New Roman" pitchFamily="18" charset="0"/>
            <a:cs typeface="Times New Roman" pitchFamily="18" charset="0"/>
          </a:endParaRPr>
        </a:p>
      </dsp:txBody>
      <dsp:txXfrm>
        <a:off x="184665" y="0"/>
        <a:ext cx="5503966" cy="3693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052AA-6C7F-4DC7-A0C5-618186D068BE}">
      <dsp:nvSpPr>
        <dsp:cNvPr id="0" name=""/>
        <dsp:cNvSpPr/>
      </dsp:nvSpPr>
      <dsp:spPr>
        <a:xfrm>
          <a:off x="0" y="0"/>
          <a:ext cx="369332" cy="36933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DED203-522B-4A89-9B78-F95D6F955A28}">
      <dsp:nvSpPr>
        <dsp:cNvPr id="0" name=""/>
        <dsp:cNvSpPr/>
      </dsp:nvSpPr>
      <dsp:spPr>
        <a:xfrm>
          <a:off x="184665" y="0"/>
          <a:ext cx="4279829" cy="369332"/>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Times New Roman" pitchFamily="18" charset="0"/>
              <a:cs typeface="Times New Roman" pitchFamily="18" charset="0"/>
            </a:rPr>
            <a:t>Второй год обучения</a:t>
          </a:r>
          <a:endParaRPr lang="ru-RU" sz="1600" b="1" kern="1200" dirty="0">
            <a:latin typeface="Times New Roman" pitchFamily="18" charset="0"/>
            <a:cs typeface="Times New Roman" pitchFamily="18" charset="0"/>
          </a:endParaRPr>
        </a:p>
      </dsp:txBody>
      <dsp:txXfrm>
        <a:off x="184665" y="0"/>
        <a:ext cx="4279829" cy="36933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26D3DDF-6162-4C73-8914-632D65B238F7}" type="datetimeFigureOut">
              <a:rPr lang="ru-RU" smtClean="0"/>
              <a:t>21.07.2012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2FCA2D-3273-4CE1-8F9A-B5573A11CDBF}" type="slidenum">
              <a:rPr lang="ru-RU" smtClean="0"/>
              <a:t>‹#›</a:t>
            </a:fld>
            <a:endParaRPr lang="ru-RU"/>
          </a:p>
        </p:txBody>
      </p:sp>
    </p:spTree>
    <p:extLst>
      <p:ext uri="{BB962C8B-B14F-4D97-AF65-F5344CB8AC3E}">
        <p14:creationId xmlns:p14="http://schemas.microsoft.com/office/powerpoint/2010/main" val="2042146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6D3DDF-6162-4C73-8914-632D65B238F7}" type="datetimeFigureOut">
              <a:rPr lang="ru-RU" smtClean="0"/>
              <a:t>21.07.2012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2FCA2D-3273-4CE1-8F9A-B5573A11CDBF}" type="slidenum">
              <a:rPr lang="ru-RU" smtClean="0"/>
              <a:t>‹#›</a:t>
            </a:fld>
            <a:endParaRPr lang="ru-RU"/>
          </a:p>
        </p:txBody>
      </p:sp>
    </p:spTree>
    <p:extLst>
      <p:ext uri="{BB962C8B-B14F-4D97-AF65-F5344CB8AC3E}">
        <p14:creationId xmlns:p14="http://schemas.microsoft.com/office/powerpoint/2010/main" val="3780318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6D3DDF-6162-4C73-8914-632D65B238F7}" type="datetimeFigureOut">
              <a:rPr lang="ru-RU" smtClean="0"/>
              <a:t>21.07.2012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2FCA2D-3273-4CE1-8F9A-B5573A11CDBF}" type="slidenum">
              <a:rPr lang="ru-RU" smtClean="0"/>
              <a:t>‹#›</a:t>
            </a:fld>
            <a:endParaRPr lang="ru-RU"/>
          </a:p>
        </p:txBody>
      </p:sp>
    </p:spTree>
    <p:extLst>
      <p:ext uri="{BB962C8B-B14F-4D97-AF65-F5344CB8AC3E}">
        <p14:creationId xmlns:p14="http://schemas.microsoft.com/office/powerpoint/2010/main" val="224134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6D3DDF-6162-4C73-8914-632D65B238F7}" type="datetimeFigureOut">
              <a:rPr lang="ru-RU" smtClean="0"/>
              <a:t>21.07.2012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2FCA2D-3273-4CE1-8F9A-B5573A11CDBF}" type="slidenum">
              <a:rPr lang="ru-RU" smtClean="0"/>
              <a:t>‹#›</a:t>
            </a:fld>
            <a:endParaRPr lang="ru-RU"/>
          </a:p>
        </p:txBody>
      </p:sp>
    </p:spTree>
    <p:extLst>
      <p:ext uri="{BB962C8B-B14F-4D97-AF65-F5344CB8AC3E}">
        <p14:creationId xmlns:p14="http://schemas.microsoft.com/office/powerpoint/2010/main" val="323847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26D3DDF-6162-4C73-8914-632D65B238F7}" type="datetimeFigureOut">
              <a:rPr lang="ru-RU" smtClean="0"/>
              <a:t>21.07.2012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2FCA2D-3273-4CE1-8F9A-B5573A11CDBF}" type="slidenum">
              <a:rPr lang="ru-RU" smtClean="0"/>
              <a:t>‹#›</a:t>
            </a:fld>
            <a:endParaRPr lang="ru-RU"/>
          </a:p>
        </p:txBody>
      </p:sp>
    </p:spTree>
    <p:extLst>
      <p:ext uri="{BB962C8B-B14F-4D97-AF65-F5344CB8AC3E}">
        <p14:creationId xmlns:p14="http://schemas.microsoft.com/office/powerpoint/2010/main" val="3738940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26D3DDF-6162-4C73-8914-632D65B238F7}" type="datetimeFigureOut">
              <a:rPr lang="ru-RU" smtClean="0"/>
              <a:t>21.07.2012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2FCA2D-3273-4CE1-8F9A-B5573A11CDBF}" type="slidenum">
              <a:rPr lang="ru-RU" smtClean="0"/>
              <a:t>‹#›</a:t>
            </a:fld>
            <a:endParaRPr lang="ru-RU"/>
          </a:p>
        </p:txBody>
      </p:sp>
    </p:spTree>
    <p:extLst>
      <p:ext uri="{BB962C8B-B14F-4D97-AF65-F5344CB8AC3E}">
        <p14:creationId xmlns:p14="http://schemas.microsoft.com/office/powerpoint/2010/main" val="1953833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26D3DDF-6162-4C73-8914-632D65B238F7}" type="datetimeFigureOut">
              <a:rPr lang="ru-RU" smtClean="0"/>
              <a:t>21.07.2012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52FCA2D-3273-4CE1-8F9A-B5573A11CDBF}" type="slidenum">
              <a:rPr lang="ru-RU" smtClean="0"/>
              <a:t>‹#›</a:t>
            </a:fld>
            <a:endParaRPr lang="ru-RU"/>
          </a:p>
        </p:txBody>
      </p:sp>
    </p:spTree>
    <p:extLst>
      <p:ext uri="{BB962C8B-B14F-4D97-AF65-F5344CB8AC3E}">
        <p14:creationId xmlns:p14="http://schemas.microsoft.com/office/powerpoint/2010/main" val="428560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26D3DDF-6162-4C73-8914-632D65B238F7}" type="datetimeFigureOut">
              <a:rPr lang="ru-RU" smtClean="0"/>
              <a:t>21.07.2012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52FCA2D-3273-4CE1-8F9A-B5573A11CDBF}" type="slidenum">
              <a:rPr lang="ru-RU" smtClean="0"/>
              <a:t>‹#›</a:t>
            </a:fld>
            <a:endParaRPr lang="ru-RU"/>
          </a:p>
        </p:txBody>
      </p:sp>
    </p:spTree>
    <p:extLst>
      <p:ext uri="{BB962C8B-B14F-4D97-AF65-F5344CB8AC3E}">
        <p14:creationId xmlns:p14="http://schemas.microsoft.com/office/powerpoint/2010/main" val="2660353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6D3DDF-6162-4C73-8914-632D65B238F7}" type="datetimeFigureOut">
              <a:rPr lang="ru-RU" smtClean="0"/>
              <a:t>21.07.2012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52FCA2D-3273-4CE1-8F9A-B5573A11CDBF}" type="slidenum">
              <a:rPr lang="ru-RU" smtClean="0"/>
              <a:t>‹#›</a:t>
            </a:fld>
            <a:endParaRPr lang="ru-RU"/>
          </a:p>
        </p:txBody>
      </p:sp>
    </p:spTree>
    <p:extLst>
      <p:ext uri="{BB962C8B-B14F-4D97-AF65-F5344CB8AC3E}">
        <p14:creationId xmlns:p14="http://schemas.microsoft.com/office/powerpoint/2010/main" val="13157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6D3DDF-6162-4C73-8914-632D65B238F7}" type="datetimeFigureOut">
              <a:rPr lang="ru-RU" smtClean="0"/>
              <a:t>21.07.2012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2FCA2D-3273-4CE1-8F9A-B5573A11CDBF}" type="slidenum">
              <a:rPr lang="ru-RU" smtClean="0"/>
              <a:t>‹#›</a:t>
            </a:fld>
            <a:endParaRPr lang="ru-RU"/>
          </a:p>
        </p:txBody>
      </p:sp>
    </p:spTree>
    <p:extLst>
      <p:ext uri="{BB962C8B-B14F-4D97-AF65-F5344CB8AC3E}">
        <p14:creationId xmlns:p14="http://schemas.microsoft.com/office/powerpoint/2010/main" val="3653486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6D3DDF-6162-4C73-8914-632D65B238F7}" type="datetimeFigureOut">
              <a:rPr lang="ru-RU" smtClean="0"/>
              <a:t>21.07.2012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2FCA2D-3273-4CE1-8F9A-B5573A11CDBF}" type="slidenum">
              <a:rPr lang="ru-RU" smtClean="0"/>
              <a:t>‹#›</a:t>
            </a:fld>
            <a:endParaRPr lang="ru-RU"/>
          </a:p>
        </p:txBody>
      </p:sp>
    </p:spTree>
    <p:extLst>
      <p:ext uri="{BB962C8B-B14F-4D97-AF65-F5344CB8AC3E}">
        <p14:creationId xmlns:p14="http://schemas.microsoft.com/office/powerpoint/2010/main" val="391539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26D3DDF-6162-4C73-8914-632D65B238F7}" type="datetimeFigureOut">
              <a:rPr lang="ru-RU" smtClean="0"/>
              <a:t>21.07.2012</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52FCA2D-3273-4CE1-8F9A-B5573A11CDBF}" type="slidenum">
              <a:rPr lang="ru-RU" smtClean="0"/>
              <a:t>‹#›</a:t>
            </a:fld>
            <a:endParaRPr lang="ru-RU"/>
          </a:p>
        </p:txBody>
      </p:sp>
    </p:spTree>
    <p:extLst>
      <p:ext uri="{BB962C8B-B14F-4D97-AF65-F5344CB8AC3E}">
        <p14:creationId xmlns:p14="http://schemas.microsoft.com/office/powerpoint/2010/main" val="204376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3"/>
          <p:cNvSpPr txBox="1">
            <a:spLocks/>
          </p:cNvSpPr>
          <p:nvPr/>
        </p:nvSpPr>
        <p:spPr>
          <a:xfrm>
            <a:off x="260648" y="323528"/>
            <a:ext cx="6264696" cy="2808312"/>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marR="0" lvl="0" indent="0" algn="ctr" defTabSz="914400" rtl="0" eaLnBrk="1" fontAlgn="auto" latinLnBrk="0" hangingPunct="1">
              <a:lnSpc>
                <a:spcPct val="115000"/>
              </a:lnSpc>
              <a:spcBef>
                <a:spcPct val="0"/>
              </a:spcBef>
              <a:spcAft>
                <a:spcPts val="375"/>
              </a:spcAft>
              <a:buClr>
                <a:srgbClr val="F14124">
                  <a:lumMod val="75000"/>
                </a:srgbClr>
              </a:buClr>
              <a:buSzPct val="128000"/>
              <a:buFont typeface="Georgia" pitchFamily="18" charset="0"/>
              <a:buNone/>
              <a:tabLst/>
              <a:defRPr/>
            </a:pPr>
            <a:r>
              <a:rPr kumimoji="0" lang="ru-RU" sz="3200" b="1" i="0" u="none" strike="noStrike" kern="1800" cap="none" spc="0" normalizeH="0" baseline="0" noProof="0" dirty="0" smtClean="0">
                <a:ln>
                  <a:noFill/>
                </a:ln>
                <a:solidFill>
                  <a:sysClr val="windowText" lastClr="000000"/>
                </a:solidFill>
                <a:effectLst/>
                <a:uLnTx/>
                <a:uFillTx/>
                <a:latin typeface="Comic Sans MS" pitchFamily="66" charset="0"/>
                <a:ea typeface="Times New Roman"/>
                <a:cs typeface="Times New Roman"/>
              </a:rPr>
              <a:t>Организация работы </a:t>
            </a:r>
            <a:br>
              <a:rPr kumimoji="0" lang="ru-RU" sz="3200" b="1" i="0" u="none" strike="noStrike" kern="1800" cap="none" spc="0" normalizeH="0" baseline="0" noProof="0" dirty="0" smtClean="0">
                <a:ln>
                  <a:noFill/>
                </a:ln>
                <a:solidFill>
                  <a:sysClr val="windowText" lastClr="000000"/>
                </a:solidFill>
                <a:effectLst/>
                <a:uLnTx/>
                <a:uFillTx/>
                <a:latin typeface="Comic Sans MS" pitchFamily="66" charset="0"/>
                <a:ea typeface="Times New Roman"/>
                <a:cs typeface="Times New Roman"/>
              </a:rPr>
            </a:br>
            <a:r>
              <a:rPr kumimoji="0" lang="ru-RU" sz="3200" b="1" i="0" u="none" strike="noStrike" kern="1800" cap="none" spc="0" normalizeH="0" baseline="0" noProof="0" dirty="0" smtClean="0">
                <a:ln>
                  <a:noFill/>
                </a:ln>
                <a:solidFill>
                  <a:sysClr val="windowText" lastClr="000000"/>
                </a:solidFill>
                <a:effectLst/>
                <a:uLnTx/>
                <a:uFillTx/>
                <a:latin typeface="Comic Sans MS" pitchFamily="66" charset="0"/>
                <a:ea typeface="Times New Roman"/>
                <a:cs typeface="Times New Roman"/>
              </a:rPr>
              <a:t>по</a:t>
            </a:r>
          </a:p>
          <a:p>
            <a:pPr marL="182880" marR="0" lvl="0" indent="0" algn="ctr" defTabSz="914400" rtl="0" eaLnBrk="1" fontAlgn="auto" latinLnBrk="0" hangingPunct="1">
              <a:lnSpc>
                <a:spcPct val="115000"/>
              </a:lnSpc>
              <a:spcBef>
                <a:spcPct val="0"/>
              </a:spcBef>
              <a:spcAft>
                <a:spcPts val="375"/>
              </a:spcAft>
              <a:buClr>
                <a:srgbClr val="F14124">
                  <a:lumMod val="75000"/>
                </a:srgbClr>
              </a:buClr>
              <a:buSzPct val="128000"/>
              <a:buFont typeface="Georgia" pitchFamily="18" charset="0"/>
              <a:buNone/>
              <a:tabLst/>
              <a:defRPr/>
            </a:pPr>
            <a:r>
              <a:rPr lang="ru-RU" sz="3200" kern="1800" dirty="0">
                <a:solidFill>
                  <a:sysClr val="windowText" lastClr="000000"/>
                </a:solidFill>
                <a:effectLst/>
                <a:latin typeface="Comic Sans MS" pitchFamily="66" charset="0"/>
                <a:ea typeface="Times New Roman"/>
                <a:cs typeface="Times New Roman"/>
              </a:rPr>
              <a:t> </a:t>
            </a:r>
            <a:r>
              <a:rPr kumimoji="0" lang="ru-RU" sz="3200" b="1" i="0" u="none" strike="noStrike" kern="1800" cap="none" spc="0" normalizeH="0" baseline="0" noProof="0" dirty="0" smtClean="0">
                <a:ln>
                  <a:noFill/>
                </a:ln>
                <a:solidFill>
                  <a:sysClr val="windowText" lastClr="000000"/>
                </a:solidFill>
                <a:effectLst/>
                <a:uLnTx/>
                <a:uFillTx/>
                <a:latin typeface="Comic Sans MS" pitchFamily="66" charset="0"/>
                <a:ea typeface="Times New Roman"/>
                <a:cs typeface="Times New Roman"/>
              </a:rPr>
              <a:t>ознакомлению детей с </a:t>
            </a:r>
            <a:br>
              <a:rPr kumimoji="0" lang="ru-RU" sz="3200" b="1" i="0" u="none" strike="noStrike" kern="1800" cap="none" spc="0" normalizeH="0" baseline="0" noProof="0" dirty="0" smtClean="0">
                <a:ln>
                  <a:noFill/>
                </a:ln>
                <a:solidFill>
                  <a:sysClr val="windowText" lastClr="000000"/>
                </a:solidFill>
                <a:effectLst/>
                <a:uLnTx/>
                <a:uFillTx/>
                <a:latin typeface="Comic Sans MS" pitchFamily="66" charset="0"/>
                <a:ea typeface="Times New Roman"/>
                <a:cs typeface="Times New Roman"/>
              </a:rPr>
            </a:br>
            <a:r>
              <a:rPr kumimoji="0" lang="ru-RU" sz="3200" b="1" i="0" u="none" strike="noStrike" kern="1800" cap="none" spc="0" normalizeH="0" baseline="0" noProof="0" dirty="0" smtClean="0">
                <a:ln>
                  <a:noFill/>
                </a:ln>
                <a:solidFill>
                  <a:sysClr val="windowText" lastClr="000000"/>
                </a:solidFill>
                <a:effectLst/>
                <a:uLnTx/>
                <a:uFillTx/>
                <a:latin typeface="Comic Sans MS" pitchFamily="66" charset="0"/>
                <a:ea typeface="Times New Roman"/>
                <a:cs typeface="Times New Roman"/>
              </a:rPr>
              <a:t>бумажным моделированием</a:t>
            </a:r>
            <a:r>
              <a:rPr kumimoji="0" lang="ru-RU" sz="3200" b="1" i="0" u="none" strike="noStrike" kern="1200" cap="none" spc="0" normalizeH="0" baseline="0" noProof="0" dirty="0" smtClean="0">
                <a:ln>
                  <a:noFill/>
                </a:ln>
                <a:solidFill>
                  <a:sysClr val="windowText" lastClr="000000"/>
                </a:solidFill>
                <a:effectLst/>
                <a:uLnTx/>
                <a:uFillTx/>
                <a:latin typeface="Comic Sans MS" pitchFamily="66" charset="0"/>
                <a:ea typeface="Calibri"/>
                <a:cs typeface="Times New Roman"/>
              </a:rPr>
              <a:t/>
            </a:r>
            <a:br>
              <a:rPr kumimoji="0" lang="ru-RU" sz="3200" b="1" i="0" u="none" strike="noStrike" kern="1200" cap="none" spc="0" normalizeH="0" baseline="0" noProof="0" dirty="0" smtClean="0">
                <a:ln>
                  <a:noFill/>
                </a:ln>
                <a:solidFill>
                  <a:sysClr val="windowText" lastClr="000000"/>
                </a:solidFill>
                <a:effectLst/>
                <a:uLnTx/>
                <a:uFillTx/>
                <a:latin typeface="Comic Sans MS" pitchFamily="66" charset="0"/>
                <a:ea typeface="Calibri"/>
                <a:cs typeface="Times New Roman"/>
              </a:rPr>
            </a:br>
            <a:endParaRPr kumimoji="0" lang="ru-RU" sz="3200" b="1" i="0" u="none" strike="noStrike" kern="1200" cap="none" spc="0" normalizeH="0" baseline="0" noProof="0" dirty="0">
              <a:ln>
                <a:noFill/>
              </a:ln>
              <a:solidFill>
                <a:sysClr val="windowText" lastClr="000000"/>
              </a:solidFill>
              <a:effectLst>
                <a:reflection blurRad="6350" stA="55000" endA="300" endPos="45500" dir="5400000" sy="-100000" algn="bl" rotWithShape="0"/>
              </a:effectLst>
              <a:uLnTx/>
              <a:uFillTx/>
              <a:latin typeface="Comic Sans MS" pitchFamily="66" charset="0"/>
            </a:endParaRPr>
          </a:p>
        </p:txBody>
      </p:sp>
      <p:pic>
        <p:nvPicPr>
          <p:cNvPr id="3" name="Рисунок 2" descr="I:\клипарты\клипарт сказочные герои\45e774ca7d66t.jpg"/>
          <p:cNvPicPr/>
          <p:nvPr/>
        </p:nvPicPr>
        <p:blipFill>
          <a:blip r:embed="rId2">
            <a:extLst>
              <a:ext uri="{28A0092B-C50C-407E-A947-70E740481C1C}">
                <a14:useLocalDpi xmlns:a14="http://schemas.microsoft.com/office/drawing/2010/main" val="0"/>
              </a:ext>
            </a:extLst>
          </a:blip>
          <a:srcRect/>
          <a:stretch>
            <a:fillRect/>
          </a:stretch>
        </p:blipFill>
        <p:spPr bwMode="auto">
          <a:xfrm>
            <a:off x="0" y="4427984"/>
            <a:ext cx="4275853" cy="4499992"/>
          </a:xfrm>
          <a:prstGeom prst="rect">
            <a:avLst/>
          </a:prstGeom>
          <a:noFill/>
          <a:ln>
            <a:noFill/>
          </a:ln>
        </p:spPr>
      </p:pic>
      <p:sp>
        <p:nvSpPr>
          <p:cNvPr id="4" name="Подзаголовок 4"/>
          <p:cNvSpPr txBox="1">
            <a:spLocks/>
          </p:cNvSpPr>
          <p:nvPr/>
        </p:nvSpPr>
        <p:spPr>
          <a:xfrm>
            <a:off x="3392996" y="5813884"/>
            <a:ext cx="3348372" cy="1728192"/>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ru-RU" sz="3000" b="1" dirty="0" err="1" smtClean="0">
                <a:latin typeface="Times New Roman" pitchFamily="18" charset="0"/>
                <a:cs typeface="Times New Roman" pitchFamily="18" charset="0"/>
              </a:rPr>
              <a:t>Мазлова</a:t>
            </a:r>
            <a:r>
              <a:rPr lang="ru-RU" sz="3000" b="1" dirty="0" smtClean="0">
                <a:latin typeface="Times New Roman" pitchFamily="18" charset="0"/>
                <a:cs typeface="Times New Roman" pitchFamily="18" charset="0"/>
              </a:rPr>
              <a:t> </a:t>
            </a:r>
          </a:p>
          <a:p>
            <a:pPr marL="0" indent="0" algn="ctr">
              <a:buNone/>
            </a:pPr>
            <a:r>
              <a:rPr lang="ru-RU" sz="3000" b="1" dirty="0" smtClean="0">
                <a:latin typeface="Times New Roman" pitchFamily="18" charset="0"/>
                <a:cs typeface="Times New Roman" pitchFamily="18" charset="0"/>
              </a:rPr>
              <a:t> Наталья Владимировна</a:t>
            </a:r>
            <a:endParaRPr lang="ru-RU" sz="3000" b="1" dirty="0">
              <a:latin typeface="Times New Roman" pitchFamily="18" charset="0"/>
              <a:cs typeface="Times New Roman" pitchFamily="18" charset="0"/>
            </a:endParaRPr>
          </a:p>
        </p:txBody>
      </p:sp>
      <p:graphicFrame>
        <p:nvGraphicFramePr>
          <p:cNvPr id="6" name="Схема 5"/>
          <p:cNvGraphicFramePr/>
          <p:nvPr>
            <p:extLst>
              <p:ext uri="{D42A27DB-BD31-4B8C-83A1-F6EECF244321}">
                <p14:modId xmlns:p14="http://schemas.microsoft.com/office/powerpoint/2010/main" val="4013436851"/>
              </p:ext>
            </p:extLst>
          </p:nvPr>
        </p:nvGraphicFramePr>
        <p:xfrm>
          <a:off x="3494602" y="4211960"/>
          <a:ext cx="3132348" cy="9541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6211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8640" y="755576"/>
            <a:ext cx="6480720" cy="8063746"/>
          </a:xfrm>
          <a:prstGeom prst="rect">
            <a:avLst/>
          </a:prstGeom>
        </p:spPr>
        <p:txBody>
          <a:bodyPr wrap="square">
            <a:spAutoFit/>
          </a:bodyPr>
          <a:lstStyle/>
          <a:p>
            <a:pPr algn="ctr"/>
            <a:r>
              <a:rPr lang="ru-RU" sz="1400" b="1" dirty="0" smtClean="0">
                <a:latin typeface="Times New Roman" pitchFamily="18" charset="0"/>
                <a:cs typeface="Times New Roman" pitchFamily="18" charset="0"/>
              </a:rPr>
              <a:t>Пояснительная записка</a:t>
            </a:r>
          </a:p>
          <a:p>
            <a:pPr algn="just"/>
            <a:endParaRPr lang="ru-RU" sz="1400" dirty="0" smtClean="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Бумажную пластику считают синтезом разных видов изобразительной деятельности: лепки, аппликации, рисования, конструирования из бумаги. Занимаясь бумажной пластикой, расширяются представления детей о различных видах материалов, используемых в изобразительной деятельности.</a:t>
            </a:r>
          </a:p>
          <a:p>
            <a:pPr algn="just"/>
            <a:r>
              <a:rPr lang="ru-RU" sz="1400" dirty="0" smtClean="0">
                <a:latin typeface="Times New Roman" pitchFamily="18" charset="0"/>
                <a:cs typeface="Times New Roman" pitchFamily="18" charset="0"/>
              </a:rPr>
              <a:t>Бумага – хороший пластичный материал, который продолжает формировать устойчивый интерес к творчеству и делает работу детей содержательней, изделия выразительными и оригинальными, рождает у дошкольников идеи, желания придумывать новые способы и приёмы в художественной деятельности.</a:t>
            </a:r>
          </a:p>
          <a:p>
            <a:pPr algn="just"/>
            <a:r>
              <a:rPr lang="ru-RU" sz="1400" dirty="0" smtClean="0">
                <a:latin typeface="Times New Roman" pitchFamily="18" charset="0"/>
                <a:cs typeface="Times New Roman" pitchFamily="18" charset="0"/>
              </a:rPr>
              <a:t>      Кроме того, в занятиях полезных для развития мелких и точных движений рук от задействованных мышц (</a:t>
            </a:r>
            <a:r>
              <a:rPr lang="ru-RU" sz="1400" dirty="0" err="1" smtClean="0">
                <a:latin typeface="Times New Roman" pitchFamily="18" charset="0"/>
                <a:cs typeface="Times New Roman" pitchFamily="18" charset="0"/>
              </a:rPr>
              <a:t>сгибательных</a:t>
            </a:r>
            <a:r>
              <a:rPr lang="ru-RU" sz="1400" dirty="0" smtClean="0">
                <a:latin typeface="Times New Roman" pitchFamily="18" charset="0"/>
                <a:cs typeface="Times New Roman" pitchFamily="18" charset="0"/>
              </a:rPr>
              <a:t> и разгибательных) импульсы поступают в мозг. Это позволяет непосредственно стимулировать центральную нервную систему и способствовать её развитию.</a:t>
            </a:r>
          </a:p>
          <a:p>
            <a:pPr algn="just"/>
            <a:r>
              <a:rPr lang="ru-RU" sz="1400" dirty="0" smtClean="0">
                <a:latin typeface="Times New Roman" pitchFamily="18" charset="0"/>
                <a:cs typeface="Times New Roman" pitchFamily="18" charset="0"/>
              </a:rPr>
              <a:t>      Таким образом, формируя и совершенствуя мелкую моторику рук, мы усложняем строение мозга, способствуем развитию психических процессов, речи, интеллекта ребёнка. Занятия бумажной пластикой позволяют соединить полезное с приятным: развивать мелкую моторику рук, отражать свои впечатления в графо-пластической форме, приносить радость себе и близким плодами своего творчества.</a:t>
            </a:r>
          </a:p>
          <a:p>
            <a:pPr algn="just"/>
            <a:r>
              <a:rPr lang="ru-RU" sz="1400" dirty="0" smtClean="0">
                <a:latin typeface="Times New Roman" pitchFamily="18" charset="0"/>
                <a:cs typeface="Times New Roman" pitchFamily="18" charset="0"/>
              </a:rPr>
              <a:t>      </a:t>
            </a:r>
          </a:p>
          <a:p>
            <a:pPr algn="just"/>
            <a:r>
              <a:rPr lang="ru-RU" sz="1400" b="1" dirty="0">
                <a:solidFill>
                  <a:srgbClr val="C00000"/>
                </a:solidFill>
                <a:latin typeface="Times New Roman" pitchFamily="18" charset="0"/>
                <a:cs typeface="Times New Roman" pitchFamily="18" charset="0"/>
              </a:rPr>
              <a:t> </a:t>
            </a:r>
            <a:r>
              <a:rPr lang="ru-RU" sz="1400" b="1" dirty="0" smtClean="0">
                <a:solidFill>
                  <a:srgbClr val="C00000"/>
                </a:solidFill>
                <a:latin typeface="Times New Roman" pitchFamily="18" charset="0"/>
                <a:cs typeface="Times New Roman" pitchFamily="18" charset="0"/>
              </a:rPr>
              <a:t>    Способы и приёмы работы с разнофактурной бумагой.</a:t>
            </a:r>
          </a:p>
          <a:p>
            <a:pPr algn="just"/>
            <a:r>
              <a:rPr lang="ru-RU" sz="1400" dirty="0" smtClean="0">
                <a:latin typeface="Times New Roman" pitchFamily="18" charset="0"/>
                <a:cs typeface="Times New Roman" pitchFamily="18" charset="0"/>
              </a:rPr>
              <a:t>     Формообразования в бумажной пластике доступнее всего начинать с простых, разной величины форм – это округлые комочки, жгуты.</a:t>
            </a:r>
          </a:p>
          <a:p>
            <a:pPr algn="just"/>
            <a:r>
              <a:rPr lang="ru-RU" sz="1400" dirty="0" smtClean="0">
                <a:latin typeface="Times New Roman" pitchFamily="18" charset="0"/>
                <a:cs typeface="Times New Roman" pitchFamily="18" charset="0"/>
              </a:rPr>
              <a:t>•Скатывание между ладонями круговыми движениями шаровидных комочков.</a:t>
            </a:r>
          </a:p>
          <a:p>
            <a:pPr algn="just"/>
            <a:r>
              <a:rPr lang="ru-RU" sz="1400" dirty="0" smtClean="0">
                <a:latin typeface="Times New Roman" pitchFamily="18" charset="0"/>
                <a:cs typeface="Times New Roman" pitchFamily="18" charset="0"/>
              </a:rPr>
              <a:t>•Скручивание жгутов между ладонями продольными движениями.</a:t>
            </a:r>
          </a:p>
          <a:p>
            <a:pPr algn="just"/>
            <a:r>
              <a:rPr lang="ru-RU" sz="1400" dirty="0" smtClean="0">
                <a:latin typeface="Times New Roman" pitchFamily="18" charset="0"/>
                <a:cs typeface="Times New Roman" pitchFamily="18" charset="0"/>
              </a:rPr>
              <a:t>•Маленькие комочки, шарики, жгутики выполняются пальчиками.</a:t>
            </a:r>
          </a:p>
          <a:p>
            <a:pPr algn="just"/>
            <a:r>
              <a:rPr lang="ru-RU" sz="1400" dirty="0" smtClean="0">
                <a:latin typeface="Times New Roman" pitchFamily="18" charset="0"/>
                <a:cs typeface="Times New Roman" pitchFamily="18" charset="0"/>
              </a:rPr>
              <a:t>•Перекручивание. Сжать бумагу при помощи пальцев и перекрутить (бантик, крылышки).</a:t>
            </a:r>
          </a:p>
          <a:p>
            <a:pPr algn="just"/>
            <a:r>
              <a:rPr lang="ru-RU" sz="1400" dirty="0" smtClean="0">
                <a:latin typeface="Times New Roman" pitchFamily="18" charset="0"/>
                <a:cs typeface="Times New Roman" pitchFamily="18" charset="0"/>
              </a:rPr>
              <a:t>•Форма капельки. Оттянуть от комочка и перекрутить. Перекручивание используется для фиксации оттянутой части.</a:t>
            </a:r>
          </a:p>
          <a:p>
            <a:pPr algn="just"/>
            <a:r>
              <a:rPr lang="ru-RU" sz="1400" dirty="0" smtClean="0">
                <a:latin typeface="Times New Roman" pitchFamily="18" charset="0"/>
                <a:cs typeface="Times New Roman" pitchFamily="18" charset="0"/>
              </a:rPr>
              <a:t>      После того, как дети освоили округлые формы и жгуты, можно приступить к более сложным – прямоугольной и треугольной формам. Прямоугольник получается путём складывания его из плотной бумаги (коробочка).</a:t>
            </a:r>
          </a:p>
          <a:p>
            <a:pPr algn="just"/>
            <a:r>
              <a:rPr lang="ru-RU" sz="1400" dirty="0" smtClean="0">
                <a:latin typeface="Times New Roman" pitchFamily="18" charset="0"/>
                <a:cs typeface="Times New Roman" pitchFamily="18" charset="0"/>
              </a:rPr>
              <a:t>     Складывание из бумаги – как приём, часто используется в бумажной пластике (складывание пополам, гармошкой и т.д.).</a:t>
            </a:r>
          </a:p>
          <a:p>
            <a:pPr algn="just"/>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3433078466"/>
              </p:ext>
            </p:extLst>
          </p:nvPr>
        </p:nvGraphicFramePr>
        <p:xfrm>
          <a:off x="1340768" y="179512"/>
          <a:ext cx="4680520" cy="432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7887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8640" y="207616"/>
            <a:ext cx="6471964" cy="9140964"/>
          </a:xfrm>
          <a:prstGeom prst="rect">
            <a:avLst/>
          </a:prstGeom>
        </p:spPr>
        <p:txBody>
          <a:bodyPr wrap="square">
            <a:spAutoFit/>
          </a:bodyPr>
          <a:lstStyle/>
          <a:p>
            <a:pPr algn="just"/>
            <a:r>
              <a:rPr lang="ru-RU" sz="1400" dirty="0" smtClean="0">
                <a:latin typeface="Times New Roman" pitchFamily="18" charset="0"/>
                <a:cs typeface="Times New Roman" pitchFamily="18" charset="0"/>
              </a:rPr>
              <a:t>     Чтобы получить треугольную форму, лист бумаги любой формы взять за серединку пальчиками и приподнять с поверхности стола, ладошкой другой руки обхватить и прогладить опущенные края бумаги.</a:t>
            </a:r>
          </a:p>
          <a:p>
            <a:pPr marL="285750" indent="-285750" algn="just">
              <a:buFont typeface="Arial" pitchFamily="34" charset="0"/>
              <a:buChar char="•"/>
            </a:pPr>
            <a:r>
              <a:rPr lang="ru-RU" sz="1400" dirty="0" smtClean="0">
                <a:latin typeface="Times New Roman" pitchFamily="18" charset="0"/>
                <a:cs typeface="Times New Roman" pitchFamily="18" charset="0"/>
              </a:rPr>
              <a:t>Способ «ёлочка» (волна, гора и т.д.) выполняется так же, как и треугольная форма.</a:t>
            </a:r>
          </a:p>
          <a:p>
            <a:pPr marL="285750" indent="-285750" algn="just">
              <a:buFont typeface="Arial" pitchFamily="34" charset="0"/>
              <a:buChar char="•"/>
            </a:pPr>
            <a:r>
              <a:rPr lang="ru-RU" sz="1400" dirty="0" smtClean="0">
                <a:latin typeface="Times New Roman" pitchFamily="18" charset="0"/>
                <a:cs typeface="Times New Roman" pitchFamily="18" charset="0"/>
              </a:rPr>
              <a:t>Способ «Колокол». Свернуть маленький кулёчек, при помощи пальчика, карандаша; кончик перекрутить, отрезать (цветы, форма которых напоминает форму колокола: колокольчики, ландыши, </a:t>
            </a:r>
            <a:r>
              <a:rPr lang="ru-RU" sz="1400" dirty="0" err="1" smtClean="0">
                <a:latin typeface="Times New Roman" pitchFamily="18" charset="0"/>
                <a:cs typeface="Times New Roman" pitchFamily="18" charset="0"/>
              </a:rPr>
              <a:t>каллы</a:t>
            </a:r>
            <a:r>
              <a:rPr lang="ru-RU" sz="1400" dirty="0" smtClean="0">
                <a:latin typeface="Times New Roman" pitchFamily="18" charset="0"/>
                <a:cs typeface="Times New Roman" pitchFamily="18" charset="0"/>
              </a:rPr>
              <a:t>). Для цветов в середину кулёчка можно вставить тонкий жгутик, оформить края зубчиками.</a:t>
            </a:r>
          </a:p>
          <a:p>
            <a:pPr marL="285750" indent="-285750" algn="just">
              <a:buFont typeface="Arial" pitchFamily="34" charset="0"/>
              <a:buChar char="•"/>
            </a:pPr>
            <a:r>
              <a:rPr lang="ru-RU" sz="1400" dirty="0" smtClean="0">
                <a:latin typeface="Times New Roman" pitchFamily="18" charset="0"/>
                <a:cs typeface="Times New Roman" pitchFamily="18" charset="0"/>
              </a:rPr>
              <a:t>Способ «Ёжик». Тонкие жгутики из небольших кусочков салфетки прикрепить на каплю клея ПВА (ёжик, перья птицы, цветы).</a:t>
            </a:r>
          </a:p>
          <a:p>
            <a:pPr marL="285750" indent="-285750" algn="just">
              <a:buFont typeface="Arial" pitchFamily="34" charset="0"/>
              <a:buChar char="•"/>
            </a:pPr>
            <a:r>
              <a:rPr lang="ru-RU" sz="1400" dirty="0" smtClean="0">
                <a:latin typeface="Times New Roman" pitchFamily="18" charset="0"/>
                <a:cs typeface="Times New Roman" pitchFamily="18" charset="0"/>
              </a:rPr>
              <a:t>Способ «Роза». Хорошо смотрится из гофрированной бумаги. Приготовить ленту гофрированной бумаги (для небольшой розы 25х1,5-2 см). Взять ленту левой рукой, правой накрутить ленту на карандаш вращательными движениями (рисуем в воздухе карандашом круги). Держать ленту левой рукой нужно свободно и не мешать ей перекручиваться – имитация лепестков розы. Не снимая с карандаша, намазать клеем и наклеить; параллельно листу бумаги – бутон, перпендикулярно – распустившийся цветок розы. Вынуть карандаш.</a:t>
            </a:r>
          </a:p>
          <a:p>
            <a:pPr marL="285750" indent="-285750" algn="just">
              <a:buFont typeface="Arial" pitchFamily="34" charset="0"/>
              <a:buChar char="•"/>
            </a:pPr>
            <a:r>
              <a:rPr lang="ru-RU" sz="1400" dirty="0" smtClean="0">
                <a:latin typeface="Times New Roman" pitchFamily="18" charset="0"/>
                <a:cs typeface="Times New Roman" pitchFamily="18" charset="0"/>
              </a:rPr>
              <a:t>«Листик». Сложить квадрат из салфетки или гофрированной бумаги, три угла квадрата собрать вместе и перекрутить.</a:t>
            </a: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Изображение в бумажной пластике выполняется в </a:t>
            </a:r>
            <a:r>
              <a:rPr lang="ru-RU" sz="1400" dirty="0" err="1" smtClean="0">
                <a:latin typeface="Times New Roman" pitchFamily="18" charset="0"/>
                <a:cs typeface="Times New Roman" pitchFamily="18" charset="0"/>
              </a:rPr>
              <a:t>полуобъёмном</a:t>
            </a:r>
            <a:r>
              <a:rPr lang="ru-RU" sz="1400" dirty="0" smtClean="0">
                <a:latin typeface="Times New Roman" pitchFamily="18" charset="0"/>
                <a:cs typeface="Times New Roman" pitchFamily="18" charset="0"/>
              </a:rPr>
              <a:t> варианте, т.е. все части и детали наклеиваются на картон. Не исключена возможность выполнения в объёмном виде, при этом детали соединяются между собой. Изображение на картоне более прочное, кроме того, картон служит и цветовым фоном.</a:t>
            </a:r>
          </a:p>
          <a:p>
            <a:pPr algn="just"/>
            <a:endParaRPr lang="ru-RU" sz="1400" dirty="0" smtClean="0">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Цветы из бумаги.</a:t>
            </a:r>
          </a:p>
          <a:p>
            <a:pPr algn="just"/>
            <a:r>
              <a:rPr lang="ru-RU" sz="1400" dirty="0" smtClean="0">
                <a:latin typeface="Times New Roman" pitchFamily="18" charset="0"/>
                <a:cs typeface="Times New Roman" pitchFamily="18" charset="0"/>
              </a:rPr>
              <a:t>     Работа по изготовлению объёмных цветов увлекает детей своей необычностью, возможностью выдумки и фантазии. А поиск новых приёмов и способов в изображении цветов способствует художественно-творческому развитию. Способы изготовления подобных цветов разные. Самый простой: составление из круглых комочков, толстых жгутов цветов прямо на основе. Способы «Колокол», «Ёжик», «Листик» и «Роза» могут освоить на занятиях старшие дошкольники.</a:t>
            </a:r>
          </a:p>
          <a:p>
            <a:pPr algn="just"/>
            <a:endParaRPr lang="ru-RU" sz="1400" b="1" dirty="0" smtClean="0">
              <a:solidFill>
                <a:srgbClr val="C00000"/>
              </a:solidFill>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Использование разнофактурной бумаги в изображении портретов.</a:t>
            </a:r>
          </a:p>
          <a:p>
            <a:pPr algn="just"/>
            <a:r>
              <a:rPr lang="ru-RU" sz="1400" dirty="0" smtClean="0">
                <a:latin typeface="Times New Roman" pitchFamily="18" charset="0"/>
                <a:cs typeface="Times New Roman" pitchFamily="18" charset="0"/>
              </a:rPr>
              <a:t>     Будь то сказочный герой или реальное существо, любой из персонажей имеет своё лицо, свой образ. И дети должны хорошо представлять себе этот образ. Творческая направленность работы проявляется, прежде всего, в предварительном обдумывании создаваемого образа, на основе детских знаний и впечатлений о нём.</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828893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768" y="323528"/>
            <a:ext cx="6417592" cy="2031325"/>
          </a:xfrm>
          <a:prstGeom prst="rect">
            <a:avLst/>
          </a:prstGeom>
        </p:spPr>
        <p:txBody>
          <a:bodyPr wrap="square">
            <a:spAutoFit/>
          </a:bodyPr>
          <a:lstStyle/>
          <a:p>
            <a:pPr algn="just"/>
            <a:r>
              <a:rPr lang="ru-RU" sz="1400" dirty="0" smtClean="0">
                <a:latin typeface="Times New Roman" pitchFamily="18" charset="0"/>
                <a:cs typeface="Times New Roman" pitchFamily="18" charset="0"/>
              </a:rPr>
              <a:t>     На листе бумаги изображают фигуру человека, полностью или частично, стремясь передать характер образа (через мимику, положение частей тела </a:t>
            </a:r>
            <a:r>
              <a:rPr lang="ru-RU" sz="1400" dirty="0" err="1" smtClean="0">
                <a:latin typeface="Times New Roman" pitchFamily="18" charset="0"/>
                <a:cs typeface="Times New Roman" pitchFamily="18" charset="0"/>
              </a:rPr>
              <a:t>ит.д</a:t>
            </a:r>
            <a:r>
              <a:rPr lang="ru-RU" sz="1400" dirty="0" smtClean="0">
                <a:latin typeface="Times New Roman" pitchFamily="18" charset="0"/>
                <a:cs typeface="Times New Roman" pitchFamily="18" charset="0"/>
              </a:rPr>
              <a:t>.). Размер изображаемого желательно обговорить заранее</a:t>
            </a:r>
          </a:p>
          <a:p>
            <a:pPr algn="just"/>
            <a:r>
              <a:rPr lang="ru-RU" sz="1400" dirty="0" smtClean="0">
                <a:latin typeface="Times New Roman" pitchFamily="18" charset="0"/>
                <a:cs typeface="Times New Roman" pitchFamily="18" charset="0"/>
              </a:rPr>
              <a:t>     Объёмные элементы можно использовать и как основу портрета. Например, портрет солнышка, тучки выполняются сначала из округлых комочков, на которые наклеиваются черты лица – глаза, рот, нос и т.д.</a:t>
            </a:r>
          </a:p>
          <a:p>
            <a:pPr algn="just"/>
            <a:r>
              <a:rPr lang="ru-RU" sz="1400" dirty="0" smtClean="0">
                <a:latin typeface="Times New Roman" pitchFamily="18" charset="0"/>
                <a:cs typeface="Times New Roman" pitchFamily="18" charset="0"/>
              </a:rPr>
              <a:t>     Работа над созданием образа – увлекательная и творческая, требующая от ребёнка не только определённых знаний и умений, но и наблюдательности, фантазии, активной мыслительной деятельности.</a:t>
            </a:r>
          </a:p>
        </p:txBody>
      </p:sp>
      <p:sp>
        <p:nvSpPr>
          <p:cNvPr id="3" name="Прямоугольник 2"/>
          <p:cNvSpPr/>
          <p:nvPr/>
        </p:nvSpPr>
        <p:spPr>
          <a:xfrm>
            <a:off x="450900" y="3851920"/>
            <a:ext cx="6192688" cy="3323987"/>
          </a:xfrm>
          <a:prstGeom prst="rect">
            <a:avLst/>
          </a:prstGeom>
        </p:spPr>
        <p:txBody>
          <a:bodyPr wrap="square">
            <a:spAutoFit/>
          </a:bodyPr>
          <a:lstStyle/>
          <a:p>
            <a:pPr algn="just"/>
            <a:r>
              <a:rPr lang="ru-RU" sz="1400" b="1" dirty="0" smtClean="0">
                <a:solidFill>
                  <a:srgbClr val="C00000"/>
                </a:solidFill>
                <a:latin typeface="Times New Roman" pitchFamily="18" charset="0"/>
                <a:cs typeface="Times New Roman" pitchFamily="18" charset="0"/>
              </a:rPr>
              <a:t>Задачи:</a:t>
            </a:r>
          </a:p>
          <a:p>
            <a:pPr algn="just"/>
            <a:r>
              <a:rPr lang="ru-RU" sz="1400" dirty="0" smtClean="0">
                <a:latin typeface="Times New Roman" pitchFamily="18" charset="0"/>
                <a:cs typeface="Times New Roman" pitchFamily="18" charset="0"/>
              </a:rPr>
              <a:t>1.Познакомить детей со свойствами бумаги.</a:t>
            </a:r>
          </a:p>
          <a:p>
            <a:pPr algn="just"/>
            <a:r>
              <a:rPr lang="ru-RU" sz="1400" dirty="0" smtClean="0">
                <a:latin typeface="Times New Roman" pitchFamily="18" charset="0"/>
                <a:cs typeface="Times New Roman" pitchFamily="18" charset="0"/>
              </a:rPr>
              <a:t>2.Продолжать развивать навыки использования клея.</a:t>
            </a:r>
          </a:p>
          <a:p>
            <a:pPr algn="just"/>
            <a:r>
              <a:rPr lang="ru-RU" sz="1400" dirty="0" smtClean="0">
                <a:latin typeface="Times New Roman" pitchFamily="18" charset="0"/>
                <a:cs typeface="Times New Roman" pitchFamily="18" charset="0"/>
              </a:rPr>
              <a:t>3.Учить делить лист на 4 части.</a:t>
            </a:r>
          </a:p>
          <a:p>
            <a:pPr algn="just"/>
            <a:r>
              <a:rPr lang="ru-RU" sz="1400" dirty="0" smtClean="0">
                <a:latin typeface="Times New Roman" pitchFamily="18" charset="0"/>
                <a:cs typeface="Times New Roman" pitchFamily="18" charset="0"/>
              </a:rPr>
              <a:t>4.Учить формировать простые формы из бумаги – толстые жгуты разной длины, шары.</a:t>
            </a:r>
          </a:p>
          <a:p>
            <a:pPr algn="just"/>
            <a:r>
              <a:rPr lang="ru-RU" sz="1400" dirty="0" smtClean="0">
                <a:latin typeface="Times New Roman" pitchFamily="18" charset="0"/>
                <a:cs typeface="Times New Roman" pitchFamily="18" charset="0"/>
              </a:rPr>
              <a:t>5.Развивать мелкую моторику рук.</a:t>
            </a:r>
          </a:p>
          <a:p>
            <a:pPr algn="just"/>
            <a:r>
              <a:rPr lang="ru-RU" sz="1400" dirty="0" smtClean="0">
                <a:latin typeface="Times New Roman" pitchFamily="18" charset="0"/>
                <a:cs typeface="Times New Roman" pitchFamily="18" charset="0"/>
              </a:rPr>
              <a:t>6.Воспитывать аккуратность в работе.</a:t>
            </a:r>
          </a:p>
          <a:p>
            <a:pPr algn="just"/>
            <a:endParaRPr lang="ru-RU" sz="1400" dirty="0" smtClean="0">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К концу первого года обучения дети могут:</a:t>
            </a:r>
          </a:p>
          <a:p>
            <a:pPr algn="just"/>
            <a:r>
              <a:rPr lang="ru-RU" sz="1400" dirty="0" smtClean="0">
                <a:latin typeface="Times New Roman" pitchFamily="18" charset="0"/>
                <a:cs typeface="Times New Roman" pitchFamily="18" charset="0"/>
              </a:rPr>
              <a:t>1.Делить салфетку и лист бумаги на 4 части.</a:t>
            </a:r>
          </a:p>
          <a:p>
            <a:pPr algn="just"/>
            <a:r>
              <a:rPr lang="ru-RU" sz="1400" dirty="0" smtClean="0">
                <a:latin typeface="Times New Roman" pitchFamily="18" charset="0"/>
                <a:cs typeface="Times New Roman" pitchFamily="18" charset="0"/>
              </a:rPr>
              <a:t>2.Скатывать комочки округлой формы разной величины.</a:t>
            </a:r>
          </a:p>
          <a:p>
            <a:pPr algn="just"/>
            <a:r>
              <a:rPr lang="ru-RU" sz="1400" dirty="0" smtClean="0">
                <a:latin typeface="Times New Roman" pitchFamily="18" charset="0"/>
                <a:cs typeface="Times New Roman" pitchFamily="18" charset="0"/>
              </a:rPr>
              <a:t>3.Формировать жгуты разной толщины и длины.</a:t>
            </a:r>
          </a:p>
          <a:p>
            <a:pPr algn="just"/>
            <a:r>
              <a:rPr lang="ru-RU" sz="1400" dirty="0" smtClean="0">
                <a:latin typeface="Times New Roman" pitchFamily="18" charset="0"/>
                <a:cs typeface="Times New Roman" pitchFamily="18" charset="0"/>
              </a:rPr>
              <a:t>4.Составлять изображения из частей, по образцу под контролем взрослого изготавливать несложные поделки.</a:t>
            </a:r>
            <a:endParaRPr lang="ru-RU" sz="1400" dirty="0">
              <a:latin typeface="Times New Roman" pitchFamily="18" charset="0"/>
              <a:cs typeface="Times New Roman" pitchFamily="18" charset="0"/>
            </a:endParaRPr>
          </a:p>
        </p:txBody>
      </p:sp>
      <p:graphicFrame>
        <p:nvGraphicFramePr>
          <p:cNvPr id="5" name="Схема 4"/>
          <p:cNvGraphicFramePr/>
          <p:nvPr>
            <p:extLst>
              <p:ext uri="{D42A27DB-BD31-4B8C-83A1-F6EECF244321}">
                <p14:modId xmlns:p14="http://schemas.microsoft.com/office/powerpoint/2010/main" val="1785720299"/>
              </p:ext>
            </p:extLst>
          </p:nvPr>
        </p:nvGraphicFramePr>
        <p:xfrm>
          <a:off x="702928" y="3059832"/>
          <a:ext cx="5688632"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9936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9548" y="971600"/>
            <a:ext cx="6192688" cy="5109091"/>
          </a:xfrm>
          <a:prstGeom prst="rect">
            <a:avLst/>
          </a:prstGeom>
        </p:spPr>
        <p:txBody>
          <a:bodyPr wrap="square">
            <a:spAutoFit/>
          </a:bodyPr>
          <a:lstStyle/>
          <a:p>
            <a:endParaRPr lang="ru-RU" dirty="0" smtClean="0"/>
          </a:p>
          <a:p>
            <a:pPr algn="just"/>
            <a:r>
              <a:rPr lang="ru-RU" sz="1400" b="1" dirty="0" smtClean="0">
                <a:solidFill>
                  <a:srgbClr val="C00000"/>
                </a:solidFill>
                <a:latin typeface="Times New Roman" pitchFamily="18" charset="0"/>
                <a:cs typeface="Times New Roman" pitchFamily="18" charset="0"/>
              </a:rPr>
              <a:t>Задачи:</a:t>
            </a:r>
          </a:p>
          <a:p>
            <a:pPr algn="just"/>
            <a:r>
              <a:rPr lang="ru-RU" sz="1400" dirty="0" smtClean="0">
                <a:latin typeface="Times New Roman" pitchFamily="18" charset="0"/>
                <a:cs typeface="Times New Roman" pitchFamily="18" charset="0"/>
              </a:rPr>
              <a:t>1.Учить создавать полуобъёмные изображения на плоскости листа.</a:t>
            </a:r>
          </a:p>
          <a:p>
            <a:pPr algn="just"/>
            <a:r>
              <a:rPr lang="ru-RU" sz="1400" dirty="0" smtClean="0">
                <a:latin typeface="Times New Roman" pitchFamily="18" charset="0"/>
                <a:cs typeface="Times New Roman" pitchFamily="18" charset="0"/>
              </a:rPr>
              <a:t>2.Составлять изображения из частей, по образцу под контролем взрослого изготавливать несложные поделки.</a:t>
            </a:r>
          </a:p>
          <a:p>
            <a:pPr algn="just"/>
            <a:r>
              <a:rPr lang="ru-RU" sz="1400" dirty="0" smtClean="0">
                <a:latin typeface="Times New Roman" pitchFamily="18" charset="0"/>
                <a:cs typeface="Times New Roman" pitchFamily="18" charset="0"/>
              </a:rPr>
              <a:t>3.Учить композиционному размещению на листе бумаги.</a:t>
            </a:r>
          </a:p>
          <a:p>
            <a:pPr algn="just"/>
            <a:r>
              <a:rPr lang="ru-RU" sz="1400" dirty="0" smtClean="0">
                <a:latin typeface="Times New Roman" pitchFamily="18" charset="0"/>
                <a:cs typeface="Times New Roman" pitchFamily="18" charset="0"/>
              </a:rPr>
              <a:t>4.Закреплять навыки работы в смешанной технике.</a:t>
            </a:r>
          </a:p>
          <a:p>
            <a:pPr algn="just"/>
            <a:r>
              <a:rPr lang="ru-RU" sz="1400" dirty="0" smtClean="0">
                <a:latin typeface="Times New Roman" pitchFamily="18" charset="0"/>
                <a:cs typeface="Times New Roman" pitchFamily="18" charset="0"/>
              </a:rPr>
              <a:t>5.Закреплять навыки работы с разнофактурной бумагой, декоративного решения в цвете.</a:t>
            </a:r>
          </a:p>
          <a:p>
            <a:pPr algn="just"/>
            <a:r>
              <a:rPr lang="ru-RU" sz="1400" dirty="0" smtClean="0">
                <a:latin typeface="Times New Roman" pitchFamily="18" charset="0"/>
                <a:cs typeface="Times New Roman" pitchFamily="18" charset="0"/>
              </a:rPr>
              <a:t>6.Развивать фантазию и воображение во время работы с различными видами бумаги.</a:t>
            </a:r>
          </a:p>
          <a:p>
            <a:pPr algn="just"/>
            <a:r>
              <a:rPr lang="ru-RU" sz="1400" dirty="0" smtClean="0">
                <a:latin typeface="Times New Roman" pitchFamily="18" charset="0"/>
                <a:cs typeface="Times New Roman" pitchFamily="18" charset="0"/>
              </a:rPr>
              <a:t>7.Воспитывать усидчивость, чёткость выполнения инструкций.</a:t>
            </a:r>
          </a:p>
          <a:p>
            <a:pPr algn="just"/>
            <a:r>
              <a:rPr lang="ru-RU" sz="1400" dirty="0" smtClean="0">
                <a:latin typeface="Times New Roman" pitchFamily="18" charset="0"/>
                <a:cs typeface="Times New Roman" pitchFamily="18" charset="0"/>
              </a:rPr>
              <a:t>8.Приучать к аккуратности во время работы с клеем и тонкими видами бумаги.</a:t>
            </a:r>
          </a:p>
          <a:p>
            <a:pPr algn="just"/>
            <a:endParaRPr lang="ru-RU" sz="1400" dirty="0" smtClean="0">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К концу второго года обучения дети могут:</a:t>
            </a:r>
          </a:p>
          <a:p>
            <a:pPr algn="just"/>
            <a:r>
              <a:rPr lang="ru-RU" sz="1400" dirty="0" smtClean="0">
                <a:latin typeface="Times New Roman" pitchFamily="18" charset="0"/>
                <a:cs typeface="Times New Roman" pitchFamily="18" charset="0"/>
              </a:rPr>
              <a:t>1.Создавать полуобъёмные изображения на листе картона.</a:t>
            </a:r>
          </a:p>
          <a:p>
            <a:pPr algn="just"/>
            <a:r>
              <a:rPr lang="ru-RU" sz="1400" dirty="0" smtClean="0">
                <a:latin typeface="Times New Roman" pitchFamily="18" charset="0"/>
                <a:cs typeface="Times New Roman" pitchFamily="18" charset="0"/>
              </a:rPr>
              <a:t>2.Использовать разнофактурную бумагу, составляя изображения с использованием выразительных средств линии, цвета, формы, объёма.</a:t>
            </a:r>
          </a:p>
          <a:p>
            <a:pPr algn="just"/>
            <a:r>
              <a:rPr lang="ru-RU" sz="1400" dirty="0" smtClean="0">
                <a:latin typeface="Times New Roman" pitchFamily="18" charset="0"/>
                <a:cs typeface="Times New Roman" pitchFamily="18" charset="0"/>
              </a:rPr>
              <a:t>3.Размещать композицию на листе бумаги.</a:t>
            </a:r>
          </a:p>
          <a:p>
            <a:pPr algn="just"/>
            <a:r>
              <a:rPr lang="ru-RU" sz="1400" dirty="0" smtClean="0">
                <a:latin typeface="Times New Roman" pitchFamily="18" charset="0"/>
                <a:cs typeface="Times New Roman" pitchFamily="18" charset="0"/>
              </a:rPr>
              <a:t>4.Украшать свою поделку, добавлять недостающие детали.</a:t>
            </a:r>
          </a:p>
          <a:p>
            <a:pPr algn="just"/>
            <a:r>
              <a:rPr lang="ru-RU" sz="1400" dirty="0" smtClean="0">
                <a:latin typeface="Times New Roman" pitchFamily="18" charset="0"/>
                <a:cs typeface="Times New Roman" pitchFamily="18" charset="0"/>
              </a:rPr>
              <a:t>5.Работать самостоятельно, точно соблюдая инструкцию.</a:t>
            </a:r>
          </a:p>
          <a:p>
            <a:pPr algn="just"/>
            <a:r>
              <a:rPr lang="ru-RU" sz="1400" dirty="0" smtClean="0">
                <a:latin typeface="Times New Roman" pitchFamily="18" charset="0"/>
                <a:cs typeface="Times New Roman" pitchFamily="18" charset="0"/>
              </a:rPr>
              <a:t>6.Работать аккуратно, соблюдая технику безопасности.</a:t>
            </a:r>
            <a:endParaRPr lang="ru-RU" sz="1400"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170872895"/>
              </p:ext>
            </p:extLst>
          </p:nvPr>
        </p:nvGraphicFramePr>
        <p:xfrm>
          <a:off x="1412776" y="350392"/>
          <a:ext cx="4464496"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1409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296" y="1043608"/>
            <a:ext cx="5976664" cy="5693866"/>
          </a:xfrm>
          <a:prstGeom prst="rect">
            <a:avLst/>
          </a:prstGeom>
        </p:spPr>
        <p:txBody>
          <a:bodyPr wrap="square">
            <a:spAutoFit/>
          </a:bodyPr>
          <a:lstStyle/>
          <a:p>
            <a:pPr algn="just"/>
            <a:r>
              <a:rPr lang="ru-RU" sz="1400" b="1" dirty="0" smtClean="0">
                <a:solidFill>
                  <a:srgbClr val="C00000"/>
                </a:solidFill>
                <a:latin typeface="Times New Roman" pitchFamily="18" charset="0"/>
                <a:cs typeface="Times New Roman" pitchFamily="18" charset="0"/>
              </a:rPr>
              <a:t>Задачи:</a:t>
            </a:r>
          </a:p>
          <a:p>
            <a:pPr algn="just"/>
            <a:r>
              <a:rPr lang="ru-RU" sz="1400" dirty="0" smtClean="0">
                <a:latin typeface="Times New Roman" pitchFamily="18" charset="0"/>
                <a:cs typeface="Times New Roman" pitchFamily="18" charset="0"/>
              </a:rPr>
              <a:t>1.Учить выделять характерные особенности в образе и передавать его художественными средствами бумажной пластики.</a:t>
            </a:r>
          </a:p>
          <a:p>
            <a:pPr algn="just"/>
            <a:r>
              <a:rPr lang="ru-RU" sz="1400" dirty="0" smtClean="0">
                <a:latin typeface="Times New Roman" pitchFamily="18" charset="0"/>
                <a:cs typeface="Times New Roman" pitchFamily="18" charset="0"/>
              </a:rPr>
              <a:t>2.Учить поиску цветовых решений, композиционному решению на листе бумаги.</a:t>
            </a:r>
          </a:p>
          <a:p>
            <a:pPr algn="just"/>
            <a:r>
              <a:rPr lang="ru-RU" sz="1400" dirty="0" smtClean="0">
                <a:latin typeface="Times New Roman" pitchFamily="18" charset="0"/>
                <a:cs typeface="Times New Roman" pitchFamily="18" charset="0"/>
              </a:rPr>
              <a:t>3.Развивать способность чувствовать специфику материала. Умение создавать полуобъёмную композицию из цветов.</a:t>
            </a:r>
          </a:p>
          <a:p>
            <a:pPr algn="just"/>
            <a:r>
              <a:rPr lang="ru-RU" sz="1400" dirty="0" smtClean="0">
                <a:latin typeface="Times New Roman" pitchFamily="18" charset="0"/>
                <a:cs typeface="Times New Roman" pitchFamily="18" charset="0"/>
              </a:rPr>
              <a:t>4.Формировать представления о портрете, создавать выразительные образы средствами бумажной пластики.</a:t>
            </a:r>
          </a:p>
          <a:p>
            <a:pPr algn="just"/>
            <a:r>
              <a:rPr lang="ru-RU" sz="1400" dirty="0" smtClean="0">
                <a:latin typeface="Times New Roman" pitchFamily="18" charset="0"/>
                <a:cs typeface="Times New Roman" pitchFamily="18" charset="0"/>
              </a:rPr>
              <a:t>5.Развивать способность работать по образцам. Пользоваться специальными терминами, применяемыми в бумажной пластике: скручивание жгутов, перекручивание, форма капельки. Способы «ёлочка», «колокол», «ёжик», «роза», «листик».</a:t>
            </a:r>
          </a:p>
          <a:p>
            <a:pPr algn="just"/>
            <a:r>
              <a:rPr lang="ru-RU" sz="1400" dirty="0" smtClean="0">
                <a:latin typeface="Times New Roman" pitchFamily="18" charset="0"/>
                <a:cs typeface="Times New Roman" pitchFamily="18" charset="0"/>
              </a:rPr>
              <a:t>6.Развивать творческие способности детей, их внимание, память, воображение, мелкую моторику.</a:t>
            </a:r>
          </a:p>
          <a:p>
            <a:pPr algn="just"/>
            <a:endParaRPr lang="ru-RU" sz="1400" dirty="0" smtClean="0">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К концу третьего года обучения дети могут:</a:t>
            </a:r>
          </a:p>
          <a:p>
            <a:pPr algn="just"/>
            <a:r>
              <a:rPr lang="ru-RU" sz="1400" dirty="0" smtClean="0">
                <a:latin typeface="Times New Roman" pitchFamily="18" charset="0"/>
                <a:cs typeface="Times New Roman" pitchFamily="18" charset="0"/>
              </a:rPr>
              <a:t>1.Чувствовать специфику материала. Создавать полуобъёмную композицию из цветов.</a:t>
            </a:r>
          </a:p>
          <a:p>
            <a:pPr algn="just"/>
            <a:r>
              <a:rPr lang="ru-RU" sz="1400" dirty="0" smtClean="0">
                <a:latin typeface="Times New Roman" pitchFamily="18" charset="0"/>
                <a:cs typeface="Times New Roman" pitchFamily="18" charset="0"/>
              </a:rPr>
              <a:t>2.Создавать выразительные образы средствами бумажной пластики.</a:t>
            </a:r>
          </a:p>
          <a:p>
            <a:pPr algn="just"/>
            <a:r>
              <a:rPr lang="ru-RU" sz="1400" dirty="0" smtClean="0">
                <a:latin typeface="Times New Roman" pitchFamily="18" charset="0"/>
                <a:cs typeface="Times New Roman" pitchFamily="18" charset="0"/>
              </a:rPr>
              <a:t>3.Пользоваться специальными терминами, выполнять поделки, используя образцы.</a:t>
            </a:r>
          </a:p>
          <a:p>
            <a:pPr algn="just"/>
            <a:r>
              <a:rPr lang="ru-RU" sz="1400" dirty="0" smtClean="0">
                <a:latin typeface="Times New Roman" pitchFamily="18" charset="0"/>
                <a:cs typeface="Times New Roman" pitchFamily="18" charset="0"/>
              </a:rPr>
              <a:t>4.Передавать образы художественными средствами бумажной пластики.</a:t>
            </a:r>
          </a:p>
          <a:p>
            <a:pPr algn="just"/>
            <a:r>
              <a:rPr lang="ru-RU" sz="1400" dirty="0" smtClean="0">
                <a:latin typeface="Times New Roman" pitchFamily="18" charset="0"/>
                <a:cs typeface="Times New Roman" pitchFamily="18" charset="0"/>
              </a:rPr>
              <a:t>5.Самостоятельно выполнять работу, содержать рабочее место в порядке.</a:t>
            </a:r>
          </a:p>
          <a:p>
            <a:pPr algn="just"/>
            <a:r>
              <a:rPr lang="ru-RU" sz="1400" dirty="0" smtClean="0">
                <a:latin typeface="Times New Roman" pitchFamily="18" charset="0"/>
                <a:cs typeface="Times New Roman" pitchFamily="18" charset="0"/>
              </a:rPr>
              <a:t>6.Выполнять все требования техники безопасности.</a:t>
            </a:r>
            <a:endParaRPr lang="ru-RU" sz="1400"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1472378650"/>
              </p:ext>
            </p:extLst>
          </p:nvPr>
        </p:nvGraphicFramePr>
        <p:xfrm>
          <a:off x="1240644" y="251520"/>
          <a:ext cx="4464496"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4248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080444722"/>
              </p:ext>
            </p:extLst>
          </p:nvPr>
        </p:nvGraphicFramePr>
        <p:xfrm>
          <a:off x="332656" y="1259631"/>
          <a:ext cx="6264696" cy="7537150"/>
        </p:xfrm>
        <a:graphic>
          <a:graphicData uri="http://schemas.openxmlformats.org/drawingml/2006/table">
            <a:tbl>
              <a:tblPr firstRow="1" firstCol="1" lastRow="1" lastCol="1" bandRow="1" bandCol="1"/>
              <a:tblGrid>
                <a:gridCol w="936104"/>
                <a:gridCol w="1800200"/>
                <a:gridCol w="3528392"/>
              </a:tblGrid>
              <a:tr h="199631">
                <a:tc>
                  <a:txBody>
                    <a:bodyPr/>
                    <a:lstStyle/>
                    <a:p>
                      <a:pPr marL="36195" marR="36195" algn="ctr">
                        <a:lnSpc>
                          <a:spcPct val="115000"/>
                        </a:lnSpc>
                        <a:spcAft>
                          <a:spcPts val="0"/>
                        </a:spcAft>
                      </a:pPr>
                      <a:r>
                        <a:rPr lang="ru-RU" sz="1200" b="1" dirty="0">
                          <a:effectLst/>
                          <a:latin typeface="Times New Roman"/>
                          <a:ea typeface="Times New Roman"/>
                          <a:cs typeface="Times New Roman"/>
                        </a:rPr>
                        <a:t>№ занятия</a:t>
                      </a:r>
                      <a:endParaRPr lang="ru-RU" sz="1200" dirty="0">
                        <a:effectLst/>
                        <a:latin typeface="Calibri"/>
                        <a:ea typeface="Calibri"/>
                        <a:cs typeface="Times New Roman"/>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dirty="0">
                          <a:effectLst/>
                          <a:latin typeface="Times New Roman"/>
                          <a:ea typeface="Times New Roman"/>
                          <a:cs typeface="Times New Roman"/>
                        </a:rPr>
                        <a:t>Тема </a:t>
                      </a:r>
                      <a:endParaRPr lang="ru-RU" sz="1200" dirty="0">
                        <a:effectLst/>
                        <a:latin typeface="Calibri"/>
                        <a:ea typeface="Calibri"/>
                        <a:cs typeface="Times New Roman"/>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dirty="0">
                          <a:effectLst/>
                          <a:latin typeface="Times New Roman"/>
                          <a:ea typeface="Times New Roman"/>
                          <a:cs typeface="Times New Roman"/>
                        </a:rPr>
                        <a:t>Содержание </a:t>
                      </a:r>
                      <a:endParaRPr lang="ru-RU" sz="1200" dirty="0">
                        <a:effectLst/>
                        <a:latin typeface="Calibri"/>
                        <a:ea typeface="Calibri"/>
                        <a:cs typeface="Times New Roman"/>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41">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1 - 3</a:t>
                      </a:r>
                      <a:endParaRPr lang="ru-RU" sz="1200" dirty="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«Что такое оригами?»</a:t>
                      </a:r>
                      <a:endParaRPr lang="ru-RU" sz="1200" dirty="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Знакомство с коллекцией бумаги, материалами для проведения эксперимента с бумагой.</a:t>
                      </a:r>
                      <a:endParaRPr lang="ru-RU" sz="1200" dirty="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64">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4 - 6</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«Весёлая геометрия»</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Знакомство с геометрическими фигурами.</a:t>
                      </a:r>
                      <a:endParaRPr lang="ru-RU" sz="1200" dirty="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41">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7 - 9</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«Квадрат – основная фигура оригами»</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Практическое занятие. Способ заготовки квадрата.</a:t>
                      </a:r>
                      <a:endParaRPr lang="ru-RU" sz="1200" dirty="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117">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10 – 14</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«Простые базовые фигуры оригами»</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Практическое занятие. Условные обозначения, термины и приёмы. Изготовление базовой формы «книжка».</a:t>
                      </a:r>
                      <a:endParaRPr lang="ru-RU" sz="1200" dirty="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1348">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15 – 18</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Аппликация «Осенний лес»</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«Осень в лесу». Рассматривание иллюстраций с изображением грибов, гусеницы, деревьев. Практическое занятие: грибы, гусеница, деревья. Изготовление базовой формы «треугольник». Оформление коллективной работы.</a:t>
                      </a:r>
                      <a:endParaRPr lang="ru-RU" sz="1200" dirty="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1348">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19 – 23</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Аппликация «Аквариум»</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«Обитатели водоёмов». Рассматривание иллюстраций с изображением рыбок. Практическое занятие: рыбки разные. Изготовление базовой формы «воздушный змей».</a:t>
                      </a:r>
                      <a:endParaRPr lang="ru-RU" sz="1200" dirty="0">
                        <a:effectLst/>
                        <a:latin typeface="Times New Roman" pitchFamily="18" charset="0"/>
                        <a:ea typeface="Calibri"/>
                        <a:cs typeface="Times New Roman" pitchFamily="18" charset="0"/>
                      </a:endParaRPr>
                    </a:p>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Оформление коллективной работы. </a:t>
                      </a:r>
                      <a:endParaRPr lang="ru-RU" sz="1200" dirty="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8271">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24 – 27</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Аппликация «На даче»</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«Жизнь в деревне», «Деревенская изба». «Домашние животные». Практическое занятие: котёнок, собачка, домик, зайка. Изготовление базовой формы </a:t>
                      </a:r>
                      <a:r>
                        <a:rPr lang="ru-RU" sz="1200" baseline="0" dirty="0" smtClean="0">
                          <a:effectLst/>
                          <a:latin typeface="Times New Roman" pitchFamily="18" charset="0"/>
                          <a:ea typeface="Times New Roman"/>
                          <a:cs typeface="Times New Roman" pitchFamily="18" charset="0"/>
                        </a:rPr>
                        <a:t> </a:t>
                      </a:r>
                      <a:r>
                        <a:rPr lang="ru-RU" sz="1200" dirty="0" smtClean="0">
                          <a:effectLst/>
                          <a:latin typeface="Times New Roman" pitchFamily="18" charset="0"/>
                          <a:ea typeface="Times New Roman"/>
                          <a:cs typeface="Times New Roman" pitchFamily="18" charset="0"/>
                        </a:rPr>
                        <a:t>треугольник</a:t>
                      </a:r>
                      <a:r>
                        <a:rPr lang="ru-RU" sz="1200" dirty="0">
                          <a:effectLst/>
                          <a:latin typeface="Times New Roman" pitchFamily="18" charset="0"/>
                          <a:ea typeface="Times New Roman"/>
                          <a:cs typeface="Times New Roman" pitchFamily="18" charset="0"/>
                        </a:rPr>
                        <a:t>».</a:t>
                      </a:r>
                      <a:endParaRPr lang="ru-RU" sz="1200" dirty="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8271">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28 – 31</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Аппликация «Цветы из «конфеток»</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Беда по теме «Городские цветы», «Цветы на полянах». Рассматривание иллюстраций различных цветов. Практическое занятие: цветы. Изготовление базовой формы «конфетка».</a:t>
                      </a:r>
                      <a:endParaRPr lang="ru-RU" sz="1200" dirty="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5194">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32 - 36</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Аппликация «Пирамидка»</a:t>
                      </a:r>
                      <a:endParaRPr lang="ru-RU" sz="120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«Игрушки». Рассматривание иллюстраций, игрушек. Практическое занятие: пирамидка. Изготовление базовой формы «конфетка».</a:t>
                      </a:r>
                      <a:endParaRPr lang="ru-RU" sz="1200" dirty="0">
                        <a:effectLst/>
                        <a:latin typeface="Times New Roman" pitchFamily="18" charset="0"/>
                        <a:ea typeface="Calibri"/>
                        <a:cs typeface="Times New Roman" pitchFamily="18" charset="0"/>
                      </a:endParaRPr>
                    </a:p>
                  </a:txBody>
                  <a:tcPr marL="63197" marR="63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Схема 3"/>
          <p:cNvGraphicFramePr/>
          <p:nvPr>
            <p:extLst>
              <p:ext uri="{D42A27DB-BD31-4B8C-83A1-F6EECF244321}">
                <p14:modId xmlns:p14="http://schemas.microsoft.com/office/powerpoint/2010/main" val="3580951529"/>
              </p:ext>
            </p:extLst>
          </p:nvPr>
        </p:nvGraphicFramePr>
        <p:xfrm>
          <a:off x="692696" y="182796"/>
          <a:ext cx="5472608" cy="738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6080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242122923"/>
              </p:ext>
            </p:extLst>
          </p:nvPr>
        </p:nvGraphicFramePr>
        <p:xfrm>
          <a:off x="332656" y="827584"/>
          <a:ext cx="6336701" cy="7898959"/>
        </p:xfrm>
        <a:graphic>
          <a:graphicData uri="http://schemas.openxmlformats.org/drawingml/2006/table">
            <a:tbl>
              <a:tblPr firstRow="1" firstCol="1" lastRow="1" lastCol="1" bandRow="1" bandCol="1"/>
              <a:tblGrid>
                <a:gridCol w="936104"/>
                <a:gridCol w="2099061"/>
                <a:gridCol w="3301536"/>
              </a:tblGrid>
              <a:tr h="144016">
                <a:tc>
                  <a:txBody>
                    <a:bodyPr/>
                    <a:lstStyle/>
                    <a:p>
                      <a:pPr marL="36195" marR="36195" algn="ctr">
                        <a:lnSpc>
                          <a:spcPct val="115000"/>
                        </a:lnSpc>
                        <a:spcAft>
                          <a:spcPts val="0"/>
                        </a:spcAft>
                      </a:pPr>
                      <a:r>
                        <a:rPr lang="ru-RU" sz="1200" b="1" dirty="0">
                          <a:effectLst/>
                          <a:latin typeface="Times New Roman"/>
                          <a:ea typeface="Times New Roman"/>
                          <a:cs typeface="Times New Roman"/>
                        </a:rPr>
                        <a:t>№ занятия</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a:effectLst/>
                          <a:latin typeface="Times New Roman"/>
                          <a:ea typeface="Times New Roman"/>
                          <a:cs typeface="Times New Roman"/>
                        </a:rPr>
                        <a:t>Тема </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dirty="0">
                          <a:effectLst/>
                          <a:latin typeface="Times New Roman"/>
                          <a:ea typeface="Times New Roman"/>
                          <a:cs typeface="Times New Roman"/>
                        </a:rPr>
                        <a:t>Содержание </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784">
                <a:tc>
                  <a:txBody>
                    <a:bodyPr/>
                    <a:lstStyle/>
                    <a:p>
                      <a:pPr marL="36195" marR="36195" algn="ctr">
                        <a:lnSpc>
                          <a:spcPct val="115000"/>
                        </a:lnSpc>
                        <a:spcAft>
                          <a:spcPts val="0"/>
                        </a:spcAft>
                      </a:pPr>
                      <a:r>
                        <a:rPr lang="ru-RU" sz="1200" dirty="0">
                          <a:effectLst/>
                          <a:latin typeface="Times New Roman"/>
                          <a:ea typeface="Times New Roman"/>
                          <a:cs typeface="Times New Roman"/>
                        </a:rPr>
                        <a:t>1 – 2</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«Основные условные обозначения, применяемые в оригами»</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Обобщение знаний о геометрических фигурах, знакомство с новыми фигурами. Приёмы работы с линейкой.</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713">
                <a:tc>
                  <a:txBody>
                    <a:bodyPr/>
                    <a:lstStyle/>
                    <a:p>
                      <a:pPr marL="36195" marR="36195" algn="ctr">
                        <a:lnSpc>
                          <a:spcPct val="115000"/>
                        </a:lnSpc>
                        <a:spcAft>
                          <a:spcPts val="0"/>
                        </a:spcAft>
                      </a:pPr>
                      <a:r>
                        <a:rPr lang="ru-RU" sz="1200">
                          <a:effectLst/>
                          <a:latin typeface="Times New Roman"/>
                          <a:ea typeface="Times New Roman"/>
                          <a:cs typeface="Times New Roman"/>
                        </a:rPr>
                        <a:t>3 – 4</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«Основные базовые формы-заготовки»</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Практическое занятие. Знакомство со схематическими картами. Изготовление базовых форм «книжка», «треугольник», «воздушный змей», «конфетка»</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784">
                <a:tc>
                  <a:txBody>
                    <a:bodyPr/>
                    <a:lstStyle/>
                    <a:p>
                      <a:pPr marL="36195" marR="36195" algn="ctr">
                        <a:lnSpc>
                          <a:spcPct val="115000"/>
                        </a:lnSpc>
                        <a:spcAft>
                          <a:spcPts val="0"/>
                        </a:spcAft>
                      </a:pPr>
                      <a:r>
                        <a:rPr lang="ru-RU" sz="1200">
                          <a:effectLst/>
                          <a:latin typeface="Times New Roman"/>
                          <a:ea typeface="Times New Roman"/>
                          <a:cs typeface="Times New Roman"/>
                        </a:rPr>
                        <a:t>5 – 8</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Аппликация «Домашние животные»</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«Кто живёт в деревне». Практическое занятие: котёнок, собачка. Изготовление базовой формы «треугольник».</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713">
                <a:tc>
                  <a:txBody>
                    <a:bodyPr/>
                    <a:lstStyle/>
                    <a:p>
                      <a:pPr marL="36195" marR="36195" algn="ctr">
                        <a:lnSpc>
                          <a:spcPct val="115000"/>
                        </a:lnSpc>
                        <a:spcAft>
                          <a:spcPts val="0"/>
                        </a:spcAft>
                      </a:pPr>
                      <a:r>
                        <a:rPr lang="ru-RU" sz="1200">
                          <a:effectLst/>
                          <a:latin typeface="Times New Roman"/>
                          <a:ea typeface="Times New Roman"/>
                          <a:cs typeface="Times New Roman"/>
                        </a:rPr>
                        <a:t>9 – 12</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Аппликация «Хозяйка однажды с базара пришла…»</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«Что нам осень принесла», рассматривание иллюстраций овощей и фруктов. Практическое занятие: морковь, репка. Изготовление базовой формы «воздушный змей» </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499">
                <a:tc>
                  <a:txBody>
                    <a:bodyPr/>
                    <a:lstStyle/>
                    <a:p>
                      <a:pPr marL="36195" marR="36195" algn="ctr">
                        <a:lnSpc>
                          <a:spcPct val="115000"/>
                        </a:lnSpc>
                        <a:spcAft>
                          <a:spcPts val="0"/>
                        </a:spcAft>
                      </a:pPr>
                      <a:r>
                        <a:rPr lang="ru-RU" sz="1200">
                          <a:effectLst/>
                          <a:latin typeface="Times New Roman"/>
                          <a:ea typeface="Times New Roman"/>
                          <a:cs typeface="Times New Roman"/>
                        </a:rPr>
                        <a:t>13 – 16</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Аппликация «Букет из колосков»</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«Хлеб -  всему голова», рассматривание иллюстраций о том, как выращивают хлеб, как его убирают, перерабатывают и пекут хлебобулочные изделия. Практическое занятие: колоски. Изготовление базовой формы «воздушный змей». Составление из колосков композиции.</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713">
                <a:tc>
                  <a:txBody>
                    <a:bodyPr/>
                    <a:lstStyle/>
                    <a:p>
                      <a:pPr marL="36195" marR="36195" algn="ctr">
                        <a:lnSpc>
                          <a:spcPct val="115000"/>
                        </a:lnSpc>
                        <a:spcAft>
                          <a:spcPts val="0"/>
                        </a:spcAft>
                      </a:pPr>
                      <a:r>
                        <a:rPr lang="ru-RU" sz="1200">
                          <a:effectLst/>
                          <a:latin typeface="Times New Roman"/>
                          <a:ea typeface="Times New Roman"/>
                          <a:cs typeface="Times New Roman"/>
                        </a:rPr>
                        <a:t>17 – 24</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«Транспорт»</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«Транспорт наземный, воздушный, водный». Практическое занятие: самолёт, </a:t>
                      </a:r>
                      <a:r>
                        <a:rPr lang="ru-RU" sz="1200" dirty="0" err="1">
                          <a:effectLst/>
                          <a:latin typeface="Times New Roman"/>
                          <a:ea typeface="Times New Roman"/>
                          <a:cs typeface="Times New Roman"/>
                        </a:rPr>
                        <a:t>яхточка</a:t>
                      </a:r>
                      <a:r>
                        <a:rPr lang="ru-RU" sz="1200" dirty="0">
                          <a:effectLst/>
                          <a:latin typeface="Times New Roman"/>
                          <a:ea typeface="Times New Roman"/>
                          <a:cs typeface="Times New Roman"/>
                        </a:rPr>
                        <a:t>, пароход, яхта. Изготовление базовой формы «двойной квадрат».</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7569">
                <a:tc>
                  <a:txBody>
                    <a:bodyPr/>
                    <a:lstStyle/>
                    <a:p>
                      <a:pPr marL="36195" marR="36195" algn="ctr">
                        <a:lnSpc>
                          <a:spcPct val="115000"/>
                        </a:lnSpc>
                        <a:spcAft>
                          <a:spcPts val="0"/>
                        </a:spcAft>
                      </a:pPr>
                      <a:r>
                        <a:rPr lang="ru-RU" sz="1200">
                          <a:effectLst/>
                          <a:latin typeface="Times New Roman"/>
                          <a:ea typeface="Times New Roman"/>
                          <a:cs typeface="Times New Roman"/>
                        </a:rPr>
                        <a:t>25 – 26</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Аппликация «В лесу родилась ёлочка»</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«Лес – наше богатство». Рассматривание иллюстраций, просмотр видеоматериалов познавательного характера. Практическое занятие: изготовление ёлочек. Изготовление базовой формы «воздушный змей». Оформление работ.</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641">
                <a:tc>
                  <a:txBody>
                    <a:bodyPr/>
                    <a:lstStyle/>
                    <a:p>
                      <a:pPr marL="36195" marR="36195" algn="ctr">
                        <a:lnSpc>
                          <a:spcPct val="115000"/>
                        </a:lnSpc>
                        <a:spcAft>
                          <a:spcPts val="0"/>
                        </a:spcAft>
                      </a:pPr>
                      <a:r>
                        <a:rPr lang="ru-RU" sz="1200">
                          <a:effectLst/>
                          <a:latin typeface="Times New Roman"/>
                          <a:ea typeface="Times New Roman"/>
                          <a:cs typeface="Times New Roman"/>
                        </a:rPr>
                        <a:t>27 – 28</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Изготовление объёмных форм.</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«Скоро Новый год». Чем украшали новогоднюю ёлку в разные времена и у разных народов, знакомство со схемами для изготовления моделей хлопушка и кубик. Практическое занятие: хлопушка и кубик.</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Схема 3"/>
          <p:cNvGraphicFramePr/>
          <p:nvPr>
            <p:extLst>
              <p:ext uri="{D42A27DB-BD31-4B8C-83A1-F6EECF244321}">
                <p14:modId xmlns:p14="http://schemas.microsoft.com/office/powerpoint/2010/main" val="2844011503"/>
              </p:ext>
            </p:extLst>
          </p:nvPr>
        </p:nvGraphicFramePr>
        <p:xfrm>
          <a:off x="404664" y="187733"/>
          <a:ext cx="6192688" cy="423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66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063227956"/>
              </p:ext>
            </p:extLst>
          </p:nvPr>
        </p:nvGraphicFramePr>
        <p:xfrm>
          <a:off x="260648" y="323528"/>
          <a:ext cx="6336701" cy="8352928"/>
        </p:xfrm>
        <a:graphic>
          <a:graphicData uri="http://schemas.openxmlformats.org/drawingml/2006/table">
            <a:tbl>
              <a:tblPr firstRow="1" firstCol="1" lastRow="1" lastCol="1" bandRow="1" bandCol="1"/>
              <a:tblGrid>
                <a:gridCol w="1055709"/>
                <a:gridCol w="1979456"/>
                <a:gridCol w="3301536"/>
              </a:tblGrid>
              <a:tr h="1008112">
                <a:tc>
                  <a:txBody>
                    <a:bodyPr/>
                    <a:lstStyle/>
                    <a:p>
                      <a:pPr marL="36195" marR="36195" algn="ctr">
                        <a:lnSpc>
                          <a:spcPct val="115000"/>
                        </a:lnSpc>
                        <a:spcAft>
                          <a:spcPts val="0"/>
                        </a:spcAft>
                      </a:pPr>
                      <a:r>
                        <a:rPr lang="ru-RU" sz="1200" dirty="0">
                          <a:effectLst/>
                          <a:latin typeface="Times New Roman"/>
                          <a:ea typeface="Times New Roman"/>
                          <a:cs typeface="Times New Roman"/>
                        </a:rPr>
                        <a:t>29 – 30</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«Изготовление снежинок»</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«Что такое снег и лёд?». Знакомство со схемами для складывания формы снежинки, образцы изделий, изготовление фона для коллективной работы, оформление панно.</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160">
                <a:tc>
                  <a:txBody>
                    <a:bodyPr/>
                    <a:lstStyle/>
                    <a:p>
                      <a:pPr marL="36195" marR="36195" algn="ctr">
                        <a:lnSpc>
                          <a:spcPct val="115000"/>
                        </a:lnSpc>
                        <a:spcAft>
                          <a:spcPts val="0"/>
                        </a:spcAft>
                      </a:pPr>
                      <a:r>
                        <a:rPr lang="ru-RU" sz="1200">
                          <a:effectLst/>
                          <a:latin typeface="Times New Roman"/>
                          <a:ea typeface="Times New Roman"/>
                          <a:cs typeface="Times New Roman"/>
                        </a:rPr>
                        <a:t>31 – 32</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Аппликация «Ночь»</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«Солнечная система», знакомство с глобусом, летучие мыши, совы; сказка </a:t>
                      </a:r>
                      <a:r>
                        <a:rPr lang="ru-RU" sz="1200" dirty="0" err="1">
                          <a:effectLst/>
                          <a:latin typeface="Times New Roman"/>
                          <a:ea typeface="Times New Roman"/>
                          <a:cs typeface="Times New Roman"/>
                        </a:rPr>
                        <a:t>В.Бианки</a:t>
                      </a:r>
                      <a:r>
                        <a:rPr lang="ru-RU" sz="1200" dirty="0">
                          <a:effectLst/>
                          <a:latin typeface="Times New Roman"/>
                          <a:ea typeface="Times New Roman"/>
                          <a:cs typeface="Times New Roman"/>
                        </a:rPr>
                        <a:t> «Сова», знакомство со схемами для изготовления базовой формы «двойной треугольник», «воздушный змей». Практическое занятие: летучая мышь и сова.</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128">
                <a:tc>
                  <a:txBody>
                    <a:bodyPr/>
                    <a:lstStyle/>
                    <a:p>
                      <a:pPr marL="36195" marR="36195" algn="ctr">
                        <a:lnSpc>
                          <a:spcPct val="115000"/>
                        </a:lnSpc>
                        <a:spcAft>
                          <a:spcPts val="0"/>
                        </a:spcAft>
                      </a:pPr>
                      <a:r>
                        <a:rPr lang="ru-RU" sz="1200">
                          <a:effectLst/>
                          <a:latin typeface="Times New Roman"/>
                          <a:ea typeface="Times New Roman"/>
                          <a:cs typeface="Times New Roman"/>
                        </a:rPr>
                        <a:t>33 – 36</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Аппликация «Дед Мороз и Снегурочка»</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Знакомство с фрагментом из х/ф «Морозко». Из чего изготавливались фигурки Деда Мороза и Снегурочки. Игрушки Деда Мороза и Санта Клауса. Знакомство со схемой для изготовления и сборки моделей.</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marL="36195" marR="36195" algn="ctr">
                        <a:lnSpc>
                          <a:spcPct val="115000"/>
                        </a:lnSpc>
                        <a:spcAft>
                          <a:spcPts val="0"/>
                        </a:spcAft>
                      </a:pPr>
                      <a:r>
                        <a:rPr lang="ru-RU" sz="1200">
                          <a:effectLst/>
                          <a:latin typeface="Times New Roman"/>
                          <a:ea typeface="Times New Roman"/>
                          <a:cs typeface="Times New Roman"/>
                        </a:rPr>
                        <a:t>37 – 39</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Аппликация «Новогодний лес»</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«Дикие животные», «Зима в лесу». Знакомство со схемами для изготовления моделей: лисичка, волк, белочка, ёлочка. Практическое занятие.</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marL="36195" marR="36195" algn="ctr">
                        <a:lnSpc>
                          <a:spcPct val="115000"/>
                        </a:lnSpc>
                        <a:spcAft>
                          <a:spcPts val="0"/>
                        </a:spcAft>
                      </a:pPr>
                      <a:r>
                        <a:rPr lang="ru-RU" sz="1200">
                          <a:effectLst/>
                          <a:latin typeface="Times New Roman"/>
                          <a:ea typeface="Times New Roman"/>
                          <a:cs typeface="Times New Roman"/>
                        </a:rPr>
                        <a:t>40 – 41</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Прыгающая модель «Лягушка-путешественница»</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«Земноводные и пресмыкающиеся» знакомство со схемами для изготовления моделей. Практическое занятие.</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marL="36195" marR="36195" algn="ctr">
                        <a:lnSpc>
                          <a:spcPct val="115000"/>
                        </a:lnSpc>
                        <a:spcAft>
                          <a:spcPts val="0"/>
                        </a:spcAft>
                      </a:pPr>
                      <a:r>
                        <a:rPr lang="ru-RU" sz="1200">
                          <a:effectLst/>
                          <a:latin typeface="Times New Roman"/>
                          <a:ea typeface="Times New Roman"/>
                          <a:cs typeface="Times New Roman"/>
                        </a:rPr>
                        <a:t>42 – 43</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«Павлин»</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Рассматривание методического пособия «Птицы». Просмотр видеофильма о зоопарках. Знакомство со схемами для изготовления моделей. Практическое занятие.</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marL="36195" marR="36195" algn="ctr">
                        <a:lnSpc>
                          <a:spcPct val="115000"/>
                        </a:lnSpc>
                        <a:spcAft>
                          <a:spcPts val="0"/>
                        </a:spcAft>
                      </a:pPr>
                      <a:r>
                        <a:rPr lang="ru-RU" sz="1200">
                          <a:effectLst/>
                          <a:latin typeface="Times New Roman"/>
                          <a:ea typeface="Times New Roman"/>
                          <a:cs typeface="Times New Roman"/>
                        </a:rPr>
                        <a:t>44 – 45</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Открытка для папы</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a:effectLst/>
                          <a:latin typeface="Times New Roman"/>
                          <a:ea typeface="Times New Roman"/>
                          <a:cs typeface="Times New Roman"/>
                        </a:rPr>
                        <a:t>Беседа по теме: «ВОВ», «Российская Армия». Знакомство со схемами для изготовления моделей самолётов, парохода с двумя трубами. Практическое занятие.</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marL="36195" marR="36195" algn="ctr">
                        <a:lnSpc>
                          <a:spcPct val="115000"/>
                        </a:lnSpc>
                        <a:spcAft>
                          <a:spcPts val="0"/>
                        </a:spcAft>
                      </a:pPr>
                      <a:r>
                        <a:rPr lang="ru-RU" sz="1200">
                          <a:effectLst/>
                          <a:latin typeface="Times New Roman"/>
                          <a:ea typeface="Times New Roman"/>
                          <a:cs typeface="Times New Roman"/>
                        </a:rPr>
                        <a:t>46 – 48</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«Выставка военной техники»</a:t>
                      </a:r>
                      <a:endParaRPr lang="ru-RU" sz="120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«Техника в Армии», рассматривание иллюстраций военной техники. Просмотр видеофильма военного парада в Москве. Практическая работа.</a:t>
                      </a:r>
                      <a:endParaRPr lang="ru-RU" sz="1200" dirty="0">
                        <a:effectLst/>
                        <a:latin typeface="Calibri"/>
                        <a:ea typeface="Calibri"/>
                        <a:cs typeface="Times New Roman"/>
                      </a:endParaRPr>
                    </a:p>
                  </a:txBody>
                  <a:tcPr marL="27713" marR="27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35839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731895355"/>
              </p:ext>
            </p:extLst>
          </p:nvPr>
        </p:nvGraphicFramePr>
        <p:xfrm>
          <a:off x="476672" y="467544"/>
          <a:ext cx="5976666" cy="8279770"/>
        </p:xfrm>
        <a:graphic>
          <a:graphicData uri="http://schemas.openxmlformats.org/drawingml/2006/table">
            <a:tbl>
              <a:tblPr firstRow="1" firstCol="1" lastRow="1" lastCol="1" bandRow="1" bandCol="1"/>
              <a:tblGrid>
                <a:gridCol w="995727"/>
                <a:gridCol w="1866988"/>
                <a:gridCol w="3113951"/>
              </a:tblGrid>
              <a:tr h="489250">
                <a:tc>
                  <a:txBody>
                    <a:bodyPr/>
                    <a:lstStyle/>
                    <a:p>
                      <a:pPr marL="36195" marR="36195" algn="ctr">
                        <a:lnSpc>
                          <a:spcPct val="115000"/>
                        </a:lnSpc>
                        <a:spcAft>
                          <a:spcPts val="0"/>
                        </a:spcAft>
                      </a:pPr>
                      <a:r>
                        <a:rPr lang="ru-RU" sz="1200" dirty="0">
                          <a:effectLst/>
                          <a:latin typeface="Times New Roman"/>
                          <a:ea typeface="Times New Roman"/>
                          <a:cs typeface="Times New Roman"/>
                        </a:rPr>
                        <a:t>49 – 52</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Открытка «Для мамы и бабушки»</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«История празднования дня 8 Марта». Знакомство со схемами изготовления цветов. Практическое занятие.</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5417">
                <a:tc>
                  <a:txBody>
                    <a:bodyPr/>
                    <a:lstStyle/>
                    <a:p>
                      <a:pPr marL="36195" marR="36195" algn="ctr">
                        <a:lnSpc>
                          <a:spcPct val="115000"/>
                        </a:lnSpc>
                        <a:spcAft>
                          <a:spcPts val="0"/>
                        </a:spcAft>
                      </a:pPr>
                      <a:r>
                        <a:rPr lang="ru-RU" sz="1200">
                          <a:effectLst/>
                          <a:latin typeface="Times New Roman"/>
                          <a:ea typeface="Times New Roman"/>
                          <a:cs typeface="Times New Roman"/>
                        </a:rPr>
                        <a:t>53 – 54</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«Домик»</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«Архитектура города». Рассматривание фотографий, иллюстраций различных домов. Знакомство со схемой изготовления базовой формы «дом». Практическое занятие.</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250">
                <a:tc>
                  <a:txBody>
                    <a:bodyPr/>
                    <a:lstStyle/>
                    <a:p>
                      <a:pPr marL="36195" marR="36195" algn="ctr">
                        <a:lnSpc>
                          <a:spcPct val="115000"/>
                        </a:lnSpc>
                        <a:spcAft>
                          <a:spcPts val="0"/>
                        </a:spcAft>
                      </a:pPr>
                      <a:r>
                        <a:rPr lang="ru-RU" sz="1200">
                          <a:effectLst/>
                          <a:latin typeface="Times New Roman"/>
                          <a:ea typeface="Times New Roman"/>
                          <a:cs typeface="Times New Roman"/>
                        </a:rPr>
                        <a:t>55 – 56</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«Солонка»</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«Хлеб да соль», обычаи русского народа. Практическое занятие. Изготовление солонки.</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250">
                <a:tc>
                  <a:txBody>
                    <a:bodyPr/>
                    <a:lstStyle/>
                    <a:p>
                      <a:pPr marL="36195" marR="36195" algn="ctr">
                        <a:lnSpc>
                          <a:spcPct val="115000"/>
                        </a:lnSpc>
                        <a:spcAft>
                          <a:spcPts val="0"/>
                        </a:spcAft>
                      </a:pPr>
                      <a:r>
                        <a:rPr lang="ru-RU" sz="1200">
                          <a:effectLst/>
                          <a:latin typeface="Times New Roman"/>
                          <a:ea typeface="Times New Roman"/>
                          <a:cs typeface="Times New Roman"/>
                        </a:rPr>
                        <a:t>57 – 58</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«Тарелка»</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Рассматривание тематического пособия «Посуда», альбома «Хохлома», «Гжель». Практическое задание. Изготовление тарелки.</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5417">
                <a:tc>
                  <a:txBody>
                    <a:bodyPr/>
                    <a:lstStyle/>
                    <a:p>
                      <a:pPr marL="36195" marR="36195" algn="ctr">
                        <a:lnSpc>
                          <a:spcPct val="115000"/>
                        </a:lnSpc>
                        <a:spcAft>
                          <a:spcPts val="0"/>
                        </a:spcAft>
                      </a:pPr>
                      <a:r>
                        <a:rPr lang="ru-RU" sz="1200">
                          <a:effectLst/>
                          <a:latin typeface="Times New Roman"/>
                          <a:ea typeface="Times New Roman"/>
                          <a:cs typeface="Times New Roman"/>
                        </a:rPr>
                        <a:t>59 – 60</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«Белая берёза»</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«Берёзовая роща», рассматривание фотографий, иллюстраций о лесе, просмотр видеофильма. Практическое занятие. Изготовление берёзки. Оформление коллективной работы.</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250">
                <a:tc>
                  <a:txBody>
                    <a:bodyPr/>
                    <a:lstStyle/>
                    <a:p>
                      <a:pPr marL="36195" marR="36195" algn="ctr">
                        <a:lnSpc>
                          <a:spcPct val="115000"/>
                        </a:lnSpc>
                        <a:spcAft>
                          <a:spcPts val="0"/>
                        </a:spcAft>
                      </a:pPr>
                      <a:r>
                        <a:rPr lang="ru-RU" sz="1200">
                          <a:effectLst/>
                          <a:latin typeface="Times New Roman"/>
                          <a:ea typeface="Times New Roman"/>
                          <a:cs typeface="Times New Roman"/>
                        </a:rPr>
                        <a:t>61 – 62</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«Бабочки и цветы»</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Знакомство с терминологией, анализ использованных материалов и способов крепления. Практическое занятие.</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5417">
                <a:tc>
                  <a:txBody>
                    <a:bodyPr/>
                    <a:lstStyle/>
                    <a:p>
                      <a:pPr marL="36195" marR="36195" algn="ctr">
                        <a:lnSpc>
                          <a:spcPct val="115000"/>
                        </a:lnSpc>
                        <a:spcAft>
                          <a:spcPts val="0"/>
                        </a:spcAft>
                      </a:pPr>
                      <a:r>
                        <a:rPr lang="ru-RU" sz="1200">
                          <a:effectLst/>
                          <a:latin typeface="Times New Roman"/>
                          <a:ea typeface="Times New Roman"/>
                          <a:cs typeface="Times New Roman"/>
                        </a:rPr>
                        <a:t>63 – 64</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Аппликация «Космос»</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«Космос», «Юрий Алексеевич Гагарин – первый космонавт в мире»; рассматривание карты звёздного неба, портрет </a:t>
                      </a:r>
                      <a:r>
                        <a:rPr lang="ru-RU" sz="1200" dirty="0" err="1">
                          <a:effectLst/>
                          <a:latin typeface="Times New Roman"/>
                          <a:ea typeface="Times New Roman"/>
                          <a:cs typeface="Times New Roman"/>
                        </a:rPr>
                        <a:t>Ю.Гагарина</a:t>
                      </a:r>
                      <a:r>
                        <a:rPr lang="ru-RU" sz="1200" dirty="0">
                          <a:effectLst/>
                          <a:latin typeface="Times New Roman"/>
                          <a:ea typeface="Times New Roman"/>
                          <a:cs typeface="Times New Roman"/>
                        </a:rPr>
                        <a:t>. знакомство со схемой изготовления ракеты, звёзд. Практическое занятие.</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334">
                <a:tc>
                  <a:txBody>
                    <a:bodyPr/>
                    <a:lstStyle/>
                    <a:p>
                      <a:pPr marL="36195" marR="36195" algn="ctr">
                        <a:lnSpc>
                          <a:spcPct val="115000"/>
                        </a:lnSpc>
                        <a:spcAft>
                          <a:spcPts val="0"/>
                        </a:spcAft>
                      </a:pPr>
                      <a:r>
                        <a:rPr lang="ru-RU" sz="1200">
                          <a:effectLst/>
                          <a:latin typeface="Times New Roman"/>
                          <a:ea typeface="Times New Roman"/>
                          <a:cs typeface="Times New Roman"/>
                        </a:rPr>
                        <a:t>65 – 68</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«Головные уборы»</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«Головные уборы». Рассматривание методического пособия, знакомство со схемами изготовления пилотки, шапки, сомбреро. Практическое занятие.</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250">
                <a:tc>
                  <a:txBody>
                    <a:bodyPr/>
                    <a:lstStyle/>
                    <a:p>
                      <a:pPr marL="36195" marR="36195" algn="ctr">
                        <a:lnSpc>
                          <a:spcPct val="115000"/>
                        </a:lnSpc>
                        <a:spcAft>
                          <a:spcPts val="0"/>
                        </a:spcAft>
                      </a:pPr>
                      <a:r>
                        <a:rPr lang="ru-RU" sz="1200">
                          <a:effectLst/>
                          <a:latin typeface="Times New Roman"/>
                          <a:ea typeface="Times New Roman"/>
                          <a:cs typeface="Times New Roman"/>
                        </a:rPr>
                        <a:t>69 – 70</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«Коробочка с ручками»</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Чтение сказки «Маша и медведь». Изготовление поделки коробочки с ручками. Практическое занятие.</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250">
                <a:tc>
                  <a:txBody>
                    <a:bodyPr/>
                    <a:lstStyle/>
                    <a:p>
                      <a:pPr marL="36195" marR="36195" algn="ctr">
                        <a:lnSpc>
                          <a:spcPct val="115000"/>
                        </a:lnSpc>
                        <a:spcAft>
                          <a:spcPts val="0"/>
                        </a:spcAft>
                      </a:pPr>
                      <a:r>
                        <a:rPr lang="ru-RU" sz="1200">
                          <a:effectLst/>
                          <a:latin typeface="Times New Roman"/>
                          <a:ea typeface="Times New Roman"/>
                          <a:cs typeface="Times New Roman"/>
                        </a:rPr>
                        <a:t>71 – 72</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«Сложная коробочка»</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Просмотр мультфильма «Маша и медведь». Изготовление поделки сложной коробочки. Практическое занятие.</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991154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171003568"/>
              </p:ext>
            </p:extLst>
          </p:nvPr>
        </p:nvGraphicFramePr>
        <p:xfrm>
          <a:off x="188640" y="891292"/>
          <a:ext cx="6480720" cy="8084159"/>
        </p:xfrm>
        <a:graphic>
          <a:graphicData uri="http://schemas.openxmlformats.org/drawingml/2006/table">
            <a:tbl>
              <a:tblPr firstRow="1" firstCol="1" lastRow="1" lastCol="1" bandRow="1" bandCol="1"/>
              <a:tblGrid>
                <a:gridCol w="1008112"/>
                <a:gridCol w="1584176"/>
                <a:gridCol w="3888432"/>
              </a:tblGrid>
              <a:tr h="411475">
                <a:tc>
                  <a:txBody>
                    <a:bodyPr/>
                    <a:lstStyle/>
                    <a:p>
                      <a:pPr marL="36195" marR="36195" algn="ctr">
                        <a:lnSpc>
                          <a:spcPct val="115000"/>
                        </a:lnSpc>
                        <a:spcAft>
                          <a:spcPts val="0"/>
                        </a:spcAft>
                      </a:pPr>
                      <a:r>
                        <a:rPr lang="ru-RU" sz="1200" b="1" dirty="0">
                          <a:effectLst/>
                          <a:latin typeface="Times New Roman"/>
                          <a:ea typeface="Times New Roman"/>
                          <a:cs typeface="Times New Roman"/>
                        </a:rPr>
                        <a:t>№ занятий</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dirty="0">
                          <a:effectLst/>
                          <a:latin typeface="Times New Roman"/>
                          <a:ea typeface="Times New Roman"/>
                          <a:cs typeface="Times New Roman"/>
                        </a:rPr>
                        <a:t>Тема </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dirty="0">
                          <a:effectLst/>
                          <a:latin typeface="Times New Roman"/>
                          <a:ea typeface="Times New Roman"/>
                          <a:cs typeface="Times New Roman"/>
                        </a:rPr>
                        <a:t>Содержание </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3418">
                <a:tc>
                  <a:txBody>
                    <a:bodyPr/>
                    <a:lstStyle/>
                    <a:p>
                      <a:pPr marL="36195" marR="36195" algn="ctr">
                        <a:lnSpc>
                          <a:spcPct val="115000"/>
                        </a:lnSpc>
                        <a:spcAft>
                          <a:spcPts val="0"/>
                        </a:spcAft>
                      </a:pPr>
                      <a:r>
                        <a:rPr lang="ru-RU" sz="1200" dirty="0">
                          <a:effectLst/>
                          <a:latin typeface="Times New Roman"/>
                          <a:ea typeface="Times New Roman"/>
                          <a:cs typeface="Times New Roman"/>
                        </a:rPr>
                        <a:t>1 – 2</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Знакомство с модульным оригами.</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Варианты модулей. Треугольный. Рассматривание поделок, выполненных из треугольных модулей. История появления модульного оригами.</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678">
                <a:tc>
                  <a:txBody>
                    <a:bodyPr/>
                    <a:lstStyle/>
                    <a:p>
                      <a:pPr marL="36195" marR="36195" algn="ctr">
                        <a:lnSpc>
                          <a:spcPct val="115000"/>
                        </a:lnSpc>
                        <a:spcAft>
                          <a:spcPts val="0"/>
                        </a:spcAft>
                      </a:pPr>
                      <a:r>
                        <a:rPr lang="ru-RU" sz="1200">
                          <a:effectLst/>
                          <a:latin typeface="Times New Roman"/>
                          <a:ea typeface="Times New Roman"/>
                          <a:cs typeface="Times New Roman"/>
                        </a:rPr>
                        <a:t>3 – 4</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Изготовление треугольного модуля.</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Знакомство со схемой изготовления модуля. Практическое занятие.</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092">
                <a:tc>
                  <a:txBody>
                    <a:bodyPr/>
                    <a:lstStyle/>
                    <a:p>
                      <a:pPr marL="36195" marR="36195" algn="ctr">
                        <a:lnSpc>
                          <a:spcPct val="115000"/>
                        </a:lnSpc>
                        <a:spcAft>
                          <a:spcPts val="0"/>
                        </a:spcAft>
                      </a:pPr>
                      <a:r>
                        <a:rPr lang="ru-RU" sz="1200">
                          <a:effectLst/>
                          <a:latin typeface="Times New Roman"/>
                          <a:ea typeface="Times New Roman"/>
                          <a:cs typeface="Times New Roman"/>
                        </a:rPr>
                        <a:t>5 – 6</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Модуль кусудамы «Супершар»</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Рассматривание фотографий разных </a:t>
                      </a:r>
                      <a:r>
                        <a:rPr lang="ru-RU" sz="1200" dirty="0" err="1">
                          <a:effectLst/>
                          <a:latin typeface="Times New Roman"/>
                          <a:ea typeface="Times New Roman"/>
                          <a:cs typeface="Times New Roman"/>
                        </a:rPr>
                        <a:t>кусудамы</a:t>
                      </a:r>
                      <a:r>
                        <a:rPr lang="ru-RU" sz="1200" dirty="0">
                          <a:effectLst/>
                          <a:latin typeface="Times New Roman"/>
                          <a:ea typeface="Times New Roman"/>
                          <a:cs typeface="Times New Roman"/>
                        </a:rPr>
                        <a:t>. Что такое </a:t>
                      </a:r>
                      <a:r>
                        <a:rPr lang="ru-RU" sz="1200" dirty="0" err="1">
                          <a:effectLst/>
                          <a:latin typeface="Times New Roman"/>
                          <a:ea typeface="Times New Roman"/>
                          <a:cs typeface="Times New Roman"/>
                        </a:rPr>
                        <a:t>кусудама</a:t>
                      </a:r>
                      <a:r>
                        <a:rPr lang="ru-RU" sz="1200" dirty="0">
                          <a:effectLst/>
                          <a:latin typeface="Times New Roman"/>
                          <a:ea typeface="Times New Roman"/>
                          <a:cs typeface="Times New Roman"/>
                        </a:rPr>
                        <a:t>? Из истории.</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212">
                <a:tc>
                  <a:txBody>
                    <a:bodyPr/>
                    <a:lstStyle/>
                    <a:p>
                      <a:pPr marL="36195" marR="36195" algn="ctr">
                        <a:lnSpc>
                          <a:spcPct val="115000"/>
                        </a:lnSpc>
                        <a:spcAft>
                          <a:spcPts val="0"/>
                        </a:spcAft>
                      </a:pPr>
                      <a:r>
                        <a:rPr lang="ru-RU" sz="1200">
                          <a:effectLst/>
                          <a:latin typeface="Times New Roman"/>
                          <a:ea typeface="Times New Roman"/>
                          <a:cs typeface="Times New Roman"/>
                        </a:rPr>
                        <a:t>7 – 14</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Изготовление модуля кусудамы «Супершар»</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Знакомство со схемой изготовления модуля. Практическое занятие. Изготовление модуля.</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884">
                <a:tc>
                  <a:txBody>
                    <a:bodyPr/>
                    <a:lstStyle/>
                    <a:p>
                      <a:pPr marL="36195" marR="36195" algn="ctr">
                        <a:lnSpc>
                          <a:spcPct val="115000"/>
                        </a:lnSpc>
                        <a:spcAft>
                          <a:spcPts val="0"/>
                        </a:spcAft>
                      </a:pPr>
                      <a:r>
                        <a:rPr lang="ru-RU" sz="1200">
                          <a:effectLst/>
                          <a:latin typeface="Times New Roman"/>
                          <a:ea typeface="Times New Roman"/>
                          <a:cs typeface="Times New Roman"/>
                        </a:rPr>
                        <a:t>15 – 16</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Сборка кусудамы «Супершар»</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Поэтапное соединение модулей в шар. Потребуется 40 модулей. Поместить </a:t>
                      </a:r>
                      <a:r>
                        <a:rPr lang="ru-RU" sz="1200" dirty="0" err="1">
                          <a:effectLst/>
                          <a:latin typeface="Times New Roman"/>
                          <a:ea typeface="Times New Roman"/>
                          <a:cs typeface="Times New Roman"/>
                        </a:rPr>
                        <a:t>Супершар</a:t>
                      </a:r>
                      <a:r>
                        <a:rPr lang="ru-RU" sz="1200" dirty="0">
                          <a:effectLst/>
                          <a:latin typeface="Times New Roman"/>
                          <a:ea typeface="Times New Roman"/>
                          <a:cs typeface="Times New Roman"/>
                        </a:rPr>
                        <a:t> в центр творчества.</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3975">
                <a:tc>
                  <a:txBody>
                    <a:bodyPr/>
                    <a:lstStyle/>
                    <a:p>
                      <a:pPr marL="36195" marR="36195" algn="ctr">
                        <a:lnSpc>
                          <a:spcPct val="115000"/>
                        </a:lnSpc>
                        <a:spcAft>
                          <a:spcPts val="0"/>
                        </a:spcAft>
                      </a:pPr>
                      <a:r>
                        <a:rPr lang="ru-RU" sz="1200">
                          <a:effectLst/>
                          <a:latin typeface="Times New Roman"/>
                          <a:ea typeface="Times New Roman"/>
                          <a:cs typeface="Times New Roman"/>
                        </a:rPr>
                        <a:t>17 – 18</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Модуль «Трилистник»</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Знакомство со схемой изготовления модуля трилистник. Рассматривание поделок из модулей трилистник – цветов.</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212">
                <a:tc>
                  <a:txBody>
                    <a:bodyPr/>
                    <a:lstStyle/>
                    <a:p>
                      <a:pPr marL="36195" marR="36195" algn="ctr">
                        <a:lnSpc>
                          <a:spcPct val="115000"/>
                        </a:lnSpc>
                        <a:spcAft>
                          <a:spcPts val="0"/>
                        </a:spcAft>
                      </a:pPr>
                      <a:r>
                        <a:rPr lang="ru-RU" sz="1200">
                          <a:effectLst/>
                          <a:latin typeface="Times New Roman"/>
                          <a:ea typeface="Times New Roman"/>
                          <a:cs typeface="Times New Roman"/>
                        </a:rPr>
                        <a:t>19 – 22</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Изготовление модулей «Трилистник»</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Знакомство со схемой изготовления модуля трилистник. Практическое занятие. Изготовления трилистников красного цвета.</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414">
                <a:tc>
                  <a:txBody>
                    <a:bodyPr/>
                    <a:lstStyle/>
                    <a:p>
                      <a:pPr marL="36195" marR="36195" algn="ctr">
                        <a:lnSpc>
                          <a:spcPct val="115000"/>
                        </a:lnSpc>
                        <a:spcAft>
                          <a:spcPts val="0"/>
                        </a:spcAft>
                      </a:pPr>
                      <a:r>
                        <a:rPr lang="ru-RU" sz="1200">
                          <a:effectLst/>
                          <a:latin typeface="Times New Roman"/>
                          <a:ea typeface="Times New Roman"/>
                          <a:cs typeface="Times New Roman"/>
                        </a:rPr>
                        <a:t>23 – 26</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Сборка цветов фуксии.</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Поэтапная сборка цветов, соединение их в соцветия, оформление листочками.</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2949">
                <a:tc>
                  <a:txBody>
                    <a:bodyPr/>
                    <a:lstStyle/>
                    <a:p>
                      <a:pPr marL="36195" marR="36195" algn="ctr">
                        <a:lnSpc>
                          <a:spcPct val="115000"/>
                        </a:lnSpc>
                        <a:spcAft>
                          <a:spcPts val="0"/>
                        </a:spcAft>
                      </a:pPr>
                      <a:r>
                        <a:rPr lang="ru-RU" sz="1200">
                          <a:effectLst/>
                          <a:latin typeface="Times New Roman"/>
                          <a:ea typeface="Times New Roman"/>
                          <a:cs typeface="Times New Roman"/>
                        </a:rPr>
                        <a:t>27 – 30</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Изготовление модулей трилистник белого цвета. Подснежники. </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Знакомство со схемой изготовления модуля трилистник. Практическое занятие. Изготовления модулей трилистник белого цвета. Сборка подснежников.</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2949">
                <a:tc>
                  <a:txBody>
                    <a:bodyPr/>
                    <a:lstStyle/>
                    <a:p>
                      <a:pPr marL="36195" marR="36195" algn="ctr">
                        <a:lnSpc>
                          <a:spcPct val="115000"/>
                        </a:lnSpc>
                        <a:spcAft>
                          <a:spcPts val="0"/>
                        </a:spcAft>
                      </a:pPr>
                      <a:r>
                        <a:rPr lang="ru-RU" sz="1200">
                          <a:effectLst/>
                          <a:latin typeface="Times New Roman"/>
                          <a:ea typeface="Times New Roman"/>
                          <a:cs typeface="Times New Roman"/>
                        </a:rPr>
                        <a:t>31 – 36</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Изготовление треугольных модулей зелёного и белого цвета для ёлочки.</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Знакомство со схемой изготовления модуля. Практическое занятие. Изготовление треугольных модулей зелёного и белого цвета для ёлочки.</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400">
                <a:tc>
                  <a:txBody>
                    <a:bodyPr/>
                    <a:lstStyle/>
                    <a:p>
                      <a:pPr marL="36195" marR="36195" algn="ctr">
                        <a:lnSpc>
                          <a:spcPct val="115000"/>
                        </a:lnSpc>
                        <a:spcAft>
                          <a:spcPts val="0"/>
                        </a:spcAft>
                      </a:pPr>
                      <a:r>
                        <a:rPr lang="ru-RU" sz="1200">
                          <a:effectLst/>
                          <a:latin typeface="Times New Roman"/>
                          <a:ea typeface="Times New Roman"/>
                          <a:cs typeface="Times New Roman"/>
                        </a:rPr>
                        <a:t>37 – 40</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«В лесу родилась ёлочка»</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a:effectLst/>
                          <a:latin typeface="Times New Roman"/>
                          <a:ea typeface="Times New Roman"/>
                          <a:cs typeface="Times New Roman"/>
                        </a:rPr>
                        <a:t>Сборка ёлочки. Просчитывание по схеме модулей при сборке ёлочки.</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475">
                <a:tc>
                  <a:txBody>
                    <a:bodyPr/>
                    <a:lstStyle/>
                    <a:p>
                      <a:pPr marL="36195" marR="36195" algn="ctr">
                        <a:lnSpc>
                          <a:spcPct val="115000"/>
                        </a:lnSpc>
                        <a:spcAft>
                          <a:spcPts val="0"/>
                        </a:spcAft>
                      </a:pPr>
                      <a:r>
                        <a:rPr lang="ru-RU" sz="1200">
                          <a:effectLst/>
                          <a:latin typeface="Times New Roman"/>
                          <a:ea typeface="Times New Roman"/>
                          <a:cs typeface="Times New Roman"/>
                        </a:rPr>
                        <a:t>41 – 42</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«Театр оригами». Театр масок.</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a:effectLst/>
                          <a:latin typeface="Times New Roman"/>
                          <a:ea typeface="Times New Roman"/>
                          <a:cs typeface="Times New Roman"/>
                        </a:rPr>
                        <a:t>Беседа по теме: «Театр». Рассматривание фотографий. Посещение театра «Сказка»</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064">
                <a:tc>
                  <a:txBody>
                    <a:bodyPr/>
                    <a:lstStyle/>
                    <a:p>
                      <a:pPr marL="36195" marR="36195" algn="ctr">
                        <a:lnSpc>
                          <a:spcPct val="115000"/>
                        </a:lnSpc>
                        <a:spcAft>
                          <a:spcPts val="0"/>
                        </a:spcAft>
                      </a:pPr>
                      <a:r>
                        <a:rPr lang="ru-RU" sz="1200">
                          <a:effectLst/>
                          <a:latin typeface="Times New Roman"/>
                          <a:ea typeface="Times New Roman"/>
                          <a:cs typeface="Times New Roman"/>
                        </a:rPr>
                        <a:t>43 – 44</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Модули для масок.</a:t>
                      </a:r>
                      <a:endParaRPr lang="ru-RU" sz="120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Знакомство со схемами модулей для масок. Практическое занятие. Изготовление модулей для масок.</a:t>
                      </a:r>
                      <a:endParaRPr lang="ru-RU" sz="1200" dirty="0">
                        <a:effectLst/>
                        <a:latin typeface="Calibri"/>
                        <a:ea typeface="Calibri"/>
                        <a:cs typeface="Times New Roman"/>
                      </a:endParaRPr>
                    </a:p>
                  </a:txBody>
                  <a:tcPr marL="53179" marR="53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Схема 3"/>
          <p:cNvGraphicFramePr/>
          <p:nvPr>
            <p:extLst>
              <p:ext uri="{D42A27DB-BD31-4B8C-83A1-F6EECF244321}">
                <p14:modId xmlns:p14="http://schemas.microsoft.com/office/powerpoint/2010/main" val="1551432245"/>
              </p:ext>
            </p:extLst>
          </p:nvPr>
        </p:nvGraphicFramePr>
        <p:xfrm>
          <a:off x="332656" y="251520"/>
          <a:ext cx="6048672" cy="432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5413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897068035"/>
              </p:ext>
            </p:extLst>
          </p:nvPr>
        </p:nvGraphicFramePr>
        <p:xfrm>
          <a:off x="692696" y="323528"/>
          <a:ext cx="5760640" cy="357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188640" y="851926"/>
            <a:ext cx="6408712" cy="8279190"/>
          </a:xfrm>
          <a:prstGeom prst="rect">
            <a:avLst/>
          </a:prstGeom>
        </p:spPr>
        <p:txBody>
          <a:bodyPr wrap="square">
            <a:spAutoFit/>
          </a:bodyPr>
          <a:lstStyle/>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Воспитание </a:t>
            </a:r>
            <a:r>
              <a:rPr lang="ru-RU" sz="1400" dirty="0">
                <a:latin typeface="Times New Roman" pitchFamily="18" charset="0"/>
                <a:cs typeface="Times New Roman" pitchFamily="18" charset="0"/>
              </a:rPr>
              <a:t>творческого отношения к делу (умение видеть красоту в обыденных вещах, испытывать чувство радости от процесса труда, желание познать тайны и законы </a:t>
            </a:r>
            <a:r>
              <a:rPr lang="ru-RU" sz="1400" dirty="0" err="1">
                <a:latin typeface="Times New Roman" pitchFamily="18" charset="0"/>
                <a:cs typeface="Times New Roman" pitchFamily="18" charset="0"/>
              </a:rPr>
              <a:t>мировоздания</a:t>
            </a:r>
            <a:r>
              <a:rPr lang="ru-RU" sz="1400" dirty="0">
                <a:latin typeface="Times New Roman" pitchFamily="18" charset="0"/>
                <a:cs typeface="Times New Roman" pitchFamily="18" charset="0"/>
              </a:rPr>
              <a:t>, способность находить выход из сложных жизненный ситуаций) – одна из наиболее сложных и интересных задач современной педагогики. И хотя в народе говорят: «Век живи – век учись», важно не пропустить тот период в жизни ребёнка, когда формируются основные навыки и умения, среди которых центральное место отводится воображению, фантазии, интересу к новому. Если эти качества не развивать в дошкольном периоде, то в последующем наступает быстрое снижение активности этой функции, а значит, обедняется личность, снижаются возможности творческого мышления, гаснет интерес к искусству, к творческой деятельности.</a:t>
            </a:r>
          </a:p>
          <a:p>
            <a:pPr algn="just"/>
            <a:r>
              <a:rPr lang="ru-RU" sz="1400" dirty="0" smtClean="0">
                <a:latin typeface="Times New Roman" pitchFamily="18" charset="0"/>
                <a:cs typeface="Times New Roman" pitchFamily="18" charset="0"/>
              </a:rPr>
              <a:t>     Для </a:t>
            </a:r>
            <a:r>
              <a:rPr lang="ru-RU" sz="1400" dirty="0">
                <a:latin typeface="Times New Roman" pitchFamily="18" charset="0"/>
                <a:cs typeface="Times New Roman" pitchFamily="18" charset="0"/>
              </a:rPr>
              <a:t>развития творческих способностей детей дошкольного возраста в своей работе особое внимание уделила художественному труду.</a:t>
            </a:r>
          </a:p>
          <a:p>
            <a:pPr algn="just"/>
            <a:r>
              <a:rPr lang="ru-RU" sz="1400" dirty="0" smtClean="0">
                <a:latin typeface="Times New Roman" pitchFamily="18" charset="0"/>
                <a:cs typeface="Times New Roman" pitchFamily="18" charset="0"/>
              </a:rPr>
              <a:t>     Данная </a:t>
            </a:r>
            <a:r>
              <a:rPr lang="ru-RU" sz="1400" dirty="0">
                <a:latin typeface="Times New Roman" pitchFamily="18" charset="0"/>
                <a:cs typeface="Times New Roman" pitchFamily="18" charset="0"/>
              </a:rPr>
              <a:t>программа по курсу «Бумажное моделирование» состоит из двух разделов: «Оригами» и «Бумагопластика».</a:t>
            </a:r>
          </a:p>
          <a:p>
            <a:pPr algn="just"/>
            <a:r>
              <a:rPr lang="ru-RU" sz="1400" dirty="0" smtClean="0">
                <a:latin typeface="Times New Roman" pitchFamily="18" charset="0"/>
                <a:cs typeface="Times New Roman" pitchFamily="18" charset="0"/>
              </a:rPr>
              <a:t>     Бумажное </a:t>
            </a:r>
            <a:r>
              <a:rPr lang="ru-RU" sz="1400" dirty="0">
                <a:latin typeface="Times New Roman" pitchFamily="18" charset="0"/>
                <a:cs typeface="Times New Roman" pitchFamily="18" charset="0"/>
              </a:rPr>
              <a:t>моделирование является эффективным средством воспитания дошкольников. Занятия оригами и бумажной пластикой в ДОУ формируют такие нравственные качества, как коллективизм, умение сопереживать, готовность оказывать помощь, желание радовать окружающих результатами своего труда. </a:t>
            </a:r>
            <a:r>
              <a:rPr lang="ru-RU" sz="1400" dirty="0" smtClean="0">
                <a:latin typeface="Times New Roman" pitchFamily="18" charset="0"/>
                <a:cs typeface="Times New Roman" pitchFamily="18" charset="0"/>
              </a:rPr>
              <a:t>    Работа </a:t>
            </a:r>
            <a:r>
              <a:rPr lang="ru-RU" sz="1400" dirty="0">
                <a:latin typeface="Times New Roman" pitchFamily="18" charset="0"/>
                <a:cs typeface="Times New Roman" pitchFamily="18" charset="0"/>
              </a:rPr>
              <a:t>в технике оригами и </a:t>
            </a:r>
            <a:r>
              <a:rPr lang="ru-RU" sz="1400" dirty="0" err="1">
                <a:latin typeface="Times New Roman" pitchFamily="18" charset="0"/>
                <a:cs typeface="Times New Roman" pitchFamily="18" charset="0"/>
              </a:rPr>
              <a:t>бумагопластики</a:t>
            </a:r>
            <a:r>
              <a:rPr lang="ru-RU" sz="1400" dirty="0">
                <a:latin typeface="Times New Roman" pitchFamily="18" charset="0"/>
                <a:cs typeface="Times New Roman" pitchFamily="18" charset="0"/>
              </a:rPr>
              <a:t> социально ориентирована.</a:t>
            </a:r>
          </a:p>
          <a:p>
            <a:pPr algn="just"/>
            <a:r>
              <a:rPr lang="ru-RU" sz="1400" dirty="0" smtClean="0">
                <a:latin typeface="Times New Roman" pitchFamily="18" charset="0"/>
                <a:cs typeface="Times New Roman" pitchFamily="18" charset="0"/>
              </a:rPr>
              <a:t>     Ведущими </a:t>
            </a:r>
            <a:r>
              <a:rPr lang="ru-RU" sz="1400" dirty="0">
                <a:latin typeface="Times New Roman" pitchFamily="18" charset="0"/>
                <a:cs typeface="Times New Roman" pitchFamily="18" charset="0"/>
              </a:rPr>
              <a:t>мотивами этого вида деятельности для дошкольников является стремление к творческой самореализации, желание создавать новое, оригинальное вместе с тем, поделки оригами и </a:t>
            </a:r>
            <a:r>
              <a:rPr lang="ru-RU" sz="1400" dirty="0" err="1">
                <a:latin typeface="Times New Roman" pitchFamily="18" charset="0"/>
                <a:cs typeface="Times New Roman" pitchFamily="18" charset="0"/>
              </a:rPr>
              <a:t>бумагопластики</a:t>
            </a:r>
            <a:r>
              <a:rPr lang="ru-RU" sz="1400" dirty="0">
                <a:latin typeface="Times New Roman" pitchFamily="18" charset="0"/>
                <a:cs typeface="Times New Roman" pitchFamily="18" charset="0"/>
              </a:rPr>
              <a:t> имеют ярко выраженное, утилитарное значение: это игрушки, открытки, подарки близким, бытовые принадлежности, макеты геометрических фигур, которые создаются детьми для того, чтобы использоваться в других видах деятельности.</a:t>
            </a:r>
          </a:p>
          <a:p>
            <a:pPr algn="just"/>
            <a:r>
              <a:rPr lang="ru-RU" sz="1400" dirty="0" smtClean="0">
                <a:latin typeface="Times New Roman" pitchFamily="18" charset="0"/>
                <a:cs typeface="Times New Roman" pitchFamily="18" charset="0"/>
              </a:rPr>
              <a:t>     Таким </a:t>
            </a:r>
            <a:r>
              <a:rPr lang="ru-RU" sz="1400" dirty="0">
                <a:latin typeface="Times New Roman" pitchFamily="18" charset="0"/>
                <a:cs typeface="Times New Roman" pitchFamily="18" charset="0"/>
              </a:rPr>
              <a:t>образом, работа в технике бумажного моделирования целенаправленна: дети видят конечный результат деятельности и стремятся решить поставленную задачу.</a:t>
            </a:r>
          </a:p>
          <a:p>
            <a:pPr algn="just"/>
            <a:r>
              <a:rPr lang="ru-RU" sz="1400" dirty="0" smtClean="0">
                <a:latin typeface="Times New Roman" pitchFamily="18" charset="0"/>
                <a:cs typeface="Times New Roman" pitchFamily="18" charset="0"/>
              </a:rPr>
              <a:t>     Работа </a:t>
            </a:r>
            <a:r>
              <a:rPr lang="ru-RU" sz="1400" dirty="0">
                <a:latin typeface="Times New Roman" pitchFamily="18" charset="0"/>
                <a:cs typeface="Times New Roman" pitchFamily="18" charset="0"/>
              </a:rPr>
              <a:t>в этой технике благоприятствует развитию важнейшей социальной функции личности дошкольников – формированию навыков общения в коллективе в процессе учебной деятельности.</a:t>
            </a:r>
          </a:p>
          <a:p>
            <a:pPr algn="just"/>
            <a:endParaRPr lang="ru-RU" sz="1400" b="1" dirty="0" smtClean="0">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a:t>
            </a:r>
            <a:r>
              <a:rPr lang="ru-RU" sz="1400" b="1" dirty="0" smtClean="0">
                <a:solidFill>
                  <a:srgbClr val="C00000"/>
                </a:solidFill>
                <a:latin typeface="Times New Roman" pitchFamily="18" charset="0"/>
                <a:cs typeface="Times New Roman" pitchFamily="18" charset="0"/>
              </a:rPr>
              <a:t>Цели </a:t>
            </a:r>
            <a:r>
              <a:rPr lang="ru-RU" sz="1400" b="1" dirty="0">
                <a:solidFill>
                  <a:srgbClr val="C00000"/>
                </a:solidFill>
                <a:latin typeface="Times New Roman" pitchFamily="18" charset="0"/>
                <a:cs typeface="Times New Roman" pitchFamily="18" charset="0"/>
              </a:rPr>
              <a:t>программы:</a:t>
            </a:r>
            <a:endParaRPr lang="ru-RU" sz="1400" dirty="0">
              <a:solidFill>
                <a:srgbClr val="C00000"/>
              </a:solidFill>
              <a:latin typeface="Times New Roman" pitchFamily="18" charset="0"/>
              <a:cs typeface="Times New Roman" pitchFamily="18" charset="0"/>
            </a:endParaRPr>
          </a:p>
          <a:p>
            <a:pPr marL="285750" lvl="0" indent="-285750" algn="just">
              <a:buFont typeface="Arial" pitchFamily="34" charset="0"/>
              <a:buChar char="•"/>
            </a:pPr>
            <a:r>
              <a:rPr lang="ru-RU" sz="1400" dirty="0" smtClean="0">
                <a:latin typeface="Times New Roman" pitchFamily="18" charset="0"/>
                <a:cs typeface="Times New Roman" pitchFamily="18" charset="0"/>
              </a:rPr>
              <a:t>обучение </a:t>
            </a:r>
            <a:r>
              <a:rPr lang="ru-RU" sz="1400" dirty="0">
                <a:latin typeface="Times New Roman" pitchFamily="18" charset="0"/>
                <a:cs typeface="Times New Roman" pitchFamily="18" charset="0"/>
              </a:rPr>
              <a:t>детей техникам бумажного моделирования;</a:t>
            </a:r>
          </a:p>
          <a:p>
            <a:pPr marL="285750" lvl="0" indent="-285750" algn="just">
              <a:buFont typeface="Arial" pitchFamily="34" charset="0"/>
              <a:buChar char="•"/>
            </a:pPr>
            <a:r>
              <a:rPr lang="ru-RU" sz="1400" dirty="0">
                <a:latin typeface="Times New Roman" pitchFamily="18" charset="0"/>
                <a:cs typeface="Times New Roman" pitchFamily="18" charset="0"/>
              </a:rPr>
              <a:t>всестороннее интеллектуальное и эстетическое развитие</a:t>
            </a:r>
            <a:r>
              <a:rPr lang="ru-RU" sz="1400" dirty="0" smtClean="0">
                <a:latin typeface="Times New Roman" pitchFamily="18" charset="0"/>
                <a:cs typeface="Times New Roman" pitchFamily="18" charset="0"/>
              </a:rPr>
              <a:t>;</a:t>
            </a:r>
          </a:p>
          <a:p>
            <a:pPr marL="285750" lvl="0" indent="-285750" algn="just">
              <a:buFont typeface="Arial" pitchFamily="34" charset="0"/>
              <a:buChar char="•"/>
            </a:pPr>
            <a:r>
              <a:rPr lang="ru-RU" sz="1400" dirty="0" smtClean="0">
                <a:latin typeface="Times New Roman" pitchFamily="18" charset="0"/>
                <a:cs typeface="Times New Roman" pitchFamily="18" charset="0"/>
              </a:rPr>
              <a:t>усовершенствование творческих и конструктивных способностей детей дошкольного возраста.</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253432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789297348"/>
              </p:ext>
            </p:extLst>
          </p:nvPr>
        </p:nvGraphicFramePr>
        <p:xfrm>
          <a:off x="393576" y="467544"/>
          <a:ext cx="6095679" cy="7747551"/>
        </p:xfrm>
        <a:graphic>
          <a:graphicData uri="http://schemas.openxmlformats.org/drawingml/2006/table">
            <a:tbl>
              <a:tblPr firstRow="1" firstCol="1" lastRow="1" lastCol="1" bandRow="1" bandCol="1"/>
              <a:tblGrid>
                <a:gridCol w="1015555"/>
                <a:gridCol w="1904165"/>
                <a:gridCol w="3175959"/>
              </a:tblGrid>
              <a:tr h="662855">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45 – 46</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«Корона-кольцо»</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Знакомство со схемой изготовления короны-кольца. Практическое занятие. Изготовление короны-кольца.</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6506">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47 – 48</a:t>
                      </a:r>
                      <a:endParaRPr lang="ru-RU" sz="120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«Зубчатая корона»</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Знакомство со схемой изготовления зубчатой короны. Практическое занятие. Изготовление зубчатой короны.</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6506">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49 – 52</a:t>
                      </a:r>
                      <a:endParaRPr lang="ru-RU" sz="120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Подарок маме «Веночек из цветов»</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Знакомство со схемой изготовления веночка из цветов. Практическое занятие. Изготовление веночка из цветов.</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7457">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53 – 54</a:t>
                      </a:r>
                      <a:endParaRPr lang="ru-RU" sz="120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Маска «Кот»</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«Домашние животные» рассматривание иллюстраций. Особенности мордочки кота. Практическое занятие. Изготовление маски кота.</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8409">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55 – 56</a:t>
                      </a:r>
                      <a:endParaRPr lang="ru-RU" sz="120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Маска «Мышка»</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«Домашние животные». А какое животное мышка? Рассматривание иллюстраций. Особенности мордочки мышки. Практическое занятие. Изготовление маски мышки.</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7457">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57 – 58</a:t>
                      </a:r>
                      <a:endParaRPr lang="ru-RU" sz="120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Маска «Заяц»</a:t>
                      </a:r>
                      <a:endParaRPr lang="ru-RU" sz="120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«Дикие животные», рассматривание иллюстраций. Особенности мордочки зайца. Практическое занятие. Изготовление маски зайца.</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088">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59 – 60</a:t>
                      </a:r>
                      <a:endParaRPr lang="ru-RU" sz="120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Театр игрушек. «Мышонок», </a:t>
                      </a:r>
                      <a:endParaRPr lang="ru-RU" sz="1200">
                        <a:effectLst/>
                        <a:latin typeface="Times New Roman" pitchFamily="18" charset="0"/>
                        <a:ea typeface="Calibri"/>
                        <a:cs typeface="Times New Roman" pitchFamily="18" charset="0"/>
                      </a:endParaRPr>
                    </a:p>
                    <a:p>
                      <a:pPr marL="36195" marR="36195" algn="ctr">
                        <a:lnSpc>
                          <a:spcPct val="115000"/>
                        </a:lnSpc>
                        <a:spcAft>
                          <a:spcPts val="0"/>
                        </a:spcAft>
                      </a:pPr>
                      <a:r>
                        <a:rPr lang="ru-RU" sz="1200">
                          <a:effectLst/>
                          <a:latin typeface="Times New Roman" pitchFamily="18" charset="0"/>
                          <a:ea typeface="Times New Roman"/>
                          <a:cs typeface="Times New Roman" pitchFamily="18" charset="0"/>
                        </a:rPr>
                        <a:t>«Кошка», </a:t>
                      </a:r>
                      <a:endParaRPr lang="ru-RU" sz="1200">
                        <a:effectLst/>
                        <a:latin typeface="Times New Roman" pitchFamily="18" charset="0"/>
                        <a:ea typeface="Calibri"/>
                        <a:cs typeface="Times New Roman" pitchFamily="18" charset="0"/>
                      </a:endParaRPr>
                    </a:p>
                    <a:p>
                      <a:pPr marL="36195" marR="36195" algn="ctr">
                        <a:lnSpc>
                          <a:spcPct val="115000"/>
                        </a:lnSpc>
                        <a:spcAft>
                          <a:spcPts val="0"/>
                        </a:spcAft>
                      </a:pPr>
                      <a:r>
                        <a:rPr lang="ru-RU" sz="1200">
                          <a:effectLst/>
                          <a:latin typeface="Times New Roman" pitchFamily="18" charset="0"/>
                          <a:ea typeface="Times New Roman"/>
                          <a:cs typeface="Times New Roman" pitchFamily="18" charset="0"/>
                        </a:rPr>
                        <a:t>«Свинка»,</a:t>
                      </a:r>
                      <a:endParaRPr lang="ru-RU" sz="1200">
                        <a:effectLst/>
                        <a:latin typeface="Times New Roman" pitchFamily="18" charset="0"/>
                        <a:ea typeface="Calibri"/>
                        <a:cs typeface="Times New Roman" pitchFamily="18" charset="0"/>
                      </a:endParaRPr>
                    </a:p>
                    <a:p>
                      <a:pPr marL="36195" marR="36195" algn="ctr">
                        <a:lnSpc>
                          <a:spcPct val="115000"/>
                        </a:lnSpc>
                        <a:spcAft>
                          <a:spcPts val="0"/>
                        </a:spcAft>
                      </a:pPr>
                      <a:r>
                        <a:rPr lang="ru-RU" sz="1200">
                          <a:effectLst/>
                          <a:latin typeface="Times New Roman" pitchFamily="18" charset="0"/>
                          <a:ea typeface="Times New Roman"/>
                          <a:cs typeface="Times New Roman" pitchFamily="18" charset="0"/>
                        </a:rPr>
                        <a:t> «Щука»</a:t>
                      </a:r>
                      <a:endParaRPr lang="ru-RU" sz="120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«Театр на столе». Рассматривание игрушек для театра. Знакомство со схемой изготовления мышонка, кошки, свинки, щуки. Практическое занятие. Изготовление игрушек.</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088">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61 – 62</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199088">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63 – 64</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676116">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65 – 66</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412942">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67 – 68</a:t>
                      </a:r>
                      <a:endParaRPr lang="ru-RU" sz="1200">
                        <a:effectLst/>
                        <a:latin typeface="Times New Roman" pitchFamily="18" charset="0"/>
                        <a:ea typeface="Calibri"/>
                        <a:cs typeface="Times New Roman" pitchFamily="18" charset="0"/>
                      </a:endParaRPr>
                    </a:p>
                    <a:p>
                      <a:pPr marL="36195" marR="36195" algn="ctr">
                        <a:lnSpc>
                          <a:spcPct val="115000"/>
                        </a:lnSpc>
                        <a:spcAft>
                          <a:spcPts val="0"/>
                        </a:spcAft>
                      </a:pPr>
                      <a:r>
                        <a:rPr lang="ru-RU" sz="1200">
                          <a:effectLst/>
                          <a:latin typeface="Times New Roman" pitchFamily="18" charset="0"/>
                          <a:ea typeface="Times New Roman"/>
                          <a:cs typeface="Times New Roman" pitchFamily="18" charset="0"/>
                        </a:rPr>
                        <a:t> </a:t>
                      </a:r>
                      <a:endParaRPr lang="ru-RU" sz="120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Театр кукол на пальчиках. «Туловище»</a:t>
                      </a:r>
                      <a:endParaRPr lang="ru-RU" sz="1200">
                        <a:effectLst/>
                        <a:latin typeface="Times New Roman" pitchFamily="18" charset="0"/>
                        <a:ea typeface="Calibri"/>
                        <a:cs typeface="Times New Roman" pitchFamily="18" charset="0"/>
                      </a:endParaRPr>
                    </a:p>
                    <a:p>
                      <a:pPr marL="36195" marR="36195" algn="ctr">
                        <a:lnSpc>
                          <a:spcPct val="115000"/>
                        </a:lnSpc>
                        <a:spcAft>
                          <a:spcPts val="0"/>
                        </a:spcAft>
                      </a:pPr>
                      <a:r>
                        <a:rPr lang="ru-RU" sz="1200">
                          <a:effectLst/>
                          <a:latin typeface="Times New Roman" pitchFamily="18" charset="0"/>
                          <a:ea typeface="Times New Roman"/>
                          <a:cs typeface="Times New Roman" pitchFamily="18" charset="0"/>
                        </a:rPr>
                        <a:t>«Медведь»</a:t>
                      </a:r>
                      <a:endParaRPr lang="ru-RU" sz="1200">
                        <a:effectLst/>
                        <a:latin typeface="Times New Roman" pitchFamily="18" charset="0"/>
                        <a:ea typeface="Calibri"/>
                        <a:cs typeface="Times New Roman" pitchFamily="18" charset="0"/>
                      </a:endParaRPr>
                    </a:p>
                    <a:p>
                      <a:pPr marL="36195" marR="36195" algn="ctr">
                        <a:lnSpc>
                          <a:spcPct val="115000"/>
                        </a:lnSpc>
                        <a:spcAft>
                          <a:spcPts val="0"/>
                        </a:spcAft>
                      </a:pPr>
                      <a:r>
                        <a:rPr lang="ru-RU" sz="1200">
                          <a:effectLst/>
                          <a:latin typeface="Times New Roman" pitchFamily="18" charset="0"/>
                          <a:ea typeface="Times New Roman"/>
                          <a:cs typeface="Times New Roman" pitchFamily="18" charset="0"/>
                        </a:rPr>
                        <a:t>«Лисичка», «Заяц»</a:t>
                      </a:r>
                      <a:endParaRPr lang="ru-RU" sz="120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«Театр на пальчиках». Рассматривание кукол для театра на пальчиках. Практическое занятие. Изготовление «туловища». Изготовление кукол медведя, лисички, зайца. </a:t>
                      </a:r>
                      <a:endParaRPr lang="ru-RU" sz="1200" dirty="0" smtClean="0">
                        <a:effectLst/>
                        <a:latin typeface="Times New Roman" pitchFamily="18" charset="0"/>
                        <a:ea typeface="Times New Roman"/>
                        <a:cs typeface="Times New Roman" pitchFamily="18" charset="0"/>
                      </a:endParaRPr>
                    </a:p>
                    <a:p>
                      <a:pPr marL="36195" marR="36195" algn="just">
                        <a:lnSpc>
                          <a:spcPct val="115000"/>
                        </a:lnSpc>
                        <a:spcAft>
                          <a:spcPts val="0"/>
                        </a:spcAft>
                      </a:pP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088">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69 – 70</a:t>
                      </a:r>
                      <a:endParaRPr lang="ru-RU" sz="120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446240">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71 - 72</a:t>
                      </a:r>
                      <a:endParaRPr lang="ru-RU" sz="1200" dirty="0">
                        <a:effectLst/>
                        <a:latin typeface="Times New Roman" pitchFamily="18" charset="0"/>
                        <a:ea typeface="Calibri"/>
                        <a:cs typeface="Times New Roman"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bl>
          </a:graphicData>
        </a:graphic>
      </p:graphicFrame>
      <p:sp>
        <p:nvSpPr>
          <p:cNvPr id="3" name="Rectangle 1"/>
          <p:cNvSpPr>
            <a:spLocks noChangeArrowheads="1"/>
          </p:cNvSpPr>
          <p:nvPr/>
        </p:nvSpPr>
        <p:spPr bwMode="auto">
          <a:xfrm>
            <a:off x="381000" y="21336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444368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35250477"/>
              </p:ext>
            </p:extLst>
          </p:nvPr>
        </p:nvGraphicFramePr>
        <p:xfrm>
          <a:off x="332656" y="1259632"/>
          <a:ext cx="6264696" cy="7667817"/>
        </p:xfrm>
        <a:graphic>
          <a:graphicData uri="http://schemas.openxmlformats.org/drawingml/2006/table">
            <a:tbl>
              <a:tblPr firstRow="1" firstCol="1" lastRow="1" lastCol="1" bandRow="1" bandCol="1"/>
              <a:tblGrid>
                <a:gridCol w="935355"/>
                <a:gridCol w="1656933"/>
                <a:gridCol w="3672408"/>
              </a:tblGrid>
              <a:tr h="216024">
                <a:tc>
                  <a:txBody>
                    <a:bodyPr/>
                    <a:lstStyle/>
                    <a:p>
                      <a:pPr marL="36195" marR="36195" algn="ctr">
                        <a:lnSpc>
                          <a:spcPct val="115000"/>
                        </a:lnSpc>
                        <a:spcAft>
                          <a:spcPts val="0"/>
                        </a:spcAft>
                      </a:pPr>
                      <a:r>
                        <a:rPr lang="ru-RU" sz="1200" b="1" dirty="0">
                          <a:effectLst/>
                          <a:latin typeface="Times New Roman"/>
                          <a:ea typeface="Times New Roman"/>
                          <a:cs typeface="Times New Roman"/>
                        </a:rPr>
                        <a:t>№ занятия</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dirty="0">
                          <a:effectLst/>
                          <a:latin typeface="Times New Roman"/>
                          <a:ea typeface="Times New Roman"/>
                          <a:cs typeface="Times New Roman"/>
                        </a:rPr>
                        <a:t>Тема </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a:effectLst/>
                          <a:latin typeface="Times New Roman"/>
                          <a:ea typeface="Times New Roman"/>
                          <a:cs typeface="Times New Roman"/>
                        </a:rPr>
                        <a:t>Содержание </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84">
                <a:tc>
                  <a:txBody>
                    <a:bodyPr/>
                    <a:lstStyle/>
                    <a:p>
                      <a:pPr marL="36195" marR="36195" algn="ctr">
                        <a:lnSpc>
                          <a:spcPct val="115000"/>
                        </a:lnSpc>
                        <a:spcAft>
                          <a:spcPts val="0"/>
                        </a:spcAft>
                      </a:pPr>
                      <a:r>
                        <a:rPr lang="ru-RU" sz="1200">
                          <a:effectLst/>
                          <a:latin typeface="Times New Roman"/>
                          <a:ea typeface="Times New Roman"/>
                          <a:cs typeface="Times New Roman"/>
                        </a:rPr>
                        <a:t>1 – 4</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«Лепим из бумаги!»</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Знакомство с бумагой разной фактуры беседа по теме «Бумага» - опыты с бумагой.</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959">
                <a:tc>
                  <a:txBody>
                    <a:bodyPr/>
                    <a:lstStyle/>
                    <a:p>
                      <a:pPr marL="36195" marR="36195" algn="ctr">
                        <a:lnSpc>
                          <a:spcPct val="115000"/>
                        </a:lnSpc>
                        <a:spcAft>
                          <a:spcPts val="0"/>
                        </a:spcAft>
                      </a:pPr>
                      <a:r>
                        <a:rPr lang="ru-RU" sz="1200">
                          <a:effectLst/>
                          <a:latin typeface="Times New Roman"/>
                          <a:ea typeface="Times New Roman"/>
                          <a:cs typeface="Times New Roman"/>
                        </a:rPr>
                        <a:t>5 – 8</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«Пирамидка»</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Знакомить со свойствами бумаги: легко мнётся, скатывается. Беседа «Игрушки». Рассматривание иллюстраций, игрушек в группе. Формировать простые формы из бумаги – толстые жгуты разной длины и шары. Практическое занятие.</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751">
                <a:tc>
                  <a:txBody>
                    <a:bodyPr/>
                    <a:lstStyle/>
                    <a:p>
                      <a:pPr marL="36195" marR="36195" algn="ctr">
                        <a:lnSpc>
                          <a:spcPct val="115000"/>
                        </a:lnSpc>
                        <a:spcAft>
                          <a:spcPts val="0"/>
                        </a:spcAft>
                      </a:pPr>
                      <a:r>
                        <a:rPr lang="ru-RU" sz="1200">
                          <a:effectLst/>
                          <a:latin typeface="Times New Roman"/>
                          <a:ea typeface="Times New Roman"/>
                          <a:cs typeface="Times New Roman"/>
                        </a:rPr>
                        <a:t>9 – 12</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«Божья коровка»</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Продолжать знакомить со свойствами бумаги. Беседа по теме «Насекомые». Рассматривание наглядного материала о насекомых. Рассматривание образца. Скатывать комочки округлой формы разной величины. Дорисовывать недостающие элементы. Практическое занятие.</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167">
                <a:tc>
                  <a:txBody>
                    <a:bodyPr/>
                    <a:lstStyle/>
                    <a:p>
                      <a:pPr marL="36195" marR="36195" algn="ctr">
                        <a:lnSpc>
                          <a:spcPct val="115000"/>
                        </a:lnSpc>
                        <a:spcAft>
                          <a:spcPts val="0"/>
                        </a:spcAft>
                      </a:pPr>
                      <a:r>
                        <a:rPr lang="ru-RU" sz="1200">
                          <a:effectLst/>
                          <a:latin typeface="Times New Roman"/>
                          <a:ea typeface="Times New Roman"/>
                          <a:cs typeface="Times New Roman"/>
                        </a:rPr>
                        <a:t>13 – 16</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«Гусеница»</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 Беседа по теме «Насекомые» продолжать развивать эту тему. Рассматривание иллюстраций, фотографий. Деление салфетки на 4 части. Рассматривание образца.  Практическое занятие. </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959">
                <a:tc>
                  <a:txBody>
                    <a:bodyPr/>
                    <a:lstStyle/>
                    <a:p>
                      <a:pPr marL="36195" marR="36195" algn="ctr">
                        <a:lnSpc>
                          <a:spcPct val="115000"/>
                        </a:lnSpc>
                        <a:spcAft>
                          <a:spcPts val="0"/>
                        </a:spcAft>
                      </a:pPr>
                      <a:r>
                        <a:rPr lang="ru-RU" sz="1200">
                          <a:effectLst/>
                          <a:latin typeface="Times New Roman"/>
                          <a:ea typeface="Times New Roman"/>
                          <a:cs typeface="Times New Roman"/>
                        </a:rPr>
                        <a:t>17 – 20</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«Ромашки на лужайке»</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«Венок из ромашек». Рассматривание иллюстраций, фотографий, чтение стихотворения о ромашке. Рассматривание образца. Практическое занятие. Оформление коллективной аппликации.                                                                                                                                               </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167">
                <a:tc>
                  <a:txBody>
                    <a:bodyPr/>
                    <a:lstStyle/>
                    <a:p>
                      <a:pPr marL="36195" marR="36195" algn="ctr">
                        <a:lnSpc>
                          <a:spcPct val="115000"/>
                        </a:lnSpc>
                        <a:spcAft>
                          <a:spcPts val="0"/>
                        </a:spcAft>
                      </a:pPr>
                      <a:r>
                        <a:rPr lang="ru-RU" sz="1200">
                          <a:effectLst/>
                          <a:latin typeface="Times New Roman"/>
                          <a:ea typeface="Times New Roman"/>
                          <a:cs typeface="Times New Roman"/>
                        </a:rPr>
                        <a:t>21 – 24</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«Цып, цып, цыплятки желтые ребятки…»</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«Домашние животные и птицы». Д/игра «Чьи детки?». Рассматривание иллюстраций и образца поделки. Подробный показ. Практическое занятие</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375">
                <a:tc>
                  <a:txBody>
                    <a:bodyPr/>
                    <a:lstStyle/>
                    <a:p>
                      <a:pPr marL="36195" marR="36195" algn="ctr">
                        <a:lnSpc>
                          <a:spcPct val="115000"/>
                        </a:lnSpc>
                        <a:spcAft>
                          <a:spcPts val="0"/>
                        </a:spcAft>
                      </a:pPr>
                      <a:r>
                        <a:rPr lang="ru-RU" sz="1200">
                          <a:effectLst/>
                          <a:latin typeface="Times New Roman"/>
                          <a:ea typeface="Times New Roman"/>
                          <a:cs typeface="Times New Roman"/>
                        </a:rPr>
                        <a:t>25 – 28</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«Портрет Солнышка»</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«Лето», рассматривание иллюстраций, чтение стихов, загадок. Рассматривание образца. Практическое занятие.</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167">
                <a:tc>
                  <a:txBody>
                    <a:bodyPr/>
                    <a:lstStyle/>
                    <a:p>
                      <a:pPr marL="36195" marR="36195" algn="ctr">
                        <a:lnSpc>
                          <a:spcPct val="115000"/>
                        </a:lnSpc>
                        <a:spcAft>
                          <a:spcPts val="0"/>
                        </a:spcAft>
                      </a:pPr>
                      <a:r>
                        <a:rPr lang="ru-RU" sz="1200">
                          <a:effectLst/>
                          <a:latin typeface="Times New Roman"/>
                          <a:ea typeface="Times New Roman"/>
                          <a:cs typeface="Times New Roman"/>
                        </a:rPr>
                        <a:t>29 – 32</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«Летняя картинка»</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«Лето». Рассматривание иллюстраций цветов, леса, бабочек, птичек и т.д. Чтение стихов, загадок. Рассматривание образца. Практическое занятие.</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167">
                <a:tc>
                  <a:txBody>
                    <a:bodyPr/>
                    <a:lstStyle/>
                    <a:p>
                      <a:pPr marL="36195" marR="36195" algn="ctr">
                        <a:lnSpc>
                          <a:spcPct val="115000"/>
                        </a:lnSpc>
                        <a:spcAft>
                          <a:spcPts val="0"/>
                        </a:spcAft>
                      </a:pPr>
                      <a:r>
                        <a:rPr lang="ru-RU" sz="1200">
                          <a:effectLst/>
                          <a:latin typeface="Times New Roman"/>
                          <a:ea typeface="Times New Roman"/>
                          <a:cs typeface="Times New Roman"/>
                        </a:rPr>
                        <a:t>33 - 36</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«Мухомор»</a:t>
                      </a:r>
                      <a:endParaRPr lang="ru-RU" sz="120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«Грибы», какие бывают грибы? Какие грибы запасают животные на зиму. Рассматривание иллюстраций и образца поделки. Практическое занятие.</a:t>
                      </a:r>
                      <a:endParaRPr lang="ru-RU" sz="1200" dirty="0">
                        <a:effectLst/>
                        <a:latin typeface="Calibri"/>
                        <a:ea typeface="Calibri"/>
                        <a:cs typeface="Times New Roman"/>
                      </a:endParaRPr>
                    </a:p>
                  </a:txBody>
                  <a:tcPr marL="51780" marR="51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Схема 3"/>
          <p:cNvGraphicFramePr/>
          <p:nvPr>
            <p:extLst>
              <p:ext uri="{D42A27DB-BD31-4B8C-83A1-F6EECF244321}">
                <p14:modId xmlns:p14="http://schemas.microsoft.com/office/powerpoint/2010/main" val="1835047099"/>
              </p:ext>
            </p:extLst>
          </p:nvPr>
        </p:nvGraphicFramePr>
        <p:xfrm>
          <a:off x="548680" y="249287"/>
          <a:ext cx="5904656" cy="722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197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500613569"/>
              </p:ext>
            </p:extLst>
          </p:nvPr>
        </p:nvGraphicFramePr>
        <p:xfrm>
          <a:off x="188640" y="683571"/>
          <a:ext cx="6552728" cy="8206417"/>
        </p:xfrm>
        <a:graphic>
          <a:graphicData uri="http://schemas.openxmlformats.org/drawingml/2006/table">
            <a:tbl>
              <a:tblPr firstRow="1" firstCol="1" lastRow="1" lastCol="1" bandRow="1" bandCol="1"/>
              <a:tblGrid>
                <a:gridCol w="978358"/>
                <a:gridCol w="1582478"/>
                <a:gridCol w="3991892"/>
              </a:tblGrid>
              <a:tr h="215713">
                <a:tc>
                  <a:txBody>
                    <a:bodyPr/>
                    <a:lstStyle/>
                    <a:p>
                      <a:pPr marL="36195" marR="36195" algn="ctr">
                        <a:lnSpc>
                          <a:spcPct val="115000"/>
                        </a:lnSpc>
                        <a:spcAft>
                          <a:spcPts val="0"/>
                        </a:spcAft>
                      </a:pPr>
                      <a:r>
                        <a:rPr lang="ru-RU" sz="1200" b="1" dirty="0">
                          <a:effectLst/>
                          <a:latin typeface="Times New Roman"/>
                          <a:ea typeface="Times New Roman"/>
                          <a:cs typeface="Times New Roman"/>
                        </a:rPr>
                        <a:t>№ занятия</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a:effectLst/>
                          <a:latin typeface="Times New Roman"/>
                          <a:ea typeface="Times New Roman"/>
                          <a:cs typeface="Times New Roman"/>
                        </a:rPr>
                        <a:t>Тема </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dirty="0">
                          <a:effectLst/>
                          <a:latin typeface="Times New Roman"/>
                          <a:ea typeface="Times New Roman"/>
                          <a:cs typeface="Times New Roman"/>
                        </a:rPr>
                        <a:t>Содержание </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388">
                <a:tc>
                  <a:txBody>
                    <a:bodyPr/>
                    <a:lstStyle/>
                    <a:p>
                      <a:pPr marL="36195" marR="36195" algn="ctr">
                        <a:lnSpc>
                          <a:spcPct val="115000"/>
                        </a:lnSpc>
                        <a:spcAft>
                          <a:spcPts val="0"/>
                        </a:spcAft>
                      </a:pPr>
                      <a:r>
                        <a:rPr lang="ru-RU" sz="1200" dirty="0">
                          <a:effectLst/>
                          <a:latin typeface="Times New Roman"/>
                          <a:ea typeface="Times New Roman"/>
                          <a:cs typeface="Times New Roman"/>
                        </a:rPr>
                        <a:t>1 – 4</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«Грибы»</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«Грибы», какие бывают грибы? Какие грибы запасают животные на зиму. Рассматривание иллюстраций и образца поделки. Практическое занятие.</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850">
                <a:tc>
                  <a:txBody>
                    <a:bodyPr/>
                    <a:lstStyle/>
                    <a:p>
                      <a:pPr marL="36195" marR="36195" algn="ctr">
                        <a:lnSpc>
                          <a:spcPct val="115000"/>
                        </a:lnSpc>
                        <a:spcAft>
                          <a:spcPts val="0"/>
                        </a:spcAft>
                      </a:pPr>
                      <a:r>
                        <a:rPr lang="ru-RU" sz="1200">
                          <a:effectLst/>
                          <a:latin typeface="Times New Roman"/>
                          <a:ea typeface="Times New Roman"/>
                          <a:cs typeface="Times New Roman"/>
                        </a:rPr>
                        <a:t>5 – 8</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«Весёлый клоун»</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«Портрет». Рассматривание иллюстраций репродукций русских художников. Знакомство со смешанной техникой изготовления портрета. Практическое занятие.</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138">
                <a:tc>
                  <a:txBody>
                    <a:bodyPr/>
                    <a:lstStyle/>
                    <a:p>
                      <a:pPr marL="36195" marR="36195" algn="ctr">
                        <a:lnSpc>
                          <a:spcPct val="115000"/>
                        </a:lnSpc>
                        <a:spcAft>
                          <a:spcPts val="0"/>
                        </a:spcAft>
                      </a:pPr>
                      <a:r>
                        <a:rPr lang="ru-RU" sz="1200">
                          <a:effectLst/>
                          <a:latin typeface="Times New Roman"/>
                          <a:ea typeface="Times New Roman"/>
                          <a:cs typeface="Times New Roman"/>
                        </a:rPr>
                        <a:t>9 – 12</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«Улитка»</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«Обитатели водоёмов». Просмотр видеоматериала. Рассматривание образца. Практическое занятие.</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850">
                <a:tc>
                  <a:txBody>
                    <a:bodyPr/>
                    <a:lstStyle/>
                    <a:p>
                      <a:pPr marL="36195" marR="36195" algn="ctr">
                        <a:lnSpc>
                          <a:spcPct val="115000"/>
                        </a:lnSpc>
                        <a:spcAft>
                          <a:spcPts val="0"/>
                        </a:spcAft>
                      </a:pPr>
                      <a:r>
                        <a:rPr lang="ru-RU" sz="1200">
                          <a:effectLst/>
                          <a:latin typeface="Times New Roman"/>
                          <a:ea typeface="Times New Roman"/>
                          <a:cs typeface="Times New Roman"/>
                        </a:rPr>
                        <a:t>13 – 16</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«Паучок на паутинке»</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Чтение сказки </a:t>
                      </a:r>
                      <a:r>
                        <a:rPr lang="ru-RU" sz="1200" dirty="0" err="1">
                          <a:effectLst/>
                          <a:latin typeface="Times New Roman"/>
                          <a:ea typeface="Times New Roman"/>
                          <a:cs typeface="Times New Roman"/>
                        </a:rPr>
                        <a:t>К.И.Чуковского</a:t>
                      </a:r>
                      <a:r>
                        <a:rPr lang="ru-RU" sz="1200" dirty="0">
                          <a:effectLst/>
                          <a:latin typeface="Times New Roman"/>
                          <a:ea typeface="Times New Roman"/>
                          <a:cs typeface="Times New Roman"/>
                        </a:rPr>
                        <a:t> «Муха Цокотуха». Рассматривание иллюстраций к произведению. Рассмотреть строение паучка и паутины. Практическое занятие.</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850">
                <a:tc>
                  <a:txBody>
                    <a:bodyPr/>
                    <a:lstStyle/>
                    <a:p>
                      <a:pPr marL="36195" marR="36195" algn="ctr">
                        <a:lnSpc>
                          <a:spcPct val="115000"/>
                        </a:lnSpc>
                        <a:spcAft>
                          <a:spcPts val="0"/>
                        </a:spcAft>
                      </a:pPr>
                      <a:r>
                        <a:rPr lang="ru-RU" sz="1200">
                          <a:effectLst/>
                          <a:latin typeface="Times New Roman"/>
                          <a:ea typeface="Times New Roman"/>
                          <a:cs typeface="Times New Roman"/>
                        </a:rPr>
                        <a:t>17 – 20</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«Подсолнух»</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«Он растёт под солнышком». Рассматривание иллюстраций поля подсолнухов. Загадывание загадок. Чтение стихов. Практическое занятие.</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52">
                <a:tc>
                  <a:txBody>
                    <a:bodyPr/>
                    <a:lstStyle/>
                    <a:p>
                      <a:pPr marL="36195" marR="36195" algn="ctr">
                        <a:lnSpc>
                          <a:spcPct val="115000"/>
                        </a:lnSpc>
                        <a:spcAft>
                          <a:spcPts val="0"/>
                        </a:spcAft>
                      </a:pPr>
                      <a:r>
                        <a:rPr lang="ru-RU" sz="1200">
                          <a:effectLst/>
                          <a:latin typeface="Times New Roman"/>
                          <a:ea typeface="Times New Roman"/>
                          <a:cs typeface="Times New Roman"/>
                        </a:rPr>
                        <a:t>21 – 24</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«Стрекоза»</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 Беседа по теме «Насекомые» продолжать развивать эту тему. Рассматривание иллюстраций, фотографий. Рассматривание образца.  Практическое занятие. </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marL="36195" marR="36195" algn="ctr">
                        <a:lnSpc>
                          <a:spcPct val="115000"/>
                        </a:lnSpc>
                        <a:spcAft>
                          <a:spcPts val="0"/>
                        </a:spcAft>
                      </a:pPr>
                      <a:r>
                        <a:rPr lang="ru-RU" sz="1200">
                          <a:effectLst/>
                          <a:latin typeface="Times New Roman"/>
                          <a:ea typeface="Times New Roman"/>
                          <a:cs typeface="Times New Roman"/>
                        </a:rPr>
                        <a:t>25 – 28</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«Пчёлка»</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 Беседа по теме «Насекомые» продолжать развивать эту тему. Рассматривание иллюстраций, фотографий. Рассматривание образца.  Практическое занятие. </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marL="36195" marR="36195" algn="ctr">
                        <a:lnSpc>
                          <a:spcPct val="115000"/>
                        </a:lnSpc>
                        <a:spcAft>
                          <a:spcPts val="0"/>
                        </a:spcAft>
                      </a:pPr>
                      <a:r>
                        <a:rPr lang="ru-RU" sz="1200">
                          <a:effectLst/>
                          <a:latin typeface="Times New Roman"/>
                          <a:ea typeface="Times New Roman"/>
                          <a:cs typeface="Times New Roman"/>
                        </a:rPr>
                        <a:t>29 – 32</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«Снеговик»</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«Зимние забавы». Рассматривание картины. Чтение стихов о зиме, загадывание загадок. Рассматривание образца. Практическое занятие.</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850">
                <a:tc>
                  <a:txBody>
                    <a:bodyPr/>
                    <a:lstStyle/>
                    <a:p>
                      <a:pPr marL="36195" marR="36195" algn="ctr">
                        <a:lnSpc>
                          <a:spcPct val="115000"/>
                        </a:lnSpc>
                        <a:spcAft>
                          <a:spcPts val="0"/>
                        </a:spcAft>
                      </a:pPr>
                      <a:r>
                        <a:rPr lang="ru-RU" sz="1200">
                          <a:effectLst/>
                          <a:latin typeface="Times New Roman"/>
                          <a:ea typeface="Times New Roman"/>
                          <a:cs typeface="Times New Roman"/>
                        </a:rPr>
                        <a:t>33 – 36</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«Ёлочка нарядная в гости к нам пришла»</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«Деревья зимой». Рассматривание иллюстраций, наблюдение из окна группы. Закрепить знание строения дерева. Рассматривание образца. Практическое занятие.</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850">
                <a:tc>
                  <a:txBody>
                    <a:bodyPr/>
                    <a:lstStyle/>
                    <a:p>
                      <a:pPr marL="36195" marR="36195" algn="ctr">
                        <a:lnSpc>
                          <a:spcPct val="115000"/>
                        </a:lnSpc>
                        <a:spcAft>
                          <a:spcPts val="0"/>
                        </a:spcAft>
                      </a:pPr>
                      <a:r>
                        <a:rPr lang="ru-RU" sz="1200">
                          <a:effectLst/>
                          <a:latin typeface="Times New Roman"/>
                          <a:ea typeface="Times New Roman"/>
                          <a:cs typeface="Times New Roman"/>
                        </a:rPr>
                        <a:t>37 – 40</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«Рыбки в аквариуме»</a:t>
                      </a:r>
                      <a:endParaRPr lang="ru-RU" sz="120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«Обитатели водоёмов». Рассматривание иллюстраций с изображением рыбок. Практическое занятие: рыбки разные. </a:t>
                      </a:r>
                      <a:endParaRPr lang="ru-RU" sz="1200" dirty="0">
                        <a:effectLst/>
                        <a:latin typeface="Calibri"/>
                        <a:ea typeface="Calibri"/>
                        <a:cs typeface="Times New Roman"/>
                      </a:endParaRPr>
                    </a:p>
                    <a:p>
                      <a:pPr marL="36195" marR="36195" algn="just">
                        <a:lnSpc>
                          <a:spcPct val="115000"/>
                        </a:lnSpc>
                        <a:spcAft>
                          <a:spcPts val="0"/>
                        </a:spcAft>
                      </a:pPr>
                      <a:r>
                        <a:rPr lang="ru-RU" sz="1200" dirty="0">
                          <a:effectLst/>
                          <a:latin typeface="Times New Roman"/>
                          <a:ea typeface="Times New Roman"/>
                          <a:cs typeface="Times New Roman"/>
                        </a:rPr>
                        <a:t>Оформление коллективной работы. </a:t>
                      </a:r>
                      <a:endParaRPr lang="ru-RU" sz="1200" dirty="0">
                        <a:effectLst/>
                        <a:latin typeface="Calibri"/>
                        <a:ea typeface="Calibri"/>
                        <a:cs typeface="Times New Roman"/>
                      </a:endParaRPr>
                    </a:p>
                  </a:txBody>
                  <a:tcPr marL="49191" marR="4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Схема 3"/>
          <p:cNvGraphicFramePr/>
          <p:nvPr>
            <p:extLst>
              <p:ext uri="{D42A27DB-BD31-4B8C-83A1-F6EECF244321}">
                <p14:modId xmlns:p14="http://schemas.microsoft.com/office/powerpoint/2010/main" val="1844437294"/>
              </p:ext>
            </p:extLst>
          </p:nvPr>
        </p:nvGraphicFramePr>
        <p:xfrm>
          <a:off x="747564" y="179513"/>
          <a:ext cx="5256584" cy="360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7344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615296107"/>
              </p:ext>
            </p:extLst>
          </p:nvPr>
        </p:nvGraphicFramePr>
        <p:xfrm>
          <a:off x="338584" y="395538"/>
          <a:ext cx="6172200" cy="6140485"/>
        </p:xfrm>
        <a:graphic>
          <a:graphicData uri="http://schemas.openxmlformats.org/drawingml/2006/table">
            <a:tbl>
              <a:tblPr firstRow="1" firstCol="1" lastRow="1" lastCol="1" bandRow="1" bandCol="1"/>
              <a:tblGrid>
                <a:gridCol w="921544"/>
                <a:gridCol w="1821656"/>
                <a:gridCol w="3429000"/>
              </a:tblGrid>
              <a:tr h="731215">
                <a:tc>
                  <a:txBody>
                    <a:bodyPr/>
                    <a:lstStyle/>
                    <a:p>
                      <a:pPr marL="36195" marR="36195" algn="ctr">
                        <a:lnSpc>
                          <a:spcPct val="115000"/>
                        </a:lnSpc>
                        <a:spcAft>
                          <a:spcPts val="0"/>
                        </a:spcAft>
                      </a:pPr>
                      <a:r>
                        <a:rPr lang="ru-RU" sz="1200" dirty="0">
                          <a:effectLst/>
                          <a:latin typeface="Times New Roman"/>
                          <a:ea typeface="Times New Roman"/>
                          <a:cs typeface="Times New Roman"/>
                        </a:rPr>
                        <a:t>41 – 44</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a:t>
                      </a:r>
                      <a:r>
                        <a:rPr lang="ru-RU" sz="1200" dirty="0" err="1">
                          <a:effectLst/>
                          <a:latin typeface="Times New Roman"/>
                          <a:ea typeface="Times New Roman"/>
                          <a:cs typeface="Times New Roman"/>
                        </a:rPr>
                        <a:t>Валентинка</a:t>
                      </a:r>
                      <a:r>
                        <a:rPr lang="ru-RU" sz="1200" dirty="0">
                          <a:effectLst/>
                          <a:latin typeface="Times New Roman"/>
                          <a:ea typeface="Times New Roman"/>
                          <a:cs typeface="Times New Roman"/>
                        </a:rPr>
                        <a:t>»</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«День Святого Валентина». Рассматривание образцов. Придумывание своих </a:t>
                      </a:r>
                      <a:r>
                        <a:rPr lang="ru-RU" sz="1200" dirty="0" err="1">
                          <a:effectLst/>
                          <a:latin typeface="Times New Roman"/>
                          <a:ea typeface="Times New Roman"/>
                          <a:cs typeface="Times New Roman"/>
                        </a:rPr>
                        <a:t>валентинок</a:t>
                      </a:r>
                      <a:r>
                        <a:rPr lang="ru-RU" sz="1200" dirty="0">
                          <a:effectLst/>
                          <a:latin typeface="Times New Roman"/>
                          <a:ea typeface="Times New Roman"/>
                          <a:cs typeface="Times New Roman"/>
                        </a:rPr>
                        <a:t>. Практическое занятие.</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4954">
                <a:tc>
                  <a:txBody>
                    <a:bodyPr/>
                    <a:lstStyle/>
                    <a:p>
                      <a:pPr marL="36195" marR="36195" algn="ctr">
                        <a:lnSpc>
                          <a:spcPct val="115000"/>
                        </a:lnSpc>
                        <a:spcAft>
                          <a:spcPts val="0"/>
                        </a:spcAft>
                      </a:pPr>
                      <a:r>
                        <a:rPr lang="ru-RU" sz="1200">
                          <a:effectLst/>
                          <a:latin typeface="Times New Roman"/>
                          <a:ea typeface="Times New Roman"/>
                          <a:cs typeface="Times New Roman"/>
                        </a:rPr>
                        <a:t>45 – 48</a:t>
                      </a:r>
                      <a:endParaRPr lang="ru-RU" sz="120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«Жил-был ёжик»</a:t>
                      </a:r>
                      <a:endParaRPr lang="ru-RU" sz="120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Просмотр мультфильма «Ёжик в тумане».</a:t>
                      </a:r>
                      <a:endParaRPr lang="ru-RU" sz="1200" dirty="0">
                        <a:effectLst/>
                        <a:latin typeface="Calibri"/>
                        <a:ea typeface="Calibri"/>
                        <a:cs typeface="Times New Roman"/>
                      </a:endParaRPr>
                    </a:p>
                    <a:p>
                      <a:pPr marL="36195" marR="36195" algn="just">
                        <a:lnSpc>
                          <a:spcPct val="115000"/>
                        </a:lnSpc>
                        <a:spcAft>
                          <a:spcPts val="0"/>
                        </a:spcAft>
                      </a:pPr>
                      <a:r>
                        <a:rPr lang="ru-RU" sz="1200" dirty="0">
                          <a:effectLst/>
                          <a:latin typeface="Times New Roman"/>
                          <a:ea typeface="Times New Roman"/>
                          <a:cs typeface="Times New Roman"/>
                        </a:rPr>
                        <a:t>Беседа по содержанию. Рассматривание иллюстраций семейства ежей. Практическое занятие.</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085">
                <a:tc>
                  <a:txBody>
                    <a:bodyPr/>
                    <a:lstStyle/>
                    <a:p>
                      <a:pPr marL="36195" marR="36195" algn="ctr">
                        <a:lnSpc>
                          <a:spcPct val="115000"/>
                        </a:lnSpc>
                        <a:spcAft>
                          <a:spcPts val="0"/>
                        </a:spcAft>
                      </a:pPr>
                      <a:r>
                        <a:rPr lang="ru-RU" sz="1200">
                          <a:effectLst/>
                          <a:latin typeface="Times New Roman"/>
                          <a:ea typeface="Times New Roman"/>
                          <a:cs typeface="Times New Roman"/>
                        </a:rPr>
                        <a:t>49 – 52</a:t>
                      </a:r>
                      <a:endParaRPr lang="ru-RU" sz="120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«Астры»</a:t>
                      </a:r>
                      <a:endParaRPr lang="ru-RU" sz="120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Рассматривание альбома «Цветы». Рассматривание образца. Практическое занятие.</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15">
                <a:tc>
                  <a:txBody>
                    <a:bodyPr/>
                    <a:lstStyle/>
                    <a:p>
                      <a:pPr marL="36195" marR="36195" algn="ctr">
                        <a:lnSpc>
                          <a:spcPct val="115000"/>
                        </a:lnSpc>
                        <a:spcAft>
                          <a:spcPts val="0"/>
                        </a:spcAft>
                      </a:pPr>
                      <a:r>
                        <a:rPr lang="ru-RU" sz="1200">
                          <a:effectLst/>
                          <a:latin typeface="Times New Roman"/>
                          <a:ea typeface="Times New Roman"/>
                          <a:cs typeface="Times New Roman"/>
                        </a:rPr>
                        <a:t>53 – 56</a:t>
                      </a:r>
                      <a:endParaRPr lang="ru-RU" sz="120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«Корзина цветов в подарок маме»</a:t>
                      </a:r>
                      <a:endParaRPr lang="ru-RU" sz="120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«История празднования дня 8 </a:t>
                      </a:r>
                      <a:r>
                        <a:rPr lang="ru-RU" sz="1200" dirty="0" err="1">
                          <a:effectLst/>
                          <a:latin typeface="Times New Roman"/>
                          <a:ea typeface="Times New Roman"/>
                          <a:cs typeface="Times New Roman"/>
                        </a:rPr>
                        <a:t>Марта».Знакомство</a:t>
                      </a:r>
                      <a:r>
                        <a:rPr lang="ru-RU" sz="1200" dirty="0">
                          <a:effectLst/>
                          <a:latin typeface="Times New Roman"/>
                          <a:ea typeface="Times New Roman"/>
                          <a:cs typeface="Times New Roman"/>
                        </a:rPr>
                        <a:t> с образцами цветов. Практическое занятие.</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5108">
                <a:tc>
                  <a:txBody>
                    <a:bodyPr/>
                    <a:lstStyle/>
                    <a:p>
                      <a:pPr marL="36195" marR="36195" algn="ctr">
                        <a:lnSpc>
                          <a:spcPct val="115000"/>
                        </a:lnSpc>
                        <a:spcAft>
                          <a:spcPts val="0"/>
                        </a:spcAft>
                      </a:pPr>
                      <a:r>
                        <a:rPr lang="ru-RU" sz="1200">
                          <a:effectLst/>
                          <a:latin typeface="Times New Roman"/>
                          <a:ea typeface="Times New Roman"/>
                          <a:cs typeface="Times New Roman"/>
                        </a:rPr>
                        <a:t>57 – 60</a:t>
                      </a:r>
                      <a:endParaRPr lang="ru-RU" sz="1200">
                        <a:effectLst/>
                        <a:latin typeface="Calibri"/>
                        <a:ea typeface="Calibri"/>
                        <a:cs typeface="Times New Roman"/>
                      </a:endParaRPr>
                    </a:p>
                    <a:p>
                      <a:pPr marL="36195" marR="36195" algn="ctr">
                        <a:lnSpc>
                          <a:spcPct val="115000"/>
                        </a:lnSpc>
                        <a:spcAft>
                          <a:spcPts val="0"/>
                        </a:spcAft>
                      </a:pPr>
                      <a:r>
                        <a:rPr lang="ru-RU" sz="1200">
                          <a:effectLst/>
                          <a:latin typeface="Times New Roman"/>
                          <a:ea typeface="Times New Roman"/>
                          <a:cs typeface="Times New Roman"/>
                        </a:rPr>
                        <a:t> </a:t>
                      </a:r>
                      <a:endParaRPr lang="ru-RU" sz="1200">
                        <a:effectLst/>
                        <a:latin typeface="Calibri"/>
                        <a:ea typeface="Calibri"/>
                        <a:cs typeface="Times New Roman"/>
                      </a:endParaRPr>
                    </a:p>
                    <a:p>
                      <a:pPr marL="36195" marR="36195" algn="ctr">
                        <a:lnSpc>
                          <a:spcPct val="115000"/>
                        </a:lnSpc>
                        <a:spcAft>
                          <a:spcPts val="0"/>
                        </a:spcAft>
                      </a:pPr>
                      <a:r>
                        <a:rPr lang="ru-RU" sz="1200">
                          <a:effectLst/>
                          <a:latin typeface="Times New Roman"/>
                          <a:ea typeface="Times New Roman"/>
                          <a:cs typeface="Times New Roman"/>
                        </a:rPr>
                        <a:t> </a:t>
                      </a:r>
                      <a:endParaRPr lang="ru-RU" sz="1200">
                        <a:effectLst/>
                        <a:latin typeface="Calibri"/>
                        <a:ea typeface="Calibri"/>
                        <a:cs typeface="Times New Roman"/>
                      </a:endParaRPr>
                    </a:p>
                    <a:p>
                      <a:pPr marL="36195" marR="36195" algn="ctr">
                        <a:lnSpc>
                          <a:spcPct val="115000"/>
                        </a:lnSpc>
                        <a:spcAft>
                          <a:spcPts val="0"/>
                        </a:spcAft>
                      </a:pPr>
                      <a:r>
                        <a:rPr lang="ru-RU" sz="1200">
                          <a:effectLst/>
                          <a:latin typeface="Times New Roman"/>
                          <a:ea typeface="Times New Roman"/>
                          <a:cs typeface="Times New Roman"/>
                        </a:rPr>
                        <a:t>61 - 64</a:t>
                      </a:r>
                      <a:endParaRPr lang="ru-RU" sz="120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«Птичий двор»</a:t>
                      </a:r>
                      <a:endParaRPr lang="ru-RU" sz="1200" dirty="0">
                        <a:effectLst/>
                        <a:latin typeface="Calibri"/>
                        <a:ea typeface="Calibri"/>
                        <a:cs typeface="Times New Roman"/>
                      </a:endParaRPr>
                    </a:p>
                    <a:p>
                      <a:pPr marL="36195" marR="36195" algn="ctr">
                        <a:lnSpc>
                          <a:spcPct val="115000"/>
                        </a:lnSpc>
                        <a:spcAft>
                          <a:spcPts val="0"/>
                        </a:spcAft>
                      </a:pPr>
                      <a:r>
                        <a:rPr lang="ru-RU" sz="1200" dirty="0">
                          <a:effectLst/>
                          <a:latin typeface="Times New Roman"/>
                          <a:ea typeface="Times New Roman"/>
                          <a:cs typeface="Times New Roman"/>
                        </a:rPr>
                        <a:t>«Петушок»</a:t>
                      </a:r>
                      <a:endParaRPr lang="ru-RU" sz="1200" dirty="0">
                        <a:effectLst/>
                        <a:latin typeface="Calibri"/>
                        <a:ea typeface="Calibri"/>
                        <a:cs typeface="Times New Roman"/>
                      </a:endParaRPr>
                    </a:p>
                    <a:p>
                      <a:pPr marL="36195" marR="36195" algn="ctr">
                        <a:lnSpc>
                          <a:spcPct val="115000"/>
                        </a:lnSpc>
                        <a:spcAft>
                          <a:spcPts val="0"/>
                        </a:spcAft>
                      </a:pPr>
                      <a:r>
                        <a:rPr lang="ru-RU" sz="1200" dirty="0">
                          <a:effectLst/>
                          <a:latin typeface="Times New Roman"/>
                          <a:ea typeface="Times New Roman"/>
                          <a:cs typeface="Times New Roman"/>
                        </a:rPr>
                        <a:t> </a:t>
                      </a:r>
                      <a:endParaRPr lang="ru-RU" sz="1200" dirty="0" smtClean="0">
                        <a:effectLst/>
                        <a:latin typeface="Calibri"/>
                        <a:ea typeface="Times New Roman"/>
                        <a:cs typeface="Times New Roman"/>
                      </a:endParaRPr>
                    </a:p>
                    <a:p>
                      <a:pPr marL="36195" marR="36195" algn="ctr">
                        <a:lnSpc>
                          <a:spcPct val="115000"/>
                        </a:lnSpc>
                        <a:spcAft>
                          <a:spcPts val="0"/>
                        </a:spcAft>
                      </a:pPr>
                      <a:r>
                        <a:rPr lang="ru-RU" sz="1200" dirty="0" smtClean="0">
                          <a:effectLst/>
                          <a:latin typeface="Times New Roman"/>
                          <a:ea typeface="Times New Roman"/>
                          <a:cs typeface="Times New Roman"/>
                        </a:rPr>
                        <a:t>  </a:t>
                      </a:r>
                      <a:r>
                        <a:rPr lang="ru-RU" sz="1200" dirty="0">
                          <a:effectLst/>
                          <a:latin typeface="Times New Roman"/>
                          <a:ea typeface="Times New Roman"/>
                          <a:cs typeface="Times New Roman"/>
                        </a:rPr>
                        <a:t>«Цыплята»</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Просмотр мультфильма «Знаменитый утёнок Тим». Кто живёт на птичьем дворе? Почему двор «птичий»? Рассматривание образца. Практическое занятие.</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4954">
                <a:tc>
                  <a:txBody>
                    <a:bodyPr/>
                    <a:lstStyle/>
                    <a:p>
                      <a:pPr marL="36195" marR="36195" algn="ctr">
                        <a:lnSpc>
                          <a:spcPct val="115000"/>
                        </a:lnSpc>
                        <a:spcAft>
                          <a:spcPts val="0"/>
                        </a:spcAft>
                      </a:pPr>
                      <a:r>
                        <a:rPr lang="ru-RU" sz="1200">
                          <a:effectLst/>
                          <a:latin typeface="Times New Roman"/>
                          <a:ea typeface="Times New Roman"/>
                          <a:cs typeface="Times New Roman"/>
                        </a:rPr>
                        <a:t>65 – 68</a:t>
                      </a:r>
                      <a:endParaRPr lang="ru-RU" sz="120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«Торт»</a:t>
                      </a:r>
                      <a:endParaRPr lang="ru-RU" sz="120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«У куклы Ксюши День рождения». Угощаем гостей. Рассматривание атрибутов к игре «Кондитерская лавка». Рассматривание образца. Практическое занятие.</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4954">
                <a:tc>
                  <a:txBody>
                    <a:bodyPr/>
                    <a:lstStyle/>
                    <a:p>
                      <a:pPr marL="36195" marR="36195" algn="ctr">
                        <a:lnSpc>
                          <a:spcPct val="115000"/>
                        </a:lnSpc>
                        <a:spcAft>
                          <a:spcPts val="0"/>
                        </a:spcAft>
                      </a:pPr>
                      <a:r>
                        <a:rPr lang="ru-RU" sz="1200">
                          <a:effectLst/>
                          <a:latin typeface="Times New Roman"/>
                          <a:ea typeface="Times New Roman"/>
                          <a:cs typeface="Times New Roman"/>
                        </a:rPr>
                        <a:t>69 - 72</a:t>
                      </a:r>
                      <a:endParaRPr lang="ru-RU" sz="120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«Попугай»</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«Зоопарк». Просмотр видеоматериала о зоопарках и их обитателях.</a:t>
                      </a:r>
                      <a:endParaRPr lang="ru-RU" sz="1200" dirty="0">
                        <a:effectLst/>
                        <a:latin typeface="Calibri"/>
                        <a:ea typeface="Calibri"/>
                        <a:cs typeface="Times New Roman"/>
                      </a:endParaRPr>
                    </a:p>
                    <a:p>
                      <a:pPr marL="36195" marR="36195" algn="just">
                        <a:lnSpc>
                          <a:spcPct val="115000"/>
                        </a:lnSpc>
                        <a:spcAft>
                          <a:spcPts val="0"/>
                        </a:spcAft>
                      </a:pPr>
                      <a:r>
                        <a:rPr lang="ru-RU" sz="1200" dirty="0">
                          <a:effectLst/>
                          <a:latin typeface="Times New Roman"/>
                          <a:ea typeface="Times New Roman"/>
                          <a:cs typeface="Times New Roman"/>
                        </a:rPr>
                        <a:t>Рассматривание иллюстраций попугаев и образец поделки. Практическое занятие.</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342900" y="271145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559082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603355972"/>
              </p:ext>
            </p:extLst>
          </p:nvPr>
        </p:nvGraphicFramePr>
        <p:xfrm>
          <a:off x="332656" y="899592"/>
          <a:ext cx="6264696" cy="7704856"/>
        </p:xfrm>
        <a:graphic>
          <a:graphicData uri="http://schemas.openxmlformats.org/drawingml/2006/table">
            <a:tbl>
              <a:tblPr firstRow="1" firstCol="1" lastRow="1" lastCol="1" bandRow="1" bandCol="1"/>
              <a:tblGrid>
                <a:gridCol w="935354"/>
                <a:gridCol w="1848955"/>
                <a:gridCol w="3480387"/>
              </a:tblGrid>
              <a:tr h="288032">
                <a:tc>
                  <a:txBody>
                    <a:bodyPr/>
                    <a:lstStyle/>
                    <a:p>
                      <a:pPr marL="36195" marR="36195" algn="ctr">
                        <a:lnSpc>
                          <a:spcPct val="115000"/>
                        </a:lnSpc>
                        <a:spcAft>
                          <a:spcPts val="0"/>
                        </a:spcAft>
                      </a:pPr>
                      <a:r>
                        <a:rPr lang="ru-RU" sz="1200" b="1" dirty="0">
                          <a:effectLst/>
                          <a:latin typeface="Times New Roman" pitchFamily="18" charset="0"/>
                          <a:ea typeface="Times New Roman"/>
                          <a:cs typeface="Times New Roman" pitchFamily="18" charset="0"/>
                        </a:rPr>
                        <a:t>№ занятия</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a:effectLst/>
                          <a:latin typeface="Times New Roman" pitchFamily="18" charset="0"/>
                          <a:ea typeface="Times New Roman"/>
                          <a:cs typeface="Times New Roman" pitchFamily="18" charset="0"/>
                        </a:rPr>
                        <a:t>Тема </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b="1">
                          <a:effectLst/>
                          <a:latin typeface="Times New Roman" pitchFamily="18" charset="0"/>
                          <a:ea typeface="Times New Roman"/>
                          <a:cs typeface="Times New Roman" pitchFamily="18" charset="0"/>
                        </a:rPr>
                        <a:t>Содержание </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1 – 2</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«Осенний натюрморт»</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«Осень», «Что нам осень принесла?». Рассматривание овощей в центре природы. Рассматривание образцов. Практическое занятие.</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3 – 4</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«Жил-был ёжик»</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Просмотр мультфильма «Ёжик в тумане».</a:t>
                      </a:r>
                      <a:endParaRPr lang="ru-RU" sz="1200" dirty="0">
                        <a:effectLst/>
                        <a:latin typeface="Times New Roman" pitchFamily="18" charset="0"/>
                        <a:ea typeface="Calibri"/>
                        <a:cs typeface="Times New Roman" pitchFamily="18" charset="0"/>
                      </a:endParaRPr>
                    </a:p>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содержанию. Рассматривание иллюстраций семейства ежей. Практическое занятие.</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518">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5 – 6</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«Астры – цветы осени»</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Рассматривание альбома «Цветы». Рассматривание образца. Практическое занятие.</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7 – 10</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«Корзина с цветами»</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«Какие бывают цветы?». Рассматривание иллюстраций разных цветов: садовых, полевых, лесных, комнатных. Практическое занятие.</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8634">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11 – 14</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«Торт»</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«У куклы Ксюши День рождения». Угощаем гостей. Рассматривание атрибутов к игре «Кондитерская лавка». Рассматривание образца. Практическое занятие.</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15 – 18</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pitchFamily="18" charset="0"/>
                          <a:ea typeface="Times New Roman"/>
                          <a:cs typeface="Times New Roman" pitchFamily="18" charset="0"/>
                        </a:rPr>
                        <a:t>«Птичий двор»</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Просмотр мультфильма «Гадкий утёнок». Кто живёт на птичьем дворе? Почему двор «птичий»? рассматривание образца. Практическое занятие.</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19 – 21</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«Попугай»</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«Зоопарк». Просмотр видеоматериала о зоопарках и их обитателях.</a:t>
                      </a:r>
                      <a:endParaRPr lang="ru-RU" sz="1200" dirty="0">
                        <a:effectLst/>
                        <a:latin typeface="Times New Roman" pitchFamily="18" charset="0"/>
                        <a:ea typeface="Calibri"/>
                        <a:cs typeface="Times New Roman" pitchFamily="18" charset="0"/>
                      </a:endParaRPr>
                    </a:p>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Рассматривание иллюстраций попугаев и образец поделки. Практическое занятие.</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22 – 23</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«Осенний пейзаж»</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«Золотая осень». Рассматривание иллюстраций репродукций картин русских художников. Рассмотреть образец дерева. Практическое занятие.</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24 – 27</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pitchFamily="18" charset="0"/>
                          <a:ea typeface="Times New Roman"/>
                          <a:cs typeface="Times New Roman" pitchFamily="18" charset="0"/>
                        </a:rPr>
                        <a:t>«Портрет куклы»</a:t>
                      </a:r>
                      <a:endParaRPr lang="ru-RU" sz="120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pitchFamily="18" charset="0"/>
                          <a:ea typeface="Times New Roman"/>
                          <a:cs typeface="Times New Roman" pitchFamily="18" charset="0"/>
                        </a:rPr>
                        <a:t>Беседа по теме «Портрет». Рассматривание иллюстраций репродукций русских художников. Знакомство со смешанной техникой изготовления портрета. Практическое занятие.</a:t>
                      </a:r>
                      <a:endParaRPr lang="ru-RU" sz="1200" dirty="0">
                        <a:effectLst/>
                        <a:latin typeface="Times New Roman" pitchFamily="18" charset="0"/>
                        <a:ea typeface="Calibri"/>
                        <a:cs typeface="Times New Roman" pitchFamily="18" charset="0"/>
                      </a:endParaRPr>
                    </a:p>
                  </a:txBody>
                  <a:tcPr marL="36438" marR="36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Схема 3"/>
          <p:cNvGraphicFramePr/>
          <p:nvPr>
            <p:extLst>
              <p:ext uri="{D42A27DB-BD31-4B8C-83A1-F6EECF244321}">
                <p14:modId xmlns:p14="http://schemas.microsoft.com/office/powerpoint/2010/main" val="1368381184"/>
              </p:ext>
            </p:extLst>
          </p:nvPr>
        </p:nvGraphicFramePr>
        <p:xfrm>
          <a:off x="548680" y="258156"/>
          <a:ext cx="5688632" cy="425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0230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180336241"/>
              </p:ext>
            </p:extLst>
          </p:nvPr>
        </p:nvGraphicFramePr>
        <p:xfrm>
          <a:off x="332656" y="395536"/>
          <a:ext cx="6264696" cy="8168033"/>
        </p:xfrm>
        <a:graphic>
          <a:graphicData uri="http://schemas.openxmlformats.org/drawingml/2006/table">
            <a:tbl>
              <a:tblPr firstRow="1" firstCol="1" lastRow="1" lastCol="1" bandRow="1" bandCol="1"/>
              <a:tblGrid>
                <a:gridCol w="935353"/>
                <a:gridCol w="1848956"/>
                <a:gridCol w="3480387"/>
              </a:tblGrid>
              <a:tr h="864096">
                <a:tc>
                  <a:txBody>
                    <a:bodyPr/>
                    <a:lstStyle/>
                    <a:p>
                      <a:pPr marL="36195" marR="36195" algn="ctr">
                        <a:lnSpc>
                          <a:spcPct val="115000"/>
                        </a:lnSpc>
                        <a:spcAft>
                          <a:spcPts val="0"/>
                        </a:spcAft>
                      </a:pPr>
                      <a:r>
                        <a:rPr lang="ru-RU" sz="1200" dirty="0">
                          <a:effectLst/>
                          <a:latin typeface="Times New Roman"/>
                          <a:ea typeface="Times New Roman"/>
                          <a:cs typeface="Times New Roman"/>
                        </a:rPr>
                        <a:t>28 – 30</a:t>
                      </a:r>
                      <a:endParaRPr lang="ru-RU" sz="1200" dirty="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«Портрет Осени»</a:t>
                      </a:r>
                      <a:endParaRPr lang="ru-RU" sz="1200" dirty="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«Золотая осень». Рассматривание иллюстраций репродукций картин русских художников. Рассмотреть образец дерева. Практическое занятие.</a:t>
                      </a:r>
                      <a:endParaRPr lang="ru-RU" sz="1200" dirty="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marL="36195" marR="36195" algn="ctr">
                        <a:lnSpc>
                          <a:spcPct val="115000"/>
                        </a:lnSpc>
                        <a:spcAft>
                          <a:spcPts val="0"/>
                        </a:spcAft>
                      </a:pPr>
                      <a:r>
                        <a:rPr lang="ru-RU" sz="1200">
                          <a:effectLst/>
                          <a:latin typeface="Times New Roman"/>
                          <a:ea typeface="Times New Roman"/>
                          <a:cs typeface="Times New Roman"/>
                        </a:rPr>
                        <a:t>31 – 34</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«Хакасская красавица»</a:t>
                      </a:r>
                      <a:endParaRPr lang="ru-RU" sz="1200" dirty="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Рассматривание хакасского женского  национального костюма. Стихи о Хакасии. Рассматривание образца. Практическое занятие  </a:t>
                      </a:r>
                      <a:endParaRPr lang="ru-RU" sz="1200" dirty="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128">
                <a:tc>
                  <a:txBody>
                    <a:bodyPr/>
                    <a:lstStyle/>
                    <a:p>
                      <a:pPr marL="36195" marR="36195" algn="ctr">
                        <a:lnSpc>
                          <a:spcPct val="115000"/>
                        </a:lnSpc>
                        <a:spcAft>
                          <a:spcPts val="0"/>
                        </a:spcAft>
                      </a:pPr>
                      <a:r>
                        <a:rPr lang="ru-RU" sz="1200">
                          <a:effectLst/>
                          <a:latin typeface="Times New Roman"/>
                          <a:ea typeface="Times New Roman"/>
                          <a:cs typeface="Times New Roman"/>
                        </a:rPr>
                        <a:t>35 – 36</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«Зимний пейзаж»</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«Зима». Рассматривание иллюстраций репродукций картин русских художников. Рассмотреть образец дерева. Особенности зимнего пейзажа. Основные цвета зимы.  Практическое занятие.</a:t>
                      </a:r>
                      <a:endParaRPr lang="ru-RU" sz="1200" dirty="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marL="36195" marR="36195" algn="ctr">
                        <a:lnSpc>
                          <a:spcPct val="115000"/>
                        </a:lnSpc>
                        <a:spcAft>
                          <a:spcPts val="0"/>
                        </a:spcAft>
                      </a:pPr>
                      <a:r>
                        <a:rPr lang="ru-RU" sz="1200">
                          <a:effectLst/>
                          <a:latin typeface="Times New Roman"/>
                          <a:ea typeface="Times New Roman"/>
                          <a:cs typeface="Times New Roman"/>
                        </a:rPr>
                        <a:t>37 – 38</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«Новогодняя открытка»</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«Поздравляем с Новым годом!». Как встречают Новый год в разных странах. Русские обычаи. Варианты открыток. Рассматривание образцов. Практическое занятие.</a:t>
                      </a:r>
                      <a:endParaRPr lang="ru-RU" sz="1200" dirty="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128">
                <a:tc>
                  <a:txBody>
                    <a:bodyPr/>
                    <a:lstStyle/>
                    <a:p>
                      <a:pPr marL="36195" marR="36195" algn="ctr">
                        <a:lnSpc>
                          <a:spcPct val="115000"/>
                        </a:lnSpc>
                        <a:spcAft>
                          <a:spcPts val="0"/>
                        </a:spcAft>
                      </a:pPr>
                      <a:r>
                        <a:rPr lang="ru-RU" sz="1200">
                          <a:effectLst/>
                          <a:latin typeface="Times New Roman"/>
                          <a:ea typeface="Times New Roman"/>
                          <a:cs typeface="Times New Roman"/>
                        </a:rPr>
                        <a:t>39 – 40</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«Снегири на ветке»</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«Зимующие птицы». Как помогать птицам? Рассматривание иллюстраций, наблюдение на прогулке, </a:t>
                      </a:r>
                      <a:r>
                        <a:rPr lang="ru-RU" sz="1200" dirty="0" err="1">
                          <a:effectLst/>
                          <a:latin typeface="Times New Roman"/>
                          <a:ea typeface="Times New Roman"/>
                          <a:cs typeface="Times New Roman"/>
                        </a:rPr>
                        <a:t>подкармлевание</a:t>
                      </a:r>
                      <a:r>
                        <a:rPr lang="ru-RU" sz="1200" dirty="0">
                          <a:effectLst/>
                          <a:latin typeface="Times New Roman"/>
                          <a:ea typeface="Times New Roman"/>
                          <a:cs typeface="Times New Roman"/>
                        </a:rPr>
                        <a:t> птиц в кормушках. Рассматривание образцов. Практическое занятие.</a:t>
                      </a:r>
                      <a:endParaRPr lang="ru-RU" sz="1200" dirty="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128">
                <a:tc>
                  <a:txBody>
                    <a:bodyPr/>
                    <a:lstStyle/>
                    <a:p>
                      <a:pPr marL="36195" marR="36195" algn="ctr">
                        <a:lnSpc>
                          <a:spcPct val="115000"/>
                        </a:lnSpc>
                        <a:spcAft>
                          <a:spcPts val="0"/>
                        </a:spcAft>
                      </a:pPr>
                      <a:r>
                        <a:rPr lang="ru-RU" sz="1200">
                          <a:effectLst/>
                          <a:latin typeface="Times New Roman"/>
                          <a:ea typeface="Times New Roman"/>
                          <a:cs typeface="Times New Roman"/>
                        </a:rPr>
                        <a:t>41 – 44</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«Пингвины на льдине»</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«Жители Антарктиды», рассматривание иллюстраций. Просмотр видеофильма о пингвинах. Особенности строения и окраса тела пингвина. Рассматривание образцов. Практическое занятие.</a:t>
                      </a:r>
                      <a:endParaRPr lang="ru-RU" sz="1200" dirty="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128">
                <a:tc>
                  <a:txBody>
                    <a:bodyPr/>
                    <a:lstStyle/>
                    <a:p>
                      <a:pPr marL="36195" marR="36195" algn="ctr">
                        <a:lnSpc>
                          <a:spcPct val="115000"/>
                        </a:lnSpc>
                        <a:spcAft>
                          <a:spcPts val="0"/>
                        </a:spcAft>
                      </a:pPr>
                      <a:r>
                        <a:rPr lang="ru-RU" sz="1200">
                          <a:effectLst/>
                          <a:latin typeface="Times New Roman"/>
                          <a:ea typeface="Times New Roman"/>
                          <a:cs typeface="Times New Roman"/>
                        </a:rPr>
                        <a:t>45 – 46</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«Портрет Зимы»</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«Зима». Рассматривание иллюстраций репродукций картин русских художников. Рассмотреть образец дерева. Особенности зимнего пейзажа. Основные цвета зимы.  Практическое занятие.</a:t>
                      </a:r>
                      <a:endParaRPr lang="ru-RU" sz="1200" dirty="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893">
                <a:tc>
                  <a:txBody>
                    <a:bodyPr/>
                    <a:lstStyle/>
                    <a:p>
                      <a:pPr marL="36195" marR="36195" algn="ctr">
                        <a:lnSpc>
                          <a:spcPct val="115000"/>
                        </a:lnSpc>
                        <a:spcAft>
                          <a:spcPts val="0"/>
                        </a:spcAft>
                      </a:pPr>
                      <a:r>
                        <a:rPr lang="ru-RU" sz="1200">
                          <a:effectLst/>
                          <a:latin typeface="Times New Roman"/>
                          <a:ea typeface="Times New Roman"/>
                          <a:cs typeface="Times New Roman"/>
                        </a:rPr>
                        <a:t>47 – 50</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a:effectLst/>
                          <a:latin typeface="Times New Roman"/>
                          <a:ea typeface="Times New Roman"/>
                          <a:cs typeface="Times New Roman"/>
                        </a:rPr>
                        <a:t>«Балерина»</a:t>
                      </a:r>
                      <a:endParaRPr lang="ru-RU" sz="120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«Театр». Какие бывают театры. Просмотр эпизода  балета «Щелкунчик». Рассматривание костюма балерины, особенности.  Рассматривание образцов. Практическое занятие</a:t>
                      </a:r>
                      <a:r>
                        <a:rPr lang="ru-RU" sz="1200" dirty="0" smtClean="0">
                          <a:effectLst/>
                          <a:latin typeface="Times New Roman"/>
                          <a:ea typeface="Times New Roman"/>
                          <a:cs typeface="Times New Roman"/>
                        </a:rPr>
                        <a:t>.</a:t>
                      </a:r>
                    </a:p>
                    <a:p>
                      <a:pPr marL="36195" marR="36195" algn="just">
                        <a:lnSpc>
                          <a:spcPct val="115000"/>
                        </a:lnSpc>
                        <a:spcAft>
                          <a:spcPts val="0"/>
                        </a:spcAft>
                      </a:pPr>
                      <a:endParaRPr lang="ru-RU" sz="1200" dirty="0">
                        <a:effectLst/>
                        <a:latin typeface="Calibri"/>
                        <a:ea typeface="Calibri"/>
                        <a:cs typeface="Times New Roman"/>
                      </a:endParaRPr>
                    </a:p>
                  </a:txBody>
                  <a:tcPr marL="57872" marR="57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6796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238176361"/>
              </p:ext>
            </p:extLst>
          </p:nvPr>
        </p:nvGraphicFramePr>
        <p:xfrm>
          <a:off x="332656" y="539551"/>
          <a:ext cx="6172200" cy="6295826"/>
        </p:xfrm>
        <a:graphic>
          <a:graphicData uri="http://schemas.openxmlformats.org/drawingml/2006/table">
            <a:tbl>
              <a:tblPr firstRow="1" firstCol="1" lastRow="1" lastCol="1" bandRow="1" bandCol="1"/>
              <a:tblGrid>
                <a:gridCol w="921544"/>
                <a:gridCol w="1821656"/>
                <a:gridCol w="3429000"/>
              </a:tblGrid>
              <a:tr h="936105">
                <a:tc>
                  <a:txBody>
                    <a:bodyPr/>
                    <a:lstStyle/>
                    <a:p>
                      <a:pPr marL="36195" marR="36195" algn="ctr">
                        <a:lnSpc>
                          <a:spcPct val="115000"/>
                        </a:lnSpc>
                        <a:spcAft>
                          <a:spcPts val="0"/>
                        </a:spcAft>
                      </a:pPr>
                      <a:endParaRPr lang="ru-RU" sz="1200" dirty="0" smtClean="0">
                        <a:effectLst/>
                        <a:latin typeface="Times New Roman"/>
                        <a:ea typeface="Times New Roman"/>
                        <a:cs typeface="Times New Roman"/>
                      </a:endParaRPr>
                    </a:p>
                    <a:p>
                      <a:pPr marL="36195" marR="36195" algn="ctr">
                        <a:lnSpc>
                          <a:spcPct val="115000"/>
                        </a:lnSpc>
                        <a:spcAft>
                          <a:spcPts val="0"/>
                        </a:spcAft>
                      </a:pPr>
                      <a:r>
                        <a:rPr lang="ru-RU" sz="1200" dirty="0" smtClean="0">
                          <a:effectLst/>
                          <a:latin typeface="Times New Roman"/>
                          <a:ea typeface="Times New Roman"/>
                          <a:cs typeface="Times New Roman"/>
                        </a:rPr>
                        <a:t>51 </a:t>
                      </a:r>
                      <a:r>
                        <a:rPr lang="ru-RU" sz="1200" dirty="0">
                          <a:effectLst/>
                          <a:latin typeface="Times New Roman"/>
                          <a:ea typeface="Times New Roman"/>
                          <a:cs typeface="Times New Roman"/>
                        </a:rPr>
                        <a:t>– 54</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endParaRPr lang="ru-RU" sz="1200" dirty="0" smtClean="0">
                        <a:effectLst/>
                        <a:latin typeface="Times New Roman"/>
                        <a:ea typeface="Times New Roman"/>
                        <a:cs typeface="Times New Roman"/>
                      </a:endParaRPr>
                    </a:p>
                    <a:p>
                      <a:pPr marL="36195" marR="36195" algn="ctr">
                        <a:lnSpc>
                          <a:spcPct val="115000"/>
                        </a:lnSpc>
                        <a:spcAft>
                          <a:spcPts val="0"/>
                        </a:spcAft>
                      </a:pPr>
                      <a:r>
                        <a:rPr lang="ru-RU" sz="1200" dirty="0" smtClean="0">
                          <a:effectLst/>
                          <a:latin typeface="Times New Roman"/>
                          <a:ea typeface="Times New Roman"/>
                          <a:cs typeface="Times New Roman"/>
                        </a:rPr>
                        <a:t>«</a:t>
                      </a:r>
                      <a:r>
                        <a:rPr lang="ru-RU" sz="1200" dirty="0">
                          <a:effectLst/>
                          <a:latin typeface="Times New Roman"/>
                          <a:ea typeface="Times New Roman"/>
                          <a:cs typeface="Times New Roman"/>
                        </a:rPr>
                        <a:t>Ангелы»</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«Рождество Христово». Рассматривание иллюстраций. Познакомить детей с Библией.  Рассматривание образцов. Практическое занятие.</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0084">
                <a:tc>
                  <a:txBody>
                    <a:bodyPr/>
                    <a:lstStyle/>
                    <a:p>
                      <a:pPr marL="36195" marR="36195" algn="ctr">
                        <a:lnSpc>
                          <a:spcPct val="115000"/>
                        </a:lnSpc>
                        <a:spcAft>
                          <a:spcPts val="0"/>
                        </a:spcAft>
                      </a:pPr>
                      <a:endParaRPr lang="ru-RU" sz="1200" dirty="0" smtClean="0">
                        <a:effectLst/>
                        <a:latin typeface="Times New Roman"/>
                        <a:ea typeface="Times New Roman"/>
                        <a:cs typeface="Times New Roman"/>
                      </a:endParaRPr>
                    </a:p>
                    <a:p>
                      <a:pPr marL="36195" marR="36195" algn="ctr">
                        <a:lnSpc>
                          <a:spcPct val="115000"/>
                        </a:lnSpc>
                        <a:spcAft>
                          <a:spcPts val="0"/>
                        </a:spcAft>
                      </a:pPr>
                      <a:r>
                        <a:rPr lang="ru-RU" sz="1200" dirty="0" smtClean="0">
                          <a:effectLst/>
                          <a:latin typeface="Times New Roman"/>
                          <a:ea typeface="Times New Roman"/>
                          <a:cs typeface="Times New Roman"/>
                        </a:rPr>
                        <a:t>55 </a:t>
                      </a:r>
                      <a:r>
                        <a:rPr lang="ru-RU" sz="1200" dirty="0">
                          <a:effectLst/>
                          <a:latin typeface="Times New Roman"/>
                          <a:ea typeface="Times New Roman"/>
                          <a:cs typeface="Times New Roman"/>
                        </a:rPr>
                        <a:t>– 58</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endParaRPr lang="ru-RU" sz="1200" dirty="0" smtClean="0">
                        <a:effectLst/>
                        <a:latin typeface="Times New Roman"/>
                        <a:ea typeface="Times New Roman"/>
                        <a:cs typeface="Times New Roman"/>
                      </a:endParaRPr>
                    </a:p>
                    <a:p>
                      <a:pPr marL="36195" marR="36195" algn="ctr">
                        <a:lnSpc>
                          <a:spcPct val="115000"/>
                        </a:lnSpc>
                        <a:spcAft>
                          <a:spcPts val="0"/>
                        </a:spcAft>
                      </a:pPr>
                      <a:r>
                        <a:rPr lang="ru-RU" sz="1200" dirty="0" smtClean="0">
                          <a:effectLst/>
                          <a:latin typeface="Times New Roman"/>
                          <a:ea typeface="Times New Roman"/>
                          <a:cs typeface="Times New Roman"/>
                        </a:rPr>
                        <a:t>«</a:t>
                      </a:r>
                      <a:r>
                        <a:rPr lang="ru-RU" sz="1200" dirty="0">
                          <a:effectLst/>
                          <a:latin typeface="Times New Roman"/>
                          <a:ea typeface="Times New Roman"/>
                          <a:cs typeface="Times New Roman"/>
                        </a:rPr>
                        <a:t>Весёлые клоуны»</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«Цирк». Рассматривание иллюстраций. Закрепление умений работать  смешанной техникой в  изготовлении портрета. Практическое занятие.</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156">
                <a:tc>
                  <a:txBody>
                    <a:bodyPr/>
                    <a:lstStyle/>
                    <a:p>
                      <a:pPr marL="36195" marR="36195" algn="ctr">
                        <a:lnSpc>
                          <a:spcPct val="115000"/>
                        </a:lnSpc>
                        <a:spcAft>
                          <a:spcPts val="0"/>
                        </a:spcAft>
                      </a:pPr>
                      <a:r>
                        <a:rPr lang="ru-RU" sz="1200" dirty="0">
                          <a:effectLst/>
                          <a:latin typeface="Times New Roman"/>
                          <a:ea typeface="Times New Roman"/>
                          <a:cs typeface="Times New Roman"/>
                        </a:rPr>
                        <a:t> </a:t>
                      </a:r>
                      <a:endParaRPr lang="ru-RU" sz="1200" dirty="0">
                        <a:effectLst/>
                        <a:latin typeface="Calibri"/>
                        <a:ea typeface="Calibri"/>
                        <a:cs typeface="Times New Roman"/>
                      </a:endParaRPr>
                    </a:p>
                    <a:p>
                      <a:pPr marL="36195" marR="36195" algn="ctr">
                        <a:lnSpc>
                          <a:spcPct val="115000"/>
                        </a:lnSpc>
                        <a:spcAft>
                          <a:spcPts val="0"/>
                        </a:spcAft>
                      </a:pPr>
                      <a:r>
                        <a:rPr lang="ru-RU" sz="1200" dirty="0">
                          <a:effectLst/>
                          <a:latin typeface="Times New Roman"/>
                          <a:ea typeface="Times New Roman"/>
                          <a:cs typeface="Times New Roman"/>
                        </a:rPr>
                        <a:t>59 – 60</a:t>
                      </a:r>
                      <a:endParaRPr lang="ru-RU" sz="1200" dirty="0">
                        <a:effectLst/>
                        <a:latin typeface="Calibri"/>
                        <a:ea typeface="Calibri"/>
                        <a:cs typeface="Times New Roman"/>
                      </a:endParaRPr>
                    </a:p>
                    <a:p>
                      <a:pPr marL="36195" marR="36195" algn="ctr">
                        <a:lnSpc>
                          <a:spcPct val="115000"/>
                        </a:lnSpc>
                        <a:spcAft>
                          <a:spcPts val="0"/>
                        </a:spcAft>
                      </a:pPr>
                      <a:r>
                        <a:rPr lang="ru-RU" sz="1200" dirty="0">
                          <a:effectLst/>
                          <a:latin typeface="Times New Roman"/>
                          <a:ea typeface="Times New Roman"/>
                          <a:cs typeface="Times New Roman"/>
                        </a:rPr>
                        <a:t>61 – 62</a:t>
                      </a:r>
                      <a:endParaRPr lang="ru-RU" sz="1200" dirty="0">
                        <a:effectLst/>
                        <a:latin typeface="Calibri"/>
                        <a:ea typeface="Calibri"/>
                        <a:cs typeface="Times New Roman"/>
                      </a:endParaRPr>
                    </a:p>
                    <a:p>
                      <a:pPr marL="36195" marR="36195" algn="ctr">
                        <a:lnSpc>
                          <a:spcPct val="115000"/>
                        </a:lnSpc>
                        <a:spcAft>
                          <a:spcPts val="0"/>
                        </a:spcAft>
                      </a:pPr>
                      <a:r>
                        <a:rPr lang="ru-RU" sz="1200" dirty="0">
                          <a:effectLst/>
                          <a:latin typeface="Times New Roman"/>
                          <a:ea typeface="Times New Roman"/>
                          <a:cs typeface="Times New Roman"/>
                        </a:rPr>
                        <a:t>63 – 64</a:t>
                      </a:r>
                      <a:endParaRPr lang="ru-RU" sz="1200" dirty="0">
                        <a:effectLst/>
                        <a:latin typeface="Calibri"/>
                        <a:ea typeface="Calibri"/>
                        <a:cs typeface="Times New Roman"/>
                      </a:endParaRPr>
                    </a:p>
                    <a:p>
                      <a:pPr marR="36195">
                        <a:lnSpc>
                          <a:spcPct val="115000"/>
                        </a:lnSpc>
                        <a:spcAft>
                          <a:spcPts val="0"/>
                        </a:spcAft>
                      </a:pPr>
                      <a:r>
                        <a:rPr lang="ru-RU" sz="1200" dirty="0">
                          <a:effectLst/>
                          <a:latin typeface="Times New Roman"/>
                          <a:ea typeface="Times New Roman"/>
                          <a:cs typeface="Times New Roman"/>
                        </a:rPr>
                        <a:t>     65 – 66</a:t>
                      </a:r>
                      <a:endParaRPr lang="ru-RU" sz="1200" dirty="0">
                        <a:effectLst/>
                        <a:latin typeface="Calibri"/>
                        <a:ea typeface="Calibri"/>
                        <a:cs typeface="Times New Roman"/>
                      </a:endParaRPr>
                    </a:p>
                    <a:p>
                      <a:pPr marL="36195" marR="36195" algn="ctr">
                        <a:lnSpc>
                          <a:spcPct val="115000"/>
                        </a:lnSpc>
                        <a:spcAft>
                          <a:spcPts val="0"/>
                        </a:spcAft>
                      </a:pPr>
                      <a:r>
                        <a:rPr lang="ru-RU" sz="1200" dirty="0">
                          <a:effectLst/>
                          <a:latin typeface="Times New Roman"/>
                          <a:ea typeface="Times New Roman"/>
                          <a:cs typeface="Times New Roman"/>
                        </a:rPr>
                        <a:t> </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ru-RU" sz="1200" dirty="0">
                          <a:effectLst/>
                          <a:latin typeface="Times New Roman"/>
                          <a:ea typeface="Times New Roman"/>
                          <a:cs typeface="Times New Roman"/>
                        </a:rPr>
                        <a:t>«Цветочные мотивы»:</a:t>
                      </a:r>
                      <a:endParaRPr lang="ru-RU" sz="1200" dirty="0">
                        <a:effectLst/>
                        <a:latin typeface="Calibri"/>
                        <a:ea typeface="Calibri"/>
                        <a:cs typeface="Times New Roman"/>
                      </a:endParaRPr>
                    </a:p>
                    <a:p>
                      <a:pPr marL="36195" marR="36195" algn="ctr">
                        <a:lnSpc>
                          <a:spcPct val="115000"/>
                        </a:lnSpc>
                        <a:spcAft>
                          <a:spcPts val="0"/>
                        </a:spcAft>
                      </a:pPr>
                      <a:r>
                        <a:rPr lang="ru-RU" sz="1200" dirty="0">
                          <a:effectLst/>
                          <a:latin typeface="Times New Roman"/>
                          <a:ea typeface="Times New Roman"/>
                          <a:cs typeface="Times New Roman"/>
                        </a:rPr>
                        <a:t>«Нарциссы»</a:t>
                      </a:r>
                      <a:endParaRPr lang="ru-RU" sz="1200" dirty="0">
                        <a:effectLst/>
                        <a:latin typeface="Calibri"/>
                        <a:ea typeface="Calibri"/>
                        <a:cs typeface="Times New Roman"/>
                      </a:endParaRPr>
                    </a:p>
                    <a:p>
                      <a:pPr marL="36195" marR="36195" algn="ctr">
                        <a:lnSpc>
                          <a:spcPct val="115000"/>
                        </a:lnSpc>
                        <a:spcAft>
                          <a:spcPts val="0"/>
                        </a:spcAft>
                      </a:pPr>
                      <a:r>
                        <a:rPr lang="ru-RU" sz="1200" dirty="0">
                          <a:effectLst/>
                          <a:latin typeface="Times New Roman"/>
                          <a:ea typeface="Times New Roman"/>
                          <a:cs typeface="Times New Roman"/>
                        </a:rPr>
                        <a:t>«Мимозы»</a:t>
                      </a:r>
                      <a:endParaRPr lang="ru-RU" sz="1200" dirty="0">
                        <a:effectLst/>
                        <a:latin typeface="Calibri"/>
                        <a:ea typeface="Calibri"/>
                        <a:cs typeface="Times New Roman"/>
                      </a:endParaRPr>
                    </a:p>
                    <a:p>
                      <a:pPr marL="36195" marR="36195" algn="ctr">
                        <a:lnSpc>
                          <a:spcPct val="115000"/>
                        </a:lnSpc>
                        <a:spcAft>
                          <a:spcPts val="0"/>
                        </a:spcAft>
                      </a:pPr>
                      <a:r>
                        <a:rPr lang="ru-RU" sz="1200" dirty="0">
                          <a:effectLst/>
                          <a:latin typeface="Times New Roman"/>
                          <a:ea typeface="Times New Roman"/>
                          <a:cs typeface="Times New Roman"/>
                        </a:rPr>
                        <a:t>«</a:t>
                      </a:r>
                      <a:r>
                        <a:rPr lang="ru-RU" sz="1200" dirty="0" err="1">
                          <a:effectLst/>
                          <a:latin typeface="Times New Roman"/>
                          <a:ea typeface="Times New Roman"/>
                          <a:cs typeface="Times New Roman"/>
                        </a:rPr>
                        <a:t>Каллы</a:t>
                      </a:r>
                      <a:r>
                        <a:rPr lang="ru-RU" sz="1200" dirty="0">
                          <a:effectLst/>
                          <a:latin typeface="Times New Roman"/>
                          <a:ea typeface="Times New Roman"/>
                          <a:cs typeface="Times New Roman"/>
                        </a:rPr>
                        <a:t>»</a:t>
                      </a:r>
                      <a:endParaRPr lang="ru-RU" sz="1200" dirty="0">
                        <a:effectLst/>
                        <a:latin typeface="Calibri"/>
                        <a:ea typeface="Calibri"/>
                        <a:cs typeface="Times New Roman"/>
                      </a:endParaRPr>
                    </a:p>
                    <a:p>
                      <a:pPr marL="36195" marR="36195" algn="ctr">
                        <a:lnSpc>
                          <a:spcPct val="115000"/>
                        </a:lnSpc>
                        <a:spcAft>
                          <a:spcPts val="0"/>
                        </a:spcAft>
                      </a:pPr>
                      <a:r>
                        <a:rPr lang="ru-RU" sz="1200" dirty="0">
                          <a:effectLst/>
                          <a:latin typeface="Times New Roman"/>
                          <a:ea typeface="Times New Roman"/>
                          <a:cs typeface="Times New Roman"/>
                        </a:rPr>
                        <a:t>«Гроздь сирени»</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«Какие бывают цветы?». Рассматривание иллюстраций разных цветов: садовых, полевых, лесных, комнатных. Практическое занятие.</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1252">
                <a:tc>
                  <a:txBody>
                    <a:bodyPr/>
                    <a:lstStyle/>
                    <a:p>
                      <a:pPr marL="36195" marR="36195" algn="ctr">
                        <a:lnSpc>
                          <a:spcPct val="115000"/>
                        </a:lnSpc>
                        <a:spcAft>
                          <a:spcPts val="0"/>
                        </a:spcAft>
                      </a:pPr>
                      <a:endParaRPr lang="ru-RU" sz="1200" dirty="0" smtClean="0">
                        <a:effectLst/>
                        <a:latin typeface="Times New Roman"/>
                        <a:ea typeface="Times New Roman"/>
                        <a:cs typeface="Times New Roman"/>
                      </a:endParaRPr>
                    </a:p>
                    <a:p>
                      <a:pPr marL="36195" marR="36195" algn="ctr">
                        <a:lnSpc>
                          <a:spcPct val="115000"/>
                        </a:lnSpc>
                        <a:spcAft>
                          <a:spcPts val="0"/>
                        </a:spcAft>
                      </a:pPr>
                      <a:r>
                        <a:rPr lang="ru-RU" sz="1200" dirty="0" smtClean="0">
                          <a:effectLst/>
                          <a:latin typeface="Times New Roman"/>
                          <a:ea typeface="Times New Roman"/>
                          <a:cs typeface="Times New Roman"/>
                        </a:rPr>
                        <a:t>67 </a:t>
                      </a:r>
                      <a:r>
                        <a:rPr lang="ru-RU" sz="1200" dirty="0">
                          <a:effectLst/>
                          <a:latin typeface="Times New Roman"/>
                          <a:ea typeface="Times New Roman"/>
                          <a:cs typeface="Times New Roman"/>
                        </a:rPr>
                        <a:t>– 68</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endParaRPr lang="ru-RU" sz="1200" dirty="0" smtClean="0">
                        <a:effectLst/>
                        <a:latin typeface="Times New Roman"/>
                        <a:ea typeface="Times New Roman"/>
                        <a:cs typeface="Times New Roman"/>
                      </a:endParaRPr>
                    </a:p>
                    <a:p>
                      <a:pPr marL="36195" marR="36195" algn="ctr">
                        <a:lnSpc>
                          <a:spcPct val="115000"/>
                        </a:lnSpc>
                        <a:spcAft>
                          <a:spcPts val="0"/>
                        </a:spcAft>
                      </a:pPr>
                      <a:r>
                        <a:rPr lang="ru-RU" sz="1200" dirty="0" smtClean="0">
                          <a:effectLst/>
                          <a:latin typeface="Times New Roman"/>
                          <a:ea typeface="Times New Roman"/>
                          <a:cs typeface="Times New Roman"/>
                        </a:rPr>
                        <a:t>«</a:t>
                      </a:r>
                      <a:r>
                        <a:rPr lang="ru-RU" sz="1200" dirty="0">
                          <a:effectLst/>
                          <a:latin typeface="Times New Roman"/>
                          <a:ea typeface="Times New Roman"/>
                          <a:cs typeface="Times New Roman"/>
                        </a:rPr>
                        <a:t>Портрет Весны»</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«Весна идёт! Весне дорогу!». Рассматривание иллюстраций весенних пейзажей. Чтение стихов, загадывание загадок.  Рассматривание образцов. Практическое занятие.</a:t>
                      </a:r>
                      <a:endParaRPr lang="ru-RU" sz="1200" dirty="0">
                        <a:effectLst/>
                        <a:latin typeface="Calibri"/>
                        <a:ea typeface="Calibri"/>
                        <a:cs typeface="Times New Roman"/>
                      </a:endParaRPr>
                    </a:p>
                    <a:p>
                      <a:pPr algn="just">
                        <a:lnSpc>
                          <a:spcPct val="115000"/>
                        </a:lnSpc>
                        <a:spcAft>
                          <a:spcPts val="0"/>
                        </a:spcAft>
                      </a:pPr>
                      <a:r>
                        <a:rPr lang="ru-RU" sz="1200" dirty="0">
                          <a:effectLst/>
                          <a:latin typeface="Times New Roman"/>
                          <a:ea typeface="Times New Roman"/>
                          <a:cs typeface="Times New Roman"/>
                        </a:rPr>
                        <a:t> </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8988">
                <a:tc>
                  <a:txBody>
                    <a:bodyPr/>
                    <a:lstStyle/>
                    <a:p>
                      <a:pPr marL="36195" marR="36195" algn="ctr">
                        <a:lnSpc>
                          <a:spcPct val="115000"/>
                        </a:lnSpc>
                        <a:spcAft>
                          <a:spcPts val="0"/>
                        </a:spcAft>
                      </a:pPr>
                      <a:endParaRPr lang="ru-RU" sz="1200" dirty="0" smtClean="0">
                        <a:effectLst/>
                        <a:latin typeface="Times New Roman"/>
                        <a:ea typeface="Times New Roman"/>
                        <a:cs typeface="Times New Roman"/>
                      </a:endParaRPr>
                    </a:p>
                    <a:p>
                      <a:pPr marL="36195" marR="36195" algn="ctr">
                        <a:lnSpc>
                          <a:spcPct val="115000"/>
                        </a:lnSpc>
                        <a:spcAft>
                          <a:spcPts val="0"/>
                        </a:spcAft>
                      </a:pPr>
                      <a:r>
                        <a:rPr lang="ru-RU" sz="1200" dirty="0" smtClean="0">
                          <a:effectLst/>
                          <a:latin typeface="Times New Roman"/>
                          <a:ea typeface="Times New Roman"/>
                          <a:cs typeface="Times New Roman"/>
                        </a:rPr>
                        <a:t>69 </a:t>
                      </a:r>
                      <a:r>
                        <a:rPr lang="ru-RU" sz="1200" dirty="0">
                          <a:effectLst/>
                          <a:latin typeface="Times New Roman"/>
                          <a:ea typeface="Times New Roman"/>
                          <a:cs typeface="Times New Roman"/>
                        </a:rPr>
                        <a:t>– 70</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endParaRPr lang="ru-RU" sz="1200" dirty="0" smtClean="0">
                        <a:effectLst/>
                        <a:latin typeface="Times New Roman"/>
                        <a:ea typeface="Times New Roman"/>
                        <a:cs typeface="Times New Roman"/>
                      </a:endParaRPr>
                    </a:p>
                    <a:p>
                      <a:pPr marL="36195" marR="36195" algn="ctr">
                        <a:lnSpc>
                          <a:spcPct val="115000"/>
                        </a:lnSpc>
                        <a:spcAft>
                          <a:spcPts val="0"/>
                        </a:spcAft>
                      </a:pPr>
                      <a:r>
                        <a:rPr lang="ru-RU" sz="1200" dirty="0" smtClean="0">
                          <a:effectLst/>
                          <a:latin typeface="Times New Roman"/>
                          <a:ea typeface="Times New Roman"/>
                          <a:cs typeface="Times New Roman"/>
                        </a:rPr>
                        <a:t>«</a:t>
                      </a:r>
                      <a:r>
                        <a:rPr lang="ru-RU" sz="1200" dirty="0">
                          <a:effectLst/>
                          <a:latin typeface="Times New Roman"/>
                          <a:ea typeface="Times New Roman"/>
                          <a:cs typeface="Times New Roman"/>
                        </a:rPr>
                        <a:t>Цветы небывалой красоты»</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«Какие бывают цветы?». Рассматривание иллюстраций разных цветов: садовых, полевых, лесных, комнатных. Практическое занятие.</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0084">
                <a:tc>
                  <a:txBody>
                    <a:bodyPr/>
                    <a:lstStyle/>
                    <a:p>
                      <a:pPr marL="36195" marR="36195" algn="ctr">
                        <a:lnSpc>
                          <a:spcPct val="115000"/>
                        </a:lnSpc>
                        <a:spcAft>
                          <a:spcPts val="0"/>
                        </a:spcAft>
                      </a:pPr>
                      <a:endParaRPr lang="ru-RU" sz="1200" dirty="0" smtClean="0">
                        <a:effectLst/>
                        <a:latin typeface="Times New Roman"/>
                        <a:ea typeface="Times New Roman"/>
                        <a:cs typeface="Times New Roman"/>
                      </a:endParaRPr>
                    </a:p>
                    <a:p>
                      <a:pPr marL="36195" marR="36195" algn="ctr">
                        <a:lnSpc>
                          <a:spcPct val="115000"/>
                        </a:lnSpc>
                        <a:spcAft>
                          <a:spcPts val="0"/>
                        </a:spcAft>
                      </a:pPr>
                      <a:r>
                        <a:rPr lang="ru-RU" sz="1200" dirty="0" smtClean="0">
                          <a:effectLst/>
                          <a:latin typeface="Times New Roman"/>
                          <a:ea typeface="Times New Roman"/>
                          <a:cs typeface="Times New Roman"/>
                        </a:rPr>
                        <a:t>71 </a:t>
                      </a:r>
                      <a:r>
                        <a:rPr lang="ru-RU" sz="1200" dirty="0">
                          <a:effectLst/>
                          <a:latin typeface="Times New Roman"/>
                          <a:ea typeface="Times New Roman"/>
                          <a:cs typeface="Times New Roman"/>
                        </a:rPr>
                        <a:t>- 72</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endParaRPr lang="ru-RU" sz="1200" dirty="0" smtClean="0">
                        <a:effectLst/>
                        <a:latin typeface="Times New Roman"/>
                        <a:ea typeface="Times New Roman"/>
                        <a:cs typeface="Times New Roman"/>
                      </a:endParaRPr>
                    </a:p>
                    <a:p>
                      <a:pPr marL="36195" marR="36195" algn="ctr">
                        <a:lnSpc>
                          <a:spcPct val="115000"/>
                        </a:lnSpc>
                        <a:spcAft>
                          <a:spcPts val="0"/>
                        </a:spcAft>
                      </a:pPr>
                      <a:r>
                        <a:rPr lang="ru-RU" sz="1200" dirty="0" smtClean="0">
                          <a:effectLst/>
                          <a:latin typeface="Times New Roman"/>
                          <a:ea typeface="Times New Roman"/>
                          <a:cs typeface="Times New Roman"/>
                        </a:rPr>
                        <a:t>«</a:t>
                      </a:r>
                      <a:r>
                        <a:rPr lang="ru-RU" sz="1200" dirty="0">
                          <a:effectLst/>
                          <a:latin typeface="Times New Roman"/>
                          <a:ea typeface="Times New Roman"/>
                          <a:cs typeface="Times New Roman"/>
                        </a:rPr>
                        <a:t>Портрет Лета»</a:t>
                      </a: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just">
                        <a:lnSpc>
                          <a:spcPct val="115000"/>
                        </a:lnSpc>
                        <a:spcAft>
                          <a:spcPts val="0"/>
                        </a:spcAft>
                      </a:pPr>
                      <a:r>
                        <a:rPr lang="ru-RU" sz="1200" dirty="0">
                          <a:effectLst/>
                          <a:latin typeface="Times New Roman"/>
                          <a:ea typeface="Times New Roman"/>
                          <a:cs typeface="Times New Roman"/>
                        </a:rPr>
                        <a:t>Беседа по теме «Лето красное к нам пришло!». Рассматривание иллюстраций, чтение стихов, загадывание загадок. Рассматривание образцов. Практическое занятие</a:t>
                      </a:r>
                      <a:r>
                        <a:rPr lang="ru-RU" sz="1200" dirty="0" smtClean="0">
                          <a:effectLst/>
                          <a:latin typeface="Times New Roman"/>
                          <a:ea typeface="Times New Roman"/>
                          <a:cs typeface="Times New Roman"/>
                        </a:rPr>
                        <a:t>.</a:t>
                      </a:r>
                    </a:p>
                    <a:p>
                      <a:pPr marL="36195" marR="36195" algn="just">
                        <a:lnSpc>
                          <a:spcPct val="115000"/>
                        </a:lnSpc>
                        <a:spcAft>
                          <a:spcPts val="0"/>
                        </a:spcAft>
                      </a:pPr>
                      <a:endParaRPr lang="ru-RU" sz="1200" dirty="0">
                        <a:effectLst/>
                        <a:latin typeface="Calibri"/>
                        <a:ea typeface="Calibri"/>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402481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4664" y="1115616"/>
            <a:ext cx="6264696" cy="6201698"/>
          </a:xfrm>
          <a:prstGeom prst="rect">
            <a:avLst/>
          </a:prstGeom>
        </p:spPr>
        <p:txBody>
          <a:bodyPr wrap="square">
            <a:spAutoFit/>
          </a:bodyPr>
          <a:lstStyle/>
          <a:p>
            <a:pPr marL="342900" lvl="0" indent="-342900" algn="just">
              <a:lnSpc>
                <a:spcPct val="115000"/>
              </a:lnSpc>
              <a:spcAft>
                <a:spcPts val="1000"/>
              </a:spcAft>
              <a:buFont typeface="+mj-lt"/>
              <a:buAutoNum type="arabicPeriod"/>
              <a:tabLst>
                <a:tab pos="457200" algn="l"/>
              </a:tabLst>
            </a:pPr>
            <a:r>
              <a:rPr lang="ru-RU" sz="1400" dirty="0" smtClean="0">
                <a:effectLst/>
                <a:latin typeface="Times New Roman" pitchFamily="18" charset="0"/>
                <a:ea typeface="Times New Roman"/>
                <a:cs typeface="Times New Roman" pitchFamily="18" charset="0"/>
              </a:rPr>
              <a:t>Агапова И.А., Давыдова М.А. Поделки из бумаги: оригами и другие игрушки из бумаги и картона. М.: ООО «ИКТЦ «ЛАДА», 2008.</a:t>
            </a:r>
            <a:endParaRPr lang="ru-RU" sz="1400" dirty="0">
              <a:latin typeface="Times New Roman" pitchFamily="18" charset="0"/>
              <a:ea typeface="Calibri"/>
              <a:cs typeface="Times New Roman" pitchFamily="18" charset="0"/>
            </a:endParaRPr>
          </a:p>
          <a:p>
            <a:pPr marL="342900" lvl="0" indent="-342900" algn="just">
              <a:lnSpc>
                <a:spcPct val="115000"/>
              </a:lnSpc>
              <a:spcAft>
                <a:spcPts val="1000"/>
              </a:spcAft>
              <a:buFont typeface="+mj-lt"/>
              <a:buAutoNum type="arabicPeriod"/>
              <a:tabLst>
                <a:tab pos="457200" algn="l"/>
              </a:tabLst>
            </a:pPr>
            <a:r>
              <a:rPr lang="ru-RU" sz="1400" dirty="0" err="1" smtClean="0">
                <a:effectLst/>
                <a:latin typeface="Times New Roman" pitchFamily="18" charset="0"/>
                <a:ea typeface="Times New Roman"/>
                <a:cs typeface="Times New Roman" pitchFamily="18" charset="0"/>
              </a:rPr>
              <a:t>Дорогов</a:t>
            </a:r>
            <a:r>
              <a:rPr lang="ru-RU" sz="1400" dirty="0" smtClean="0">
                <a:effectLst/>
                <a:latin typeface="Times New Roman" pitchFamily="18" charset="0"/>
                <a:ea typeface="Times New Roman"/>
                <a:cs typeface="Times New Roman" pitchFamily="18" charset="0"/>
              </a:rPr>
              <a:t> Ю.И., </a:t>
            </a:r>
            <a:r>
              <a:rPr lang="ru-RU" sz="1400" dirty="0" err="1" smtClean="0">
                <a:effectLst/>
                <a:latin typeface="Times New Roman" pitchFamily="18" charset="0"/>
                <a:ea typeface="Times New Roman"/>
                <a:cs typeface="Times New Roman" pitchFamily="18" charset="0"/>
              </a:rPr>
              <a:t>Дорогова</a:t>
            </a:r>
            <a:r>
              <a:rPr lang="ru-RU" sz="1400" dirty="0" smtClean="0">
                <a:effectLst/>
                <a:latin typeface="Times New Roman" pitchFamily="18" charset="0"/>
                <a:ea typeface="Times New Roman"/>
                <a:cs typeface="Times New Roman" pitchFamily="18" charset="0"/>
              </a:rPr>
              <a:t> Е.Ю. оригами. Птицы и животные. Самолёты и кораблики. Забавные игрушки. ООО «</a:t>
            </a:r>
            <a:r>
              <a:rPr lang="ru-RU" sz="1400" dirty="0" err="1" smtClean="0">
                <a:effectLst/>
                <a:latin typeface="Times New Roman" pitchFamily="18" charset="0"/>
                <a:ea typeface="Times New Roman"/>
                <a:cs typeface="Times New Roman" pitchFamily="18" charset="0"/>
              </a:rPr>
              <a:t>Полиграфиздат</a:t>
            </a:r>
            <a:r>
              <a:rPr lang="ru-RU" sz="1400" dirty="0" smtClean="0">
                <a:effectLst/>
                <a:latin typeface="Times New Roman" pitchFamily="18" charset="0"/>
                <a:ea typeface="Times New Roman"/>
                <a:cs typeface="Times New Roman" pitchFamily="18" charset="0"/>
              </a:rPr>
              <a:t>», 2010.</a:t>
            </a:r>
            <a:endParaRPr lang="ru-RU" sz="1400" dirty="0">
              <a:latin typeface="Times New Roman" pitchFamily="18" charset="0"/>
              <a:ea typeface="Calibri"/>
              <a:cs typeface="Times New Roman" pitchFamily="18" charset="0"/>
            </a:endParaRPr>
          </a:p>
          <a:p>
            <a:pPr marL="342900" lvl="0" indent="-342900" algn="just">
              <a:lnSpc>
                <a:spcPct val="115000"/>
              </a:lnSpc>
              <a:spcAft>
                <a:spcPts val="1000"/>
              </a:spcAft>
              <a:buFont typeface="+mj-lt"/>
              <a:buAutoNum type="arabicPeriod"/>
              <a:tabLst>
                <a:tab pos="457200" algn="l"/>
              </a:tabLst>
            </a:pPr>
            <a:r>
              <a:rPr lang="ru-RU" sz="1400" dirty="0" smtClean="0">
                <a:effectLst/>
                <a:latin typeface="Times New Roman" pitchFamily="18" charset="0"/>
                <a:ea typeface="Times New Roman"/>
                <a:cs typeface="Times New Roman" pitchFamily="18" charset="0"/>
              </a:rPr>
              <a:t>Давыдова Г.Н. Бумагопластика. Цветочные мотивы. – М.: Издательство «Скрипторий 2003», 2007.</a:t>
            </a:r>
            <a:endParaRPr lang="ru-RU" sz="1400" dirty="0">
              <a:latin typeface="Times New Roman" pitchFamily="18" charset="0"/>
              <a:ea typeface="Calibri"/>
              <a:cs typeface="Times New Roman" pitchFamily="18" charset="0"/>
            </a:endParaRPr>
          </a:p>
          <a:p>
            <a:pPr marL="342900" lvl="0" indent="-342900" algn="just">
              <a:lnSpc>
                <a:spcPct val="115000"/>
              </a:lnSpc>
              <a:spcAft>
                <a:spcPts val="1000"/>
              </a:spcAft>
              <a:buFont typeface="+mj-lt"/>
              <a:buAutoNum type="arabicPeriod"/>
              <a:tabLst>
                <a:tab pos="457200" algn="l"/>
              </a:tabLst>
            </a:pPr>
            <a:r>
              <a:rPr lang="ru-RU" sz="1400" dirty="0" smtClean="0">
                <a:effectLst/>
                <a:latin typeface="Times New Roman" pitchFamily="18" charset="0"/>
                <a:ea typeface="Times New Roman"/>
                <a:cs typeface="Times New Roman" pitchFamily="18" charset="0"/>
              </a:rPr>
              <a:t>Игрушки из бумаги. Дельта, КРИСТАЛЛ, Санкт-Петербург, 1996.</a:t>
            </a:r>
            <a:endParaRPr lang="ru-RU" sz="1400" dirty="0">
              <a:latin typeface="Times New Roman" pitchFamily="18" charset="0"/>
              <a:ea typeface="Calibri"/>
              <a:cs typeface="Times New Roman" pitchFamily="18" charset="0"/>
            </a:endParaRPr>
          </a:p>
          <a:p>
            <a:pPr marL="342900" lvl="0" indent="-342900" algn="just">
              <a:lnSpc>
                <a:spcPct val="115000"/>
              </a:lnSpc>
              <a:spcAft>
                <a:spcPts val="1000"/>
              </a:spcAft>
              <a:buFont typeface="+mj-lt"/>
              <a:buAutoNum type="arabicPeriod"/>
              <a:tabLst>
                <a:tab pos="457200" algn="l"/>
              </a:tabLst>
            </a:pPr>
            <a:r>
              <a:rPr lang="ru-RU" sz="1400" dirty="0" err="1" smtClean="0">
                <a:effectLst/>
                <a:latin typeface="Times New Roman" pitchFamily="18" charset="0"/>
                <a:ea typeface="Times New Roman"/>
                <a:cs typeface="Times New Roman" pitchFamily="18" charset="0"/>
              </a:rPr>
              <a:t>Проснякова</a:t>
            </a:r>
            <a:r>
              <a:rPr lang="ru-RU" sz="1400" dirty="0" smtClean="0">
                <a:effectLst/>
                <a:latin typeface="Times New Roman" pitchFamily="18" charset="0"/>
                <a:ea typeface="Times New Roman"/>
                <a:cs typeface="Times New Roman" pitchFamily="18" charset="0"/>
              </a:rPr>
              <a:t> Т.Н. Забавные фигурки. Модульное оригами. – М.: АСТ-ПРЕСС КНИГА, 2010.</a:t>
            </a:r>
            <a:endParaRPr lang="ru-RU" sz="1400" dirty="0">
              <a:latin typeface="Times New Roman" pitchFamily="18" charset="0"/>
              <a:ea typeface="Calibri"/>
              <a:cs typeface="Times New Roman" pitchFamily="18" charset="0"/>
            </a:endParaRPr>
          </a:p>
          <a:p>
            <a:pPr marL="342900" lvl="0" indent="-342900" algn="just">
              <a:lnSpc>
                <a:spcPct val="115000"/>
              </a:lnSpc>
              <a:spcAft>
                <a:spcPts val="1000"/>
              </a:spcAft>
              <a:buFont typeface="+mj-lt"/>
              <a:buAutoNum type="arabicPeriod"/>
              <a:tabLst>
                <a:tab pos="457200" algn="l"/>
              </a:tabLst>
            </a:pPr>
            <a:r>
              <a:rPr lang="ru-RU" sz="1400" dirty="0" smtClean="0">
                <a:effectLst/>
                <a:latin typeface="Times New Roman" pitchFamily="18" charset="0"/>
                <a:ea typeface="Times New Roman"/>
                <a:cs typeface="Times New Roman" pitchFamily="18" charset="0"/>
              </a:rPr>
              <a:t>Рябко Н.Б. Занятия по изобразительной деятельности дошкольника – бумажная пластика. Учебно-практическое пособие – М., Педагогическое общество России, 2007.</a:t>
            </a:r>
            <a:endParaRPr lang="ru-RU" sz="1400" dirty="0">
              <a:latin typeface="Times New Roman" pitchFamily="18" charset="0"/>
              <a:ea typeface="Calibri"/>
              <a:cs typeface="Times New Roman" pitchFamily="18" charset="0"/>
            </a:endParaRPr>
          </a:p>
          <a:p>
            <a:pPr marL="342900" lvl="0" indent="-342900" algn="just">
              <a:lnSpc>
                <a:spcPct val="115000"/>
              </a:lnSpc>
              <a:spcAft>
                <a:spcPts val="1000"/>
              </a:spcAft>
              <a:buFont typeface="+mj-lt"/>
              <a:buAutoNum type="arabicPeriod"/>
              <a:tabLst>
                <a:tab pos="457200" algn="l"/>
              </a:tabLst>
            </a:pPr>
            <a:r>
              <a:rPr lang="ru-RU" sz="1400" dirty="0" smtClean="0">
                <a:effectLst/>
                <a:latin typeface="Times New Roman" pitchFamily="18" charset="0"/>
                <a:ea typeface="Times New Roman"/>
                <a:cs typeface="Times New Roman" pitchFamily="18" charset="0"/>
              </a:rPr>
              <a:t>Соколова С.В., Школа оригами: Аппликации и мозаика. – М.: Изд-во </a:t>
            </a:r>
            <a:r>
              <a:rPr lang="ru-RU" sz="1400" dirty="0" err="1" smtClean="0">
                <a:effectLst/>
                <a:latin typeface="Times New Roman" pitchFamily="18" charset="0"/>
                <a:ea typeface="Times New Roman"/>
                <a:cs typeface="Times New Roman" pitchFamily="18" charset="0"/>
              </a:rPr>
              <a:t>Эксмо</a:t>
            </a:r>
            <a:r>
              <a:rPr lang="ru-RU" sz="1400" dirty="0" smtClean="0">
                <a:effectLst/>
                <a:latin typeface="Times New Roman" pitchFamily="18" charset="0"/>
                <a:ea typeface="Times New Roman"/>
                <a:cs typeface="Times New Roman" pitchFamily="18" charset="0"/>
              </a:rPr>
              <a:t>; СПб.: Валерии СПД, 2004.</a:t>
            </a:r>
            <a:endParaRPr lang="ru-RU" sz="1400" dirty="0">
              <a:latin typeface="Times New Roman" pitchFamily="18" charset="0"/>
              <a:ea typeface="Calibri"/>
              <a:cs typeface="Times New Roman" pitchFamily="18" charset="0"/>
            </a:endParaRPr>
          </a:p>
          <a:p>
            <a:pPr marL="342900" lvl="0" indent="-342900" algn="just">
              <a:lnSpc>
                <a:spcPct val="115000"/>
              </a:lnSpc>
              <a:spcAft>
                <a:spcPts val="1000"/>
              </a:spcAft>
              <a:buFont typeface="+mj-lt"/>
              <a:buAutoNum type="arabicPeriod"/>
              <a:tabLst>
                <a:tab pos="457200" algn="l"/>
              </a:tabLst>
            </a:pPr>
            <a:r>
              <a:rPr lang="ru-RU" sz="1400" dirty="0" smtClean="0">
                <a:effectLst/>
                <a:latin typeface="Times New Roman" pitchFamily="18" charset="0"/>
                <a:ea typeface="Times New Roman"/>
                <a:cs typeface="Times New Roman" pitchFamily="18" charset="0"/>
              </a:rPr>
              <a:t>Соколова С.В., Театр оригами6 игрушки из бумаги. – М.: Изд-во </a:t>
            </a:r>
            <a:r>
              <a:rPr lang="ru-RU" sz="1400" dirty="0" err="1" smtClean="0">
                <a:effectLst/>
                <a:latin typeface="Times New Roman" pitchFamily="18" charset="0"/>
                <a:ea typeface="Times New Roman"/>
                <a:cs typeface="Times New Roman" pitchFamily="18" charset="0"/>
              </a:rPr>
              <a:t>Эксмо</a:t>
            </a:r>
            <a:r>
              <a:rPr lang="ru-RU" sz="1400" dirty="0" smtClean="0">
                <a:effectLst/>
                <a:latin typeface="Times New Roman" pitchFamily="18" charset="0"/>
                <a:ea typeface="Times New Roman"/>
                <a:cs typeface="Times New Roman" pitchFamily="18" charset="0"/>
              </a:rPr>
              <a:t>; СПб.: Валерии СПД, 2007.</a:t>
            </a:r>
            <a:endParaRPr lang="ru-RU" sz="1400" dirty="0">
              <a:latin typeface="Times New Roman" pitchFamily="18" charset="0"/>
              <a:ea typeface="Calibri"/>
              <a:cs typeface="Times New Roman" pitchFamily="18" charset="0"/>
            </a:endParaRPr>
          </a:p>
          <a:p>
            <a:pPr marL="342900" lvl="0" indent="-342900" algn="just">
              <a:lnSpc>
                <a:spcPct val="115000"/>
              </a:lnSpc>
              <a:spcAft>
                <a:spcPts val="1000"/>
              </a:spcAft>
              <a:buFont typeface="+mj-lt"/>
              <a:buAutoNum type="arabicPeriod"/>
              <a:tabLst>
                <a:tab pos="457200" algn="l"/>
              </a:tabLst>
            </a:pPr>
            <a:r>
              <a:rPr lang="ru-RU" sz="1400" dirty="0" smtClean="0">
                <a:effectLst/>
                <a:latin typeface="Times New Roman" pitchFamily="18" charset="0"/>
                <a:ea typeface="Times New Roman"/>
                <a:cs typeface="Times New Roman" pitchFamily="18" charset="0"/>
              </a:rPr>
              <a:t>Соколова С.В., оригами для самых маленьких: Методическое пособие для воспитателей. – СПб.: «ДЕТСТВО-ПРЕСС», 2011.</a:t>
            </a:r>
            <a:endParaRPr lang="ru-RU" sz="1400" dirty="0">
              <a:latin typeface="Times New Roman" pitchFamily="18" charset="0"/>
              <a:ea typeface="Calibri"/>
              <a:cs typeface="Times New Roman" pitchFamily="18" charset="0"/>
            </a:endParaRPr>
          </a:p>
          <a:p>
            <a:pPr marL="342900" lvl="0" indent="-342900" algn="just">
              <a:lnSpc>
                <a:spcPct val="115000"/>
              </a:lnSpc>
              <a:spcAft>
                <a:spcPts val="1000"/>
              </a:spcAft>
              <a:buFont typeface="+mj-lt"/>
              <a:buAutoNum type="arabicPeriod"/>
              <a:tabLst>
                <a:tab pos="457200" algn="l"/>
              </a:tabLst>
            </a:pPr>
            <a:r>
              <a:rPr lang="ru-RU" sz="1400" dirty="0" smtClean="0">
                <a:effectLst/>
                <a:latin typeface="Times New Roman" pitchFamily="18" charset="0"/>
                <a:ea typeface="Times New Roman"/>
                <a:cs typeface="Times New Roman" pitchFamily="18" charset="0"/>
              </a:rPr>
              <a:t>Соколова С.В., оригами для старших дошкольников: Методическое пособие для воспитателей ДОУ. – СПб.: «ДЕТСТВО-ПРЕСС», 2010.</a:t>
            </a:r>
            <a:endParaRPr lang="ru-RU" sz="1400" dirty="0">
              <a:latin typeface="Times New Roman" pitchFamily="18" charset="0"/>
              <a:ea typeface="Calibri"/>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2494603664"/>
              </p:ext>
            </p:extLst>
          </p:nvPr>
        </p:nvGraphicFramePr>
        <p:xfrm>
          <a:off x="1340768" y="323528"/>
          <a:ext cx="4464496"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5412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0053" y="38425"/>
            <a:ext cx="6480720" cy="9140964"/>
          </a:xfrm>
          <a:prstGeom prst="rect">
            <a:avLst/>
          </a:prstGeom>
        </p:spPr>
        <p:txBody>
          <a:bodyPr wrap="square">
            <a:spAutoFit/>
          </a:bodyPr>
          <a:lstStyle/>
          <a:p>
            <a:r>
              <a:rPr lang="ru-RU" sz="1400" b="1" dirty="0" smtClean="0">
                <a:solidFill>
                  <a:srgbClr val="C00000"/>
                </a:solidFill>
                <a:latin typeface="Times New Roman" pitchFamily="18" charset="0"/>
                <a:cs typeface="Times New Roman" pitchFamily="18" charset="0"/>
              </a:rPr>
              <a:t>Задачи:</a:t>
            </a:r>
          </a:p>
          <a:p>
            <a:pPr algn="just"/>
            <a:r>
              <a:rPr lang="ru-RU" sz="1400" dirty="0" smtClean="0">
                <a:latin typeface="Times New Roman" pitchFamily="18" charset="0"/>
                <a:cs typeface="Times New Roman" pitchFamily="18" charset="0"/>
              </a:rPr>
              <a:t>•Учить детей искусству оригами и бумажной пластики, развивать мелкую моторику, совершенствуя и координируя движения пальцев и кистей рук, глазомер, художественный вкус и творческие способности.</a:t>
            </a:r>
          </a:p>
          <a:p>
            <a:pPr algn="just"/>
            <a:r>
              <a:rPr lang="ru-RU" sz="1400" dirty="0" smtClean="0">
                <a:latin typeface="Times New Roman" pitchFamily="18" charset="0"/>
                <a:cs typeface="Times New Roman" pitchFamily="18" charset="0"/>
              </a:rPr>
              <a:t>•Обучать детей различным приёмам работы с бумагой, умению следовать устным инструкциям. Оперировать понятиями, обозначающими пространственные характеристики.</a:t>
            </a:r>
          </a:p>
          <a:p>
            <a:pPr algn="just"/>
            <a:r>
              <a:rPr lang="ru-RU" sz="1400" dirty="0" smtClean="0">
                <a:latin typeface="Times New Roman" pitchFamily="18" charset="0"/>
                <a:cs typeface="Times New Roman" pitchFamily="18" charset="0"/>
              </a:rPr>
              <a:t>•Учить детей работать со схемами и образцами, придумывать самостоятельно поделки.</a:t>
            </a:r>
          </a:p>
          <a:p>
            <a:pPr algn="just"/>
            <a:r>
              <a:rPr lang="ru-RU" sz="1400" dirty="0" smtClean="0">
                <a:latin typeface="Times New Roman" pitchFamily="18" charset="0"/>
                <a:cs typeface="Times New Roman" pitchFamily="18" charset="0"/>
              </a:rPr>
              <a:t>•Развивать память и внимание, творческие способности и исследовательские навыки.</a:t>
            </a:r>
          </a:p>
          <a:p>
            <a:pPr algn="just"/>
            <a:r>
              <a:rPr lang="ru-RU" sz="1400" dirty="0" smtClean="0">
                <a:latin typeface="Times New Roman" pitchFamily="18" charset="0"/>
                <a:cs typeface="Times New Roman" pitchFamily="18" charset="0"/>
              </a:rPr>
              <a:t>•Формировать добрые чувства по отношению к близким.</a:t>
            </a:r>
          </a:p>
          <a:p>
            <a:pPr algn="just"/>
            <a:r>
              <a:rPr lang="ru-RU" sz="1400" dirty="0" smtClean="0">
                <a:latin typeface="Times New Roman" pitchFamily="18" charset="0"/>
                <a:cs typeface="Times New Roman" pitchFamily="18" charset="0"/>
              </a:rPr>
              <a:t>•Формировать самостоятельность, уверенность в себе, самооценку.</a:t>
            </a:r>
          </a:p>
          <a:p>
            <a:pPr algn="just"/>
            <a:r>
              <a:rPr lang="ru-RU" sz="1400" dirty="0" smtClean="0">
                <a:latin typeface="Times New Roman" pitchFamily="18" charset="0"/>
                <a:cs typeface="Times New Roman" pitchFamily="18" charset="0"/>
              </a:rPr>
              <a:t>•Воспитывать культуру труда, коммуникативные способности детей.</a:t>
            </a:r>
          </a:p>
          <a:p>
            <a:pPr algn="just"/>
            <a:r>
              <a:rPr lang="ru-RU" sz="1400" dirty="0" smtClean="0">
                <a:latin typeface="Times New Roman" pitchFamily="18" charset="0"/>
                <a:cs typeface="Times New Roman" pitchFamily="18" charset="0"/>
              </a:rPr>
              <a:t>•Воспитание ответственности при выполнении работ, подготовке к ярмаркам, выставкам.</a:t>
            </a:r>
          </a:p>
          <a:p>
            <a:pPr algn="just"/>
            <a:r>
              <a:rPr lang="ru-RU" sz="1400" dirty="0" smtClean="0">
                <a:latin typeface="Times New Roman" pitchFamily="18" charset="0"/>
                <a:cs typeface="Times New Roman" pitchFamily="18" charset="0"/>
              </a:rPr>
              <a:t>•Соблюдение правил техники безопасности.</a:t>
            </a:r>
          </a:p>
          <a:p>
            <a:pPr algn="just"/>
            <a:endParaRPr lang="ru-RU" sz="1400" b="1" dirty="0" smtClean="0">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Принципы построения программы:</a:t>
            </a:r>
          </a:p>
          <a:p>
            <a:pPr algn="just"/>
            <a:r>
              <a:rPr lang="ru-RU" sz="1400" dirty="0" smtClean="0">
                <a:latin typeface="Times New Roman" pitchFamily="18" charset="0"/>
                <a:cs typeface="Times New Roman" pitchFamily="18" charset="0"/>
              </a:rPr>
              <a:t>•От простого к сложному.</a:t>
            </a:r>
          </a:p>
          <a:p>
            <a:pPr algn="just"/>
            <a:r>
              <a:rPr lang="ru-RU" sz="1400" dirty="0" smtClean="0">
                <a:latin typeface="Times New Roman" pitchFamily="18" charset="0"/>
                <a:cs typeface="Times New Roman" pitchFamily="18" charset="0"/>
              </a:rPr>
              <a:t>•Связь знаний, умений с жизнью, с практикой.</a:t>
            </a:r>
          </a:p>
          <a:p>
            <a:pPr algn="just"/>
            <a:r>
              <a:rPr lang="ru-RU" sz="1400" dirty="0" smtClean="0">
                <a:latin typeface="Times New Roman" pitchFamily="18" charset="0"/>
                <a:cs typeface="Times New Roman" pitchFamily="18" charset="0"/>
              </a:rPr>
              <a:t>•Научность.</a:t>
            </a:r>
          </a:p>
          <a:p>
            <a:pPr algn="just"/>
            <a:r>
              <a:rPr lang="ru-RU" sz="1400" dirty="0" smtClean="0">
                <a:latin typeface="Times New Roman" pitchFamily="18" charset="0"/>
                <a:cs typeface="Times New Roman" pitchFamily="18" charset="0"/>
              </a:rPr>
              <a:t>•Доступность</a:t>
            </a:r>
          </a:p>
          <a:p>
            <a:pPr algn="just"/>
            <a:r>
              <a:rPr lang="ru-RU" sz="1400" dirty="0" smtClean="0">
                <a:latin typeface="Times New Roman" pitchFamily="18" charset="0"/>
                <a:cs typeface="Times New Roman" pitchFamily="18" charset="0"/>
              </a:rPr>
              <a:t>•Воспитывающая и развивающая направленность.</a:t>
            </a:r>
          </a:p>
          <a:p>
            <a:pPr algn="just"/>
            <a:r>
              <a:rPr lang="ru-RU" sz="1400" dirty="0" smtClean="0">
                <a:latin typeface="Times New Roman" pitchFamily="18" charset="0"/>
                <a:cs typeface="Times New Roman" pitchFamily="18" charset="0"/>
              </a:rPr>
              <a:t>•Всесторонность, гармоничность в содержании знаний, умений, навыков.</a:t>
            </a:r>
          </a:p>
          <a:p>
            <a:pPr algn="just"/>
            <a:r>
              <a:rPr lang="ru-RU" sz="1400" dirty="0" smtClean="0">
                <a:latin typeface="Times New Roman" pitchFamily="18" charset="0"/>
                <a:cs typeface="Times New Roman" pitchFamily="18" charset="0"/>
              </a:rPr>
              <a:t>•Активность и самостоятельность.</a:t>
            </a:r>
          </a:p>
          <a:p>
            <a:pPr algn="just"/>
            <a:r>
              <a:rPr lang="ru-RU" sz="1400" dirty="0" smtClean="0">
                <a:latin typeface="Times New Roman" pitchFamily="18" charset="0"/>
                <a:cs typeface="Times New Roman" pitchFamily="18" charset="0"/>
              </a:rPr>
              <a:t>•Учёт возрастных и индивидуальных особенностей.</a:t>
            </a:r>
          </a:p>
          <a:p>
            <a:pPr algn="just"/>
            <a:endParaRPr lang="ru-RU" sz="1400" dirty="0" smtClean="0">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Объём программы</a:t>
            </a:r>
            <a:r>
              <a:rPr lang="ru-RU" sz="1400" b="1" dirty="0" smtClean="0">
                <a:latin typeface="Times New Roman" pitchFamily="18" charset="0"/>
                <a:cs typeface="Times New Roman" pitchFamily="18" charset="0"/>
              </a:rPr>
              <a:t>.</a:t>
            </a:r>
          </a:p>
          <a:p>
            <a:pPr algn="just"/>
            <a:r>
              <a:rPr lang="ru-RU" sz="1400" dirty="0" smtClean="0">
                <a:latin typeface="Times New Roman" pitchFamily="18" charset="0"/>
                <a:cs typeface="Times New Roman" pitchFamily="18" charset="0"/>
              </a:rPr>
              <a:t>Занятия бумажным моделированием начинаю со средней группы. Работа проводятся во второй половине дня.</a:t>
            </a:r>
          </a:p>
          <a:p>
            <a:pPr algn="just"/>
            <a:r>
              <a:rPr lang="ru-RU" sz="1400" dirty="0" smtClean="0">
                <a:latin typeface="Times New Roman" pitchFamily="18" charset="0"/>
                <a:cs typeface="Times New Roman" pitchFamily="18" charset="0"/>
              </a:rPr>
              <a:t>В средней группе – одно занятие в неделю, 36 занятий в год, продолжительностью 20 минут, 12 часов в год.</a:t>
            </a:r>
          </a:p>
          <a:p>
            <a:pPr algn="just"/>
            <a:r>
              <a:rPr lang="ru-RU" sz="1400" dirty="0" smtClean="0">
                <a:latin typeface="Times New Roman" pitchFamily="18" charset="0"/>
                <a:cs typeface="Times New Roman" pitchFamily="18" charset="0"/>
              </a:rPr>
              <a:t>В старшей и подготовительной к школе группе – два раза в неделю, 72 занятия в год.</a:t>
            </a:r>
          </a:p>
          <a:p>
            <a:pPr algn="just"/>
            <a:r>
              <a:rPr lang="ru-RU" sz="1400" dirty="0" smtClean="0">
                <a:latin typeface="Times New Roman" pitchFamily="18" charset="0"/>
                <a:cs typeface="Times New Roman" pitchFamily="18" charset="0"/>
              </a:rPr>
              <a:t>Продолжительность занятия в старшей группе – 25 минут, в год – 30 часов и в подготовительной к школе группе – 30 минут, в год – 36 часов.</a:t>
            </a:r>
          </a:p>
          <a:p>
            <a:pPr algn="just"/>
            <a:endParaRPr lang="ru-RU" sz="1400" dirty="0" smtClean="0">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Формы реализации программы.</a:t>
            </a:r>
          </a:p>
          <a:p>
            <a:pPr algn="just"/>
            <a:r>
              <a:rPr lang="ru-RU" sz="1400" dirty="0" smtClean="0">
                <a:latin typeface="Times New Roman" pitchFamily="18" charset="0"/>
                <a:cs typeface="Times New Roman" pitchFamily="18" charset="0"/>
              </a:rPr>
              <a:t>Реализация программы предполагает осуществление специально организованной деятельности с включением игровых моментов, в процессе которых дети получают знания, навыки по изученным темам.</a:t>
            </a:r>
          </a:p>
        </p:txBody>
      </p:sp>
    </p:spTree>
    <p:extLst>
      <p:ext uri="{BB962C8B-B14F-4D97-AF65-F5344CB8AC3E}">
        <p14:creationId xmlns:p14="http://schemas.microsoft.com/office/powerpoint/2010/main" val="2517845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0648" y="324684"/>
            <a:ext cx="6408712" cy="8494633"/>
          </a:xfrm>
          <a:prstGeom prst="rect">
            <a:avLst/>
          </a:prstGeom>
        </p:spPr>
        <p:txBody>
          <a:bodyPr wrap="square">
            <a:spAutoFit/>
          </a:bodyPr>
          <a:lstStyle/>
          <a:p>
            <a:pPr algn="just"/>
            <a:r>
              <a:rPr lang="ru-RU" sz="1400" dirty="0" smtClean="0">
                <a:latin typeface="Times New Roman" pitchFamily="18" charset="0"/>
                <a:cs typeface="Times New Roman" pitchFamily="18" charset="0"/>
              </a:rPr>
              <a:t>     Большая роль в реализации программы отводится совместной деятельности педагога с детьми. В совместной деятельности педагог широко использует дидактические, театрализованные игры с детьми, которые помогают, опираясь на основной вид детской деятельности – игровую, формировать у детей соответствующие программным задачам знания и навыки.</a:t>
            </a:r>
          </a:p>
          <a:p>
            <a:pPr algn="just"/>
            <a:r>
              <a:rPr lang="ru-RU" sz="1400" dirty="0" smtClean="0">
                <a:latin typeface="Times New Roman" pitchFamily="18" charset="0"/>
                <a:cs typeface="Times New Roman" pitchFamily="18" charset="0"/>
              </a:rPr>
              <a:t>     Большая роль отводится прослушиванию литературных и музыкальных произведений, так как наиболее эффективное воздействие оказывают на детей средства эстетического воспитания.</a:t>
            </a:r>
          </a:p>
          <a:p>
            <a:pPr algn="just"/>
            <a:endParaRPr lang="ru-RU" sz="1400" dirty="0" smtClean="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С целью поддержания интереса детей предлагается проводить </a:t>
            </a:r>
            <a:r>
              <a:rPr lang="ru-RU" sz="1400" b="1" dirty="0" smtClean="0">
                <a:solidFill>
                  <a:srgbClr val="C00000"/>
                </a:solidFill>
                <a:latin typeface="Times New Roman" pitchFamily="18" charset="0"/>
                <a:cs typeface="Times New Roman" pitchFamily="18" charset="0"/>
              </a:rPr>
              <a:t>различные мероприятия:</a:t>
            </a:r>
          </a:p>
          <a:p>
            <a:pPr marL="285750" indent="-285750" algn="just">
              <a:buFont typeface="Arial" pitchFamily="34" charset="0"/>
              <a:buChar char="•"/>
            </a:pPr>
            <a:r>
              <a:rPr lang="ru-RU" sz="1400" dirty="0" smtClean="0">
                <a:latin typeface="Times New Roman" pitchFamily="18" charset="0"/>
                <a:cs typeface="Times New Roman" pitchFamily="18" charset="0"/>
              </a:rPr>
              <a:t>Осенняя ярмарка; выставка «Новый год у ворот»; изготовление подарков к различным праздникам;  театрализованные представления и т.д.</a:t>
            </a:r>
          </a:p>
          <a:p>
            <a:pPr algn="just"/>
            <a:endParaRPr lang="ru-RU" sz="1400" b="1" dirty="0" smtClean="0">
              <a:solidFill>
                <a:srgbClr val="C00000"/>
              </a:solidFill>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Методы работы:</a:t>
            </a:r>
          </a:p>
          <a:p>
            <a:pPr algn="just"/>
            <a:r>
              <a:rPr lang="ru-RU" sz="1400" u="sng" dirty="0" smtClean="0">
                <a:latin typeface="Times New Roman" pitchFamily="18" charset="0"/>
                <a:cs typeface="Times New Roman" pitchFamily="18" charset="0"/>
              </a:rPr>
              <a:t>Наглядные:</a:t>
            </a:r>
            <a:r>
              <a:rPr lang="ru-RU" sz="1400" dirty="0" smtClean="0">
                <a:latin typeface="Times New Roman" pitchFamily="18" charset="0"/>
                <a:cs typeface="Times New Roman" pitchFamily="18" charset="0"/>
              </a:rPr>
              <a:t> рассматривание образцов, схем; демонстрация иллюстраций по теме занятия; наблюдение.</a:t>
            </a:r>
          </a:p>
          <a:p>
            <a:pPr algn="just"/>
            <a:r>
              <a:rPr lang="ru-RU" sz="1400" u="sng" dirty="0" smtClean="0">
                <a:latin typeface="Times New Roman" pitchFamily="18" charset="0"/>
                <a:cs typeface="Times New Roman" pitchFamily="18" charset="0"/>
              </a:rPr>
              <a:t>Словесные:</a:t>
            </a:r>
            <a:r>
              <a:rPr lang="ru-RU" sz="1400" dirty="0" smtClean="0">
                <a:latin typeface="Times New Roman" pitchFamily="18" charset="0"/>
                <a:cs typeface="Times New Roman" pitchFamily="18" charset="0"/>
              </a:rPr>
              <a:t> чтение художественной литературы; беседы; объяснение и обсуждения хода  работы; подбор стихотворений по различным темам.</a:t>
            </a:r>
          </a:p>
          <a:p>
            <a:pPr algn="just"/>
            <a:r>
              <a:rPr lang="ru-RU" sz="1400" u="sng" dirty="0" smtClean="0">
                <a:latin typeface="Times New Roman" pitchFamily="18" charset="0"/>
                <a:cs typeface="Times New Roman" pitchFamily="18" charset="0"/>
              </a:rPr>
              <a:t>Практические:</a:t>
            </a:r>
            <a:r>
              <a:rPr lang="ru-RU" sz="1400" dirty="0" smtClean="0">
                <a:latin typeface="Times New Roman" pitchFamily="18" charset="0"/>
                <a:cs typeface="Times New Roman" pitchFamily="18" charset="0"/>
              </a:rPr>
              <a:t> индивидуальная работа детей; совместная работа взрослого и детей; опора на личный опыт детей.</a:t>
            </a:r>
          </a:p>
          <a:p>
            <a:pPr algn="just"/>
            <a:endParaRPr lang="ru-RU" sz="1400" dirty="0" smtClean="0">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Работа с родителями.</a:t>
            </a:r>
          </a:p>
          <a:p>
            <a:pPr algn="just"/>
            <a:r>
              <a:rPr lang="ru-RU" sz="1400" dirty="0" smtClean="0">
                <a:latin typeface="Times New Roman" pitchFamily="18" charset="0"/>
                <a:cs typeface="Times New Roman" pitchFamily="18" charset="0"/>
              </a:rPr>
              <a:t>     Для достижения положительных результатов в развитии ребёнка невозможно ограничиться только работой, проводимой в стенах детского сада. Родители – самые заинтересованные и активные участники воспитательного процесса. Любая продуктивная деятельность воспринимается родителями положительно. Дети очень гордятся своими достижениями, бережно относятся к поделкам, рассказывают родителям о том, как они их делали. Родители детей нашей группы ознакомлены с технологией обучения детей оригами и </a:t>
            </a:r>
            <a:r>
              <a:rPr lang="ru-RU" sz="1400" dirty="0" err="1" smtClean="0">
                <a:latin typeface="Times New Roman" pitchFamily="18" charset="0"/>
                <a:cs typeface="Times New Roman" pitchFamily="18" charset="0"/>
              </a:rPr>
              <a:t>бумагопластики</a:t>
            </a:r>
            <a:r>
              <a:rPr lang="ru-RU" sz="1400" dirty="0" smtClean="0">
                <a:latin typeface="Times New Roman" pitchFamily="18" charset="0"/>
                <a:cs typeface="Times New Roman" pitchFamily="18" charset="0"/>
              </a:rPr>
              <a:t>. Стоит отметить, что дети, которые занимаются бумажным моделированием, стали более усидчивыми, аккуратными. Недостатка в материалах мы не испытываем, родители приносят различную бумагу, журналы, газеты. </a:t>
            </a: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Для информации родителей оформляются папки-передвижки, проводятся консультации, организуются выставки, оформляются информационные стенды.</a:t>
            </a:r>
          </a:p>
          <a:p>
            <a:pPr algn="just"/>
            <a:endParaRPr lang="ru-RU" sz="1400" dirty="0" smtClean="0">
              <a:latin typeface="Times New Roman" pitchFamily="18" charset="0"/>
              <a:cs typeface="Times New Roman" pitchFamily="18" charset="0"/>
            </a:endParaRPr>
          </a:p>
          <a:p>
            <a:pPr algn="just"/>
            <a:r>
              <a:rPr lang="ru-RU" sz="1400" b="1" dirty="0">
                <a:solidFill>
                  <a:srgbClr val="C00000"/>
                </a:solidFill>
                <a:latin typeface="Times New Roman" pitchFamily="18" charset="0"/>
                <a:cs typeface="Times New Roman" pitchFamily="18" charset="0"/>
              </a:rPr>
              <a:t> </a:t>
            </a:r>
            <a:r>
              <a:rPr lang="ru-RU" sz="1400" b="1" dirty="0" smtClean="0">
                <a:solidFill>
                  <a:srgbClr val="C00000"/>
                </a:solidFill>
                <a:latin typeface="Times New Roman" pitchFamily="18" charset="0"/>
                <a:cs typeface="Times New Roman" pitchFamily="18" charset="0"/>
              </a:rPr>
              <a:t>    Учебно-методическое и информационное обеспечение программы.</a:t>
            </a:r>
          </a:p>
          <a:p>
            <a:pPr algn="just"/>
            <a:r>
              <a:rPr lang="ru-RU" sz="1400" dirty="0" smtClean="0">
                <a:latin typeface="Times New Roman" pitchFamily="18" charset="0"/>
                <a:cs typeface="Times New Roman" pitchFamily="18" charset="0"/>
              </a:rPr>
              <a:t>Для успешной реализации программы используются:</a:t>
            </a:r>
          </a:p>
          <a:p>
            <a:pPr algn="just"/>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702176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0648" y="279905"/>
            <a:ext cx="6408712" cy="6986528"/>
          </a:xfrm>
          <a:prstGeom prst="rect">
            <a:avLst/>
          </a:prstGeom>
        </p:spPr>
        <p:txBody>
          <a:bodyPr wrap="square">
            <a:spAutoFit/>
          </a:bodyPr>
          <a:lstStyle/>
          <a:p>
            <a:pPr algn="just"/>
            <a:r>
              <a:rPr lang="ru-RU" sz="1400" dirty="0" smtClean="0">
                <a:latin typeface="Times New Roman" pitchFamily="18" charset="0"/>
                <a:cs typeface="Times New Roman" pitchFamily="18" charset="0"/>
              </a:rPr>
              <a:t>    </a:t>
            </a:r>
            <a:r>
              <a:rPr lang="ru-RU" sz="1400" u="sng" dirty="0" smtClean="0">
                <a:latin typeface="Times New Roman" pitchFamily="18" charset="0"/>
                <a:cs typeface="Times New Roman" pitchFamily="18" charset="0"/>
              </a:rPr>
              <a:t>Технические средства обучения</a:t>
            </a:r>
            <a:r>
              <a:rPr lang="ru-RU" sz="1400" dirty="0" smtClean="0">
                <a:latin typeface="Times New Roman" pitchFamily="18" charset="0"/>
                <a:cs typeface="Times New Roman" pitchFamily="18" charset="0"/>
              </a:rPr>
              <a:t>: Аудиовизуальные (видеоаппаратура – DVD плеер, телевизор, магнитофон)</a:t>
            </a:r>
          </a:p>
          <a:p>
            <a:pPr algn="just"/>
            <a:r>
              <a:rPr lang="ru-RU" sz="1400" dirty="0" smtClean="0">
                <a:latin typeface="Times New Roman" pitchFamily="18" charset="0"/>
                <a:cs typeface="Times New Roman" pitchFamily="18" charset="0"/>
              </a:rPr>
              <a:t>    </a:t>
            </a:r>
            <a:r>
              <a:rPr lang="ru-RU" sz="1400" u="sng" dirty="0" smtClean="0">
                <a:latin typeface="Times New Roman" pitchFamily="18" charset="0"/>
                <a:cs typeface="Times New Roman" pitchFamily="18" charset="0"/>
              </a:rPr>
              <a:t>Учебно-наглядные пособия:</a:t>
            </a:r>
            <a:r>
              <a:rPr lang="ru-RU" sz="1400" dirty="0" smtClean="0">
                <a:latin typeface="Times New Roman" pitchFamily="18" charset="0"/>
                <a:cs typeface="Times New Roman" pitchFamily="18" charset="0"/>
              </a:rPr>
              <a:t> Плакаты, схемы, модели, демонстрационный материал, методические пособия, дидактические игры, художественная и вспомогательная литература, фотографии, иллюстрации, разработка бесед, игр, образцы, диагностические тесты.</a:t>
            </a:r>
          </a:p>
          <a:p>
            <a:pPr algn="just"/>
            <a:endParaRPr lang="ru-RU" sz="1400" dirty="0" smtClean="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a:t>
            </a:r>
            <a:r>
              <a:rPr lang="ru-RU" sz="1400" b="1" dirty="0" smtClean="0">
                <a:solidFill>
                  <a:srgbClr val="C00000"/>
                </a:solidFill>
                <a:latin typeface="Times New Roman" pitchFamily="18" charset="0"/>
                <a:cs typeface="Times New Roman" pitchFamily="18" charset="0"/>
              </a:rPr>
              <a:t>Оборудование:</a:t>
            </a:r>
            <a:r>
              <a:rPr lang="ru-RU" sz="1400" dirty="0" smtClean="0">
                <a:latin typeface="Times New Roman" pitchFamily="18" charset="0"/>
                <a:cs typeface="Times New Roman" pitchFamily="18" charset="0"/>
              </a:rPr>
              <a:t> магнитная доска, цветная бумага разной фактуры (гофрированная, бумага для принтера, салфетки, упаковочная, упаковочная гофрированная бумага для цветов, картон, глянцевые журналы, газеты и др.), ножницы, канцелярский нож (для педагога), клей ПВА, клей-карандаш¸ клей ПВА, клей-карандаш, простой карандаш, бусины разного размера, «бегающие» глазки, тесьма, кружева и т.д. для украшения поделок, </a:t>
            </a:r>
            <a:r>
              <a:rPr lang="ru-RU" sz="1400" dirty="0" err="1" smtClean="0">
                <a:latin typeface="Times New Roman" pitchFamily="18" charset="0"/>
                <a:cs typeface="Times New Roman" pitchFamily="18" charset="0"/>
              </a:rPr>
              <a:t>гелевые</a:t>
            </a:r>
            <a:r>
              <a:rPr lang="ru-RU" sz="1400" dirty="0" smtClean="0">
                <a:latin typeface="Times New Roman" pitchFamily="18" charset="0"/>
                <a:cs typeface="Times New Roman" pitchFamily="18" charset="0"/>
              </a:rPr>
              <a:t> ручки, и всё, что можно найти интересного, необычного, красивого.</a:t>
            </a:r>
          </a:p>
          <a:p>
            <a:pPr algn="just"/>
            <a:endParaRPr lang="ru-RU" sz="1400" dirty="0" smtClean="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a:t>
            </a:r>
            <a:r>
              <a:rPr lang="ru-RU" sz="1400" b="1" dirty="0" smtClean="0">
                <a:solidFill>
                  <a:srgbClr val="C00000"/>
                </a:solidFill>
                <a:latin typeface="Times New Roman" pitchFamily="18" charset="0"/>
                <a:cs typeface="Times New Roman" pitchFamily="18" charset="0"/>
              </a:rPr>
              <a:t>К концу обучения по данной программе дети:</a:t>
            </a:r>
          </a:p>
          <a:p>
            <a:pPr algn="just"/>
            <a:r>
              <a:rPr lang="ru-RU" sz="1400" dirty="0" smtClean="0">
                <a:latin typeface="Times New Roman" pitchFamily="18" charset="0"/>
                <a:cs typeface="Times New Roman" pitchFamily="18" charset="0"/>
              </a:rPr>
              <a:t>•Узнают много нового, что относится к геометрии и математике;</a:t>
            </a:r>
          </a:p>
          <a:p>
            <a:pPr algn="just"/>
            <a:r>
              <a:rPr lang="ru-RU" sz="1400" dirty="0" smtClean="0">
                <a:latin typeface="Times New Roman" pitchFamily="18" charset="0"/>
                <a:cs typeface="Times New Roman" pitchFamily="18" charset="0"/>
              </a:rPr>
              <a:t>•Имеют  представление об искусстве оригами;</a:t>
            </a:r>
          </a:p>
          <a:p>
            <a:pPr algn="just"/>
            <a:r>
              <a:rPr lang="ru-RU" sz="1400" dirty="0" smtClean="0">
                <a:latin typeface="Times New Roman" pitchFamily="18" charset="0"/>
                <a:cs typeface="Times New Roman" pitchFamily="18" charset="0"/>
              </a:rPr>
              <a:t>•Знают геометрические понятия (угол, сторона, квадрат, треугольник и т.д.), специальные термины и условные обозначения в оригами и бумажной пластики;</a:t>
            </a:r>
          </a:p>
          <a:p>
            <a:pPr algn="just"/>
            <a:r>
              <a:rPr lang="ru-RU" sz="1400" dirty="0" smtClean="0">
                <a:latin typeface="Times New Roman" pitchFamily="18" charset="0"/>
                <a:cs typeface="Times New Roman" pitchFamily="18" charset="0"/>
              </a:rPr>
              <a:t>•Умеют ориентироваться в пространстве и на листе бумаги, делить целое на части, складывать квадрат в разных направлениях;</a:t>
            </a:r>
          </a:p>
          <a:p>
            <a:pPr algn="just"/>
            <a:r>
              <a:rPr lang="ru-RU" sz="1400" dirty="0" smtClean="0">
                <a:latin typeface="Times New Roman" pitchFamily="18" charset="0"/>
                <a:cs typeface="Times New Roman" pitchFamily="18" charset="0"/>
              </a:rPr>
              <a:t>•Применяют в работе условные обозначения оригами и </a:t>
            </a:r>
            <a:r>
              <a:rPr lang="ru-RU" sz="1400" dirty="0" err="1" smtClean="0">
                <a:latin typeface="Times New Roman" pitchFamily="18" charset="0"/>
                <a:cs typeface="Times New Roman" pitchFamily="18" charset="0"/>
              </a:rPr>
              <a:t>бумагопластики</a:t>
            </a:r>
            <a:r>
              <a:rPr lang="ru-RU" sz="1400" dirty="0" smtClean="0">
                <a:latin typeface="Times New Roman" pitchFamily="18" charset="0"/>
                <a:cs typeface="Times New Roman" pitchFamily="18" charset="0"/>
              </a:rPr>
              <a:t>;</a:t>
            </a:r>
          </a:p>
          <a:p>
            <a:pPr algn="just"/>
            <a:r>
              <a:rPr lang="ru-RU" sz="1400" dirty="0" smtClean="0">
                <a:latin typeface="Times New Roman" pitchFamily="18" charset="0"/>
                <a:cs typeface="Times New Roman" pitchFamily="18" charset="0"/>
              </a:rPr>
              <a:t>•Выполняют базовые формы (в оригами) и простые поделки по схеме и образцу;</a:t>
            </a:r>
          </a:p>
          <a:p>
            <a:pPr algn="just"/>
            <a:r>
              <a:rPr lang="ru-RU" sz="1400" dirty="0" smtClean="0">
                <a:latin typeface="Times New Roman" pitchFamily="18" charset="0"/>
                <a:cs typeface="Times New Roman" pitchFamily="18" charset="0"/>
              </a:rPr>
              <a:t>•Придумывают поделки;</a:t>
            </a:r>
          </a:p>
          <a:p>
            <a:pPr algn="just"/>
            <a:r>
              <a:rPr lang="ru-RU" sz="1400" dirty="0" smtClean="0">
                <a:latin typeface="Times New Roman" pitchFamily="18" charset="0"/>
                <a:cs typeface="Times New Roman" pitchFamily="18" charset="0"/>
              </a:rPr>
              <a:t>•Проявляют творчество и самостоятельность.</a:t>
            </a:r>
          </a:p>
          <a:p>
            <a:pPr algn="just"/>
            <a:r>
              <a:rPr lang="ru-RU" sz="1400" dirty="0" smtClean="0">
                <a:latin typeface="Times New Roman" pitchFamily="18" charset="0"/>
                <a:cs typeface="Times New Roman" pitchFamily="18" charset="0"/>
              </a:rPr>
              <a:t>•Соблюдают технику безопасности.</a:t>
            </a:r>
          </a:p>
          <a:p>
            <a:pPr algn="just"/>
            <a:r>
              <a:rPr lang="ru-RU" sz="1400" dirty="0" smtClean="0">
                <a:latin typeface="Times New Roman" pitchFamily="18" charset="0"/>
                <a:cs typeface="Times New Roman" pitchFamily="18" charset="0"/>
              </a:rPr>
              <a:t>•Развито внимание и память, конструктивные способности и желание работать самостоятельно.</a:t>
            </a:r>
          </a:p>
          <a:p>
            <a:pPr algn="just"/>
            <a:endParaRPr lang="ru-RU" sz="1400" dirty="0" smtClean="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a:t>
            </a:r>
            <a:r>
              <a:rPr lang="ru-RU" sz="1400" b="1" dirty="0" smtClean="0">
                <a:solidFill>
                  <a:srgbClr val="C00000"/>
                </a:solidFill>
                <a:latin typeface="Times New Roman" pitchFamily="18" charset="0"/>
                <a:cs typeface="Times New Roman" pitchFamily="18" charset="0"/>
              </a:rPr>
              <a:t>Результативность обучения </a:t>
            </a:r>
            <a:r>
              <a:rPr lang="ru-RU" sz="1400" dirty="0" smtClean="0">
                <a:latin typeface="Times New Roman" pitchFamily="18" charset="0"/>
                <a:cs typeface="Times New Roman" pitchFamily="18" charset="0"/>
              </a:rPr>
              <a:t>проверяется тестами. Формами подведения итогов становятся  выставки, конкурсы.</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569853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8640" y="827584"/>
            <a:ext cx="6457773" cy="8063746"/>
          </a:xfrm>
          <a:prstGeom prst="rect">
            <a:avLst/>
          </a:prstGeom>
        </p:spPr>
        <p:txBody>
          <a:bodyPr wrap="square">
            <a:spAutoFit/>
          </a:bodyPr>
          <a:lstStyle/>
          <a:p>
            <a:pPr algn="ctr"/>
            <a:r>
              <a:rPr lang="ru-RU" sz="1400" b="1" dirty="0" smtClean="0">
                <a:latin typeface="Times New Roman" pitchFamily="18" charset="0"/>
                <a:cs typeface="Times New Roman" pitchFamily="18" charset="0"/>
              </a:rPr>
              <a:t>Пояснительная записка</a:t>
            </a:r>
          </a:p>
          <a:p>
            <a:pPr algn="ctr"/>
            <a:endParaRPr lang="ru-RU" sz="1400" b="1"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В энциклопедии «Япония от А до Я» написано: «Оригами – искусство складывания фигурок из бумаги». У жителей Страны восходящего солнца даже существует некий культ бумаги как материала для изготовления предметов широкого обихода – от платьев до жилых домов.</a:t>
            </a:r>
          </a:p>
          <a:p>
            <a:pPr algn="just"/>
            <a:r>
              <a:rPr lang="ru-RU" sz="1400" dirty="0" smtClean="0">
                <a:latin typeface="Times New Roman" pitchFamily="18" charset="0"/>
                <a:cs typeface="Times New Roman" pitchFamily="18" charset="0"/>
              </a:rPr>
              <a:t>     Конечно, все мы с детства умели складывать из листа бумаги лодочки, самолётики или газетные шапочки от солнца, не предполагая, что отдаём дань древнему японскому искусству. Но число поделок, характерных для оригами, исчисляются тысячами. Увлекательным самим по себе является процесс изготовления каждого предмета – будь то фонарик на ёлку, легковая автомашина или скафандр космонавта. А гирлянды одинаковых фигурок становятся элементом праздничных украшений.</a:t>
            </a:r>
          </a:p>
          <a:p>
            <a:pPr algn="just"/>
            <a:r>
              <a:rPr lang="ru-RU" sz="1400" dirty="0" smtClean="0">
                <a:latin typeface="Times New Roman" pitchFamily="18" charset="0"/>
                <a:cs typeface="Times New Roman" pitchFamily="18" charset="0"/>
              </a:rPr>
              <a:t>     Развитые и подвижные пальцы способны гораздо более ловко и быстро реализовывать фантазию маленького умельца. Тренинг кистей и пальцев рук проводить легко: ведь их сила автоматически возрастает, когда ребёнок даже просто складывает листы бумаги и многократно сжимает полученные детали, которые в данном случае исполняют роль своеобразных «эспандеров». Но, кроме того, можно рекомендовать перед каждым началом занятий по оригами проводить выполнение нескольких специальных упражнений, направленных на развитие мелкой моторики рук. Такие упражнения делать несложно, обычно они не приносят утомления, а наоборот, вызывают радость и выполняются с удовольствием.</a:t>
            </a:r>
          </a:p>
          <a:p>
            <a:pPr algn="just"/>
            <a:r>
              <a:rPr lang="ru-RU" sz="1400" dirty="0" smtClean="0">
                <a:latin typeface="Times New Roman" pitchFamily="18" charset="0"/>
                <a:cs typeface="Times New Roman" pitchFamily="18" charset="0"/>
              </a:rPr>
              <a:t>    По мере овладения детьми навыками работы с бумагой, им предлагаются поделки, которые отличаются гораздо большей выразительностью и сложностью.</a:t>
            </a:r>
          </a:p>
          <a:p>
            <a:pPr algn="just"/>
            <a:r>
              <a:rPr lang="ru-RU" sz="1400" dirty="0" smtClean="0">
                <a:latin typeface="Times New Roman" pitchFamily="18" charset="0"/>
                <a:cs typeface="Times New Roman" pitchFamily="18" charset="0"/>
              </a:rPr>
              <a:t>    Занятия по изготовлению поделок оригами формируют не только воображение и аккуратность, но также изрядную ловкость пальцев и кистей рук ребёнка. В ходе работы в технике оригами ребёнок учится внимательно слушать устные инструкции воспитателя, последовательно выполнять действия, контролировать с помощью внимания тонкие движения рук. Оригами улучшает пространственное воображение, глазомер, развивает умение мысленно оперировать объёмными предметами, знакомит на практике с основными геометрическими понятиями, учит аккуратности, последовательности, формирует терпение, смекалку.</a:t>
            </a:r>
          </a:p>
          <a:p>
            <a:pPr algn="just"/>
            <a:r>
              <a:rPr lang="ru-RU" sz="1400" dirty="0" smtClean="0">
                <a:latin typeface="Times New Roman" pitchFamily="18" charset="0"/>
                <a:cs typeface="Times New Roman" pitchFamily="18" charset="0"/>
              </a:rPr>
              <a:t>    Общность творческих и образовательных интересов детей, их родителей, педагогов способствует созданию педагогической среды, стимулирующей формирование творческих способностей и интересов личности с учётом её возможностей и желаний, а также социальных требований.</a:t>
            </a:r>
          </a:p>
        </p:txBody>
      </p:sp>
      <p:graphicFrame>
        <p:nvGraphicFramePr>
          <p:cNvPr id="5" name="Схема 4"/>
          <p:cNvGraphicFramePr/>
          <p:nvPr>
            <p:extLst>
              <p:ext uri="{D42A27DB-BD31-4B8C-83A1-F6EECF244321}">
                <p14:modId xmlns:p14="http://schemas.microsoft.com/office/powerpoint/2010/main" val="3871118933"/>
              </p:ext>
            </p:extLst>
          </p:nvPr>
        </p:nvGraphicFramePr>
        <p:xfrm>
          <a:off x="764704" y="280035"/>
          <a:ext cx="5400600"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6028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0648" y="323528"/>
            <a:ext cx="6408712" cy="1384995"/>
          </a:xfrm>
          <a:prstGeom prst="rect">
            <a:avLst/>
          </a:prstGeom>
        </p:spPr>
        <p:txBody>
          <a:bodyPr wrap="square">
            <a:spAutoFit/>
          </a:bodyPr>
          <a:lstStyle/>
          <a:p>
            <a:pPr algn="just"/>
            <a:r>
              <a:rPr lang="ru-RU" sz="1400" dirty="0" smtClean="0">
                <a:latin typeface="Times New Roman" pitchFamily="18" charset="0"/>
                <a:cs typeface="Times New Roman" pitchFamily="18" charset="0"/>
              </a:rPr>
              <a:t>    Таким образом, работа в технике оригами является эффективным средством развития творческих способностей дошкольников. А оригами, как средство обучения и воспитания может использоваться в процессе обучения в ДОУ как на правах игровой методики, наглядного пособия, так и в качестве отдельного предмета, интегрирующего в своём содержании культуроведение, технологию, геометрию и формирующего устойчивый интерес детей к учебной деятельности.</a:t>
            </a:r>
            <a:endParaRPr lang="ru-RU" sz="1400" dirty="0">
              <a:latin typeface="Times New Roman" pitchFamily="18" charset="0"/>
              <a:cs typeface="Times New Roman" pitchFamily="18" charset="0"/>
            </a:endParaRPr>
          </a:p>
        </p:txBody>
      </p:sp>
      <p:sp>
        <p:nvSpPr>
          <p:cNvPr id="3" name="Прямоугольник 2"/>
          <p:cNvSpPr/>
          <p:nvPr/>
        </p:nvSpPr>
        <p:spPr>
          <a:xfrm>
            <a:off x="296652" y="3131840"/>
            <a:ext cx="6336704" cy="3108543"/>
          </a:xfrm>
          <a:prstGeom prst="rect">
            <a:avLst/>
          </a:prstGeom>
        </p:spPr>
        <p:txBody>
          <a:bodyPr wrap="square">
            <a:spAutoFit/>
          </a:bodyPr>
          <a:lstStyle/>
          <a:p>
            <a:pPr algn="just"/>
            <a:r>
              <a:rPr lang="ru-RU" sz="1400" b="1" dirty="0" smtClean="0">
                <a:solidFill>
                  <a:srgbClr val="C00000"/>
                </a:solidFill>
                <a:latin typeface="Times New Roman" pitchFamily="18" charset="0"/>
                <a:cs typeface="Times New Roman" pitchFamily="18" charset="0"/>
              </a:rPr>
              <a:t>Задачи:</a:t>
            </a:r>
          </a:p>
          <a:p>
            <a:pPr algn="just"/>
            <a:r>
              <a:rPr lang="ru-RU" sz="1400" dirty="0" smtClean="0">
                <a:latin typeface="Times New Roman" pitchFamily="18" charset="0"/>
                <a:cs typeface="Times New Roman" pitchFamily="18" charset="0"/>
              </a:rPr>
              <a:t>1.Познакомить детей со свойствами бумаги.</a:t>
            </a:r>
          </a:p>
          <a:p>
            <a:pPr algn="just"/>
            <a:r>
              <a:rPr lang="ru-RU" sz="1400" dirty="0" smtClean="0">
                <a:latin typeface="Times New Roman" pitchFamily="18" charset="0"/>
                <a:cs typeface="Times New Roman" pitchFamily="18" charset="0"/>
              </a:rPr>
              <a:t>2.Познакомить с приёмами складывания и базовыми формами: «книжка», «треугольник» (косынка), «воздушный змей» (мороженое), «конфетка».</a:t>
            </a:r>
          </a:p>
          <a:p>
            <a:pPr algn="just"/>
            <a:r>
              <a:rPr lang="ru-RU" sz="1400" dirty="0" smtClean="0">
                <a:latin typeface="Times New Roman" pitchFamily="18" charset="0"/>
                <a:cs typeface="Times New Roman" pitchFamily="18" charset="0"/>
              </a:rPr>
              <a:t>3.Научить складывать квадрат.</a:t>
            </a:r>
          </a:p>
          <a:p>
            <a:pPr algn="just"/>
            <a:r>
              <a:rPr lang="ru-RU" sz="1400" dirty="0" smtClean="0">
                <a:latin typeface="Times New Roman" pitchFamily="18" charset="0"/>
                <a:cs typeface="Times New Roman" pitchFamily="18" charset="0"/>
              </a:rPr>
              <a:t>4.Приступить к изготовлению фигурок.</a:t>
            </a:r>
          </a:p>
          <a:p>
            <a:pPr algn="just"/>
            <a:r>
              <a:rPr lang="ru-RU" sz="1400" dirty="0" smtClean="0">
                <a:latin typeface="Times New Roman" pitchFamily="18" charset="0"/>
                <a:cs typeface="Times New Roman" pitchFamily="18" charset="0"/>
              </a:rPr>
              <a:t>5.Развивать мелкую моторику пальцев рук.</a:t>
            </a:r>
          </a:p>
          <a:p>
            <a:pPr algn="just"/>
            <a:endParaRPr lang="ru-RU" sz="1400" dirty="0" smtClean="0">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К концу первого года обучения дети могут:</a:t>
            </a:r>
          </a:p>
          <a:p>
            <a:pPr algn="just"/>
            <a:r>
              <a:rPr lang="ru-RU" sz="1400" dirty="0" smtClean="0">
                <a:latin typeface="Times New Roman" pitchFamily="18" charset="0"/>
                <a:cs typeface="Times New Roman" pitchFamily="18" charset="0"/>
              </a:rPr>
              <a:t>1.При помощи взрослого изготовить и знать основные базовые формы оригами «книжка», «треугольник» (косынка), «воздушный змей» (мороженое), «конфетка».</a:t>
            </a:r>
          </a:p>
          <a:p>
            <a:pPr algn="just"/>
            <a:r>
              <a:rPr lang="ru-RU" sz="1400" dirty="0" smtClean="0">
                <a:latin typeface="Times New Roman" pitchFamily="18" charset="0"/>
                <a:cs typeface="Times New Roman" pitchFamily="18" charset="0"/>
              </a:rPr>
              <a:t>2.При помощи взрослого знать и уметь способы приготовления квадратов.</a:t>
            </a:r>
          </a:p>
          <a:p>
            <a:pPr algn="just"/>
            <a:r>
              <a:rPr lang="ru-RU" sz="1400" dirty="0" smtClean="0">
                <a:latin typeface="Times New Roman" pitchFamily="18" charset="0"/>
                <a:cs typeface="Times New Roman" pitchFamily="18" charset="0"/>
              </a:rPr>
              <a:t>3.По образцу под контролем педагога изготавливать несложные поделки.</a:t>
            </a:r>
            <a:endParaRPr lang="ru-RU" sz="1400" dirty="0">
              <a:latin typeface="Times New Roman" pitchFamily="18" charset="0"/>
              <a:cs typeface="Times New Roman" pitchFamily="18" charset="0"/>
            </a:endParaRPr>
          </a:p>
        </p:txBody>
      </p:sp>
      <p:graphicFrame>
        <p:nvGraphicFramePr>
          <p:cNvPr id="5" name="Схема 4"/>
          <p:cNvGraphicFramePr/>
          <p:nvPr>
            <p:extLst>
              <p:ext uri="{D42A27DB-BD31-4B8C-83A1-F6EECF244321}">
                <p14:modId xmlns:p14="http://schemas.microsoft.com/office/powerpoint/2010/main" val="1108343555"/>
              </p:ext>
            </p:extLst>
          </p:nvPr>
        </p:nvGraphicFramePr>
        <p:xfrm>
          <a:off x="908720" y="2339752"/>
          <a:ext cx="5220580" cy="338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0110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3724" y="1115616"/>
            <a:ext cx="6061620" cy="6555641"/>
          </a:xfrm>
          <a:prstGeom prst="rect">
            <a:avLst/>
          </a:prstGeom>
        </p:spPr>
        <p:txBody>
          <a:bodyPr wrap="square">
            <a:spAutoFit/>
          </a:bodyPr>
          <a:lstStyle/>
          <a:p>
            <a:pPr algn="just"/>
            <a:r>
              <a:rPr lang="ru-RU" sz="1400" b="1" dirty="0" smtClean="0">
                <a:solidFill>
                  <a:srgbClr val="C00000"/>
                </a:solidFill>
                <a:latin typeface="Times New Roman" pitchFamily="18" charset="0"/>
                <a:cs typeface="Times New Roman" pitchFamily="18" charset="0"/>
              </a:rPr>
              <a:t>Задачи:</a:t>
            </a:r>
          </a:p>
          <a:p>
            <a:pPr algn="just"/>
            <a:r>
              <a:rPr lang="ru-RU" sz="1400" dirty="0" smtClean="0">
                <a:latin typeface="Times New Roman" pitchFamily="18" charset="0"/>
                <a:cs typeface="Times New Roman" pitchFamily="18" charset="0"/>
              </a:rPr>
              <a:t>1.Учить детей искусству оригами, развивать мелкую моторику, совершенствуя и координируя движения пальцев и кистей рук.</a:t>
            </a:r>
          </a:p>
          <a:p>
            <a:pPr algn="just"/>
            <a:r>
              <a:rPr lang="ru-RU" sz="1400" dirty="0" smtClean="0">
                <a:latin typeface="Times New Roman" pitchFamily="18" charset="0"/>
                <a:cs typeface="Times New Roman" pitchFamily="18" charset="0"/>
              </a:rPr>
              <a:t>2.Учить детей мастерить из бумаги, складывая квадрат в разных направлениях.</a:t>
            </a:r>
          </a:p>
          <a:p>
            <a:pPr algn="just"/>
            <a:r>
              <a:rPr lang="ru-RU" sz="1400" dirty="0" smtClean="0">
                <a:latin typeface="Times New Roman" pitchFamily="18" charset="0"/>
                <a:cs typeface="Times New Roman" pitchFamily="18" charset="0"/>
              </a:rPr>
              <a:t>3.Научить детей складывать базовые формы «двойной треугольник», «дом», «блинчик», двойной квадрат и работать со схемами.</a:t>
            </a:r>
          </a:p>
          <a:p>
            <a:pPr algn="just"/>
            <a:r>
              <a:rPr lang="ru-RU" sz="1400" dirty="0" smtClean="0">
                <a:latin typeface="Times New Roman" pitchFamily="18" charset="0"/>
                <a:cs typeface="Times New Roman" pitchFamily="18" charset="0"/>
              </a:rPr>
              <a:t>4.Закреплять умения детей в складывании базовых форм оригами «книжка», «треугольник» (косынка), «воздушный змей» (мороженое), «конфетка».</a:t>
            </a:r>
          </a:p>
          <a:p>
            <a:pPr algn="just"/>
            <a:r>
              <a:rPr lang="ru-RU" sz="1400" dirty="0" smtClean="0">
                <a:latin typeface="Times New Roman" pitchFamily="18" charset="0"/>
                <a:cs typeface="Times New Roman" pitchFamily="18" charset="0"/>
              </a:rPr>
              <a:t>5.Закреплять умения делать надрезы в определённом месте; добиваться конечного результата; украшать свою поделку с помощью рисования или аппликации.</a:t>
            </a:r>
          </a:p>
          <a:p>
            <a:pPr algn="just"/>
            <a:r>
              <a:rPr lang="ru-RU" sz="1400" dirty="0" smtClean="0">
                <a:latin typeface="Times New Roman" pitchFamily="18" charset="0"/>
                <a:cs typeface="Times New Roman" pitchFamily="18" charset="0"/>
              </a:rPr>
              <a:t>6.Развивать детскую фантазию и воображение во время работы с различными видами бумаги.</a:t>
            </a:r>
          </a:p>
          <a:p>
            <a:pPr algn="just"/>
            <a:r>
              <a:rPr lang="ru-RU" sz="1400" dirty="0" smtClean="0">
                <a:latin typeface="Times New Roman" pitchFamily="18" charset="0"/>
                <a:cs typeface="Times New Roman" pitchFamily="18" charset="0"/>
              </a:rPr>
              <a:t>7.Воспитывать усидчивость, чёткость выполнения инструкции.</a:t>
            </a:r>
          </a:p>
          <a:p>
            <a:pPr algn="just"/>
            <a:r>
              <a:rPr lang="ru-RU" sz="1400" dirty="0" smtClean="0">
                <a:latin typeface="Times New Roman" pitchFamily="18" charset="0"/>
                <a:cs typeface="Times New Roman" pitchFamily="18" charset="0"/>
              </a:rPr>
              <a:t>8.Приучать к аккуратности во время работы с клеем и тонкими видами бумаги.</a:t>
            </a:r>
          </a:p>
          <a:p>
            <a:pPr algn="just"/>
            <a:endParaRPr lang="ru-RU" sz="1400" dirty="0" smtClean="0">
              <a:latin typeface="Times New Roman" pitchFamily="18" charset="0"/>
              <a:cs typeface="Times New Roman" pitchFamily="18" charset="0"/>
            </a:endParaRPr>
          </a:p>
          <a:p>
            <a:pPr algn="just"/>
            <a:r>
              <a:rPr lang="ru-RU" sz="1400" b="1" dirty="0" smtClean="0">
                <a:solidFill>
                  <a:srgbClr val="C00000"/>
                </a:solidFill>
                <a:latin typeface="Times New Roman" pitchFamily="18" charset="0"/>
                <a:cs typeface="Times New Roman" pitchFamily="18" charset="0"/>
              </a:rPr>
              <a:t>К концу второго года обучения дети могут:</a:t>
            </a:r>
          </a:p>
          <a:p>
            <a:pPr algn="just"/>
            <a:r>
              <a:rPr lang="ru-RU" sz="1400" dirty="0" smtClean="0">
                <a:latin typeface="Times New Roman" pitchFamily="18" charset="0"/>
                <a:cs typeface="Times New Roman" pitchFamily="18" charset="0"/>
              </a:rPr>
              <a:t>1.Знать и называть геометрические фигуры;</a:t>
            </a:r>
          </a:p>
          <a:p>
            <a:pPr algn="just"/>
            <a:r>
              <a:rPr lang="ru-RU" sz="1400" dirty="0" smtClean="0">
                <a:latin typeface="Times New Roman" pitchFamily="18" charset="0"/>
                <a:cs typeface="Times New Roman" pitchFamily="18" charset="0"/>
              </a:rPr>
              <a:t>2.Ориентироваться на листе бумаги;</a:t>
            </a:r>
          </a:p>
          <a:p>
            <a:pPr algn="just"/>
            <a:r>
              <a:rPr lang="ru-RU" sz="1400" dirty="0" smtClean="0">
                <a:latin typeface="Times New Roman" pitchFamily="18" charset="0"/>
                <a:cs typeface="Times New Roman" pitchFamily="18" charset="0"/>
              </a:rPr>
              <a:t>3.Складывать квадратный лист в разных направлениях;</a:t>
            </a:r>
          </a:p>
          <a:p>
            <a:pPr algn="just"/>
            <a:r>
              <a:rPr lang="ru-RU" sz="1400" dirty="0" smtClean="0">
                <a:latin typeface="Times New Roman" pitchFamily="18" charset="0"/>
                <a:cs typeface="Times New Roman" pitchFamily="18" charset="0"/>
              </a:rPr>
              <a:t>4.Уметь намечать линии;</a:t>
            </a:r>
          </a:p>
          <a:p>
            <a:pPr algn="just"/>
            <a:r>
              <a:rPr lang="ru-RU" sz="1400" dirty="0" smtClean="0">
                <a:latin typeface="Times New Roman" pitchFamily="18" charset="0"/>
                <a:cs typeface="Times New Roman" pitchFamily="18" charset="0"/>
              </a:rPr>
              <a:t>5.Тщательно и аккуратно разглаживать линии сгиба;</a:t>
            </a:r>
          </a:p>
          <a:p>
            <a:pPr algn="just"/>
            <a:r>
              <a:rPr lang="ru-RU" sz="1400" dirty="0" smtClean="0">
                <a:latin typeface="Times New Roman" pitchFamily="18" charset="0"/>
                <a:cs typeface="Times New Roman" pitchFamily="18" charset="0"/>
              </a:rPr>
              <a:t>6.Знать, называть и выполнять базовые формы оригами «книжка», «треугольник» (косынка), «воздушный змей» (мороженое), «конфетка», «двойной треугольник», «блинчик».</a:t>
            </a:r>
          </a:p>
          <a:p>
            <a:pPr algn="just"/>
            <a:r>
              <a:rPr lang="ru-RU" sz="1400" dirty="0" smtClean="0">
                <a:latin typeface="Times New Roman" pitchFamily="18" charset="0"/>
                <a:cs typeface="Times New Roman" pitchFamily="18" charset="0"/>
              </a:rPr>
              <a:t>7.Уметь украсить свою поделку, добавлять недостающие детали (глаза, усы, нос и т.д.).</a:t>
            </a:r>
          </a:p>
          <a:p>
            <a:pPr algn="just"/>
            <a:r>
              <a:rPr lang="ru-RU" sz="1400" dirty="0" smtClean="0">
                <a:latin typeface="Times New Roman" pitchFamily="18" charset="0"/>
                <a:cs typeface="Times New Roman" pitchFamily="18" charset="0"/>
              </a:rPr>
              <a:t>8.Работать самостоятельно, точно соблюдая инструкцию.</a:t>
            </a:r>
            <a:endParaRPr lang="ru-RU" sz="1400"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1319883326"/>
              </p:ext>
            </p:extLst>
          </p:nvPr>
        </p:nvGraphicFramePr>
        <p:xfrm>
          <a:off x="1268760" y="323528"/>
          <a:ext cx="4824536"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576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6440" y="1043608"/>
            <a:ext cx="6192688" cy="4616648"/>
          </a:xfrm>
          <a:prstGeom prst="rect">
            <a:avLst/>
          </a:prstGeom>
        </p:spPr>
        <p:txBody>
          <a:bodyPr wrap="square">
            <a:spAutoFit/>
          </a:bodyPr>
          <a:lstStyle/>
          <a:p>
            <a:r>
              <a:rPr lang="ru-RU" sz="1400" b="1" dirty="0" smtClean="0">
                <a:solidFill>
                  <a:srgbClr val="C00000"/>
                </a:solidFill>
                <a:latin typeface="Times New Roman" pitchFamily="18" charset="0"/>
                <a:cs typeface="Times New Roman" pitchFamily="18" charset="0"/>
              </a:rPr>
              <a:t>Задачи:</a:t>
            </a:r>
          </a:p>
          <a:p>
            <a:pPr algn="just"/>
            <a:r>
              <a:rPr lang="ru-RU" sz="1400" dirty="0" smtClean="0">
                <a:latin typeface="Times New Roman" pitchFamily="18" charset="0"/>
                <a:cs typeface="Times New Roman" pitchFamily="18" charset="0"/>
              </a:rPr>
              <a:t>1.Познакомить детей с модульным оригами.</a:t>
            </a:r>
          </a:p>
          <a:p>
            <a:pPr algn="just"/>
            <a:r>
              <a:rPr lang="ru-RU" sz="1400" dirty="0" smtClean="0">
                <a:latin typeface="Times New Roman" pitchFamily="18" charset="0"/>
                <a:cs typeface="Times New Roman" pitchFamily="18" charset="0"/>
              </a:rPr>
              <a:t>2.Научить складывать различные модули: треугольный, </a:t>
            </a:r>
            <a:r>
              <a:rPr lang="ru-RU" sz="1400" dirty="0" err="1" smtClean="0">
                <a:latin typeface="Times New Roman" pitchFamily="18" charset="0"/>
                <a:cs typeface="Times New Roman" pitchFamily="18" charset="0"/>
              </a:rPr>
              <a:t>кусудамы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Супершар</a:t>
            </a:r>
            <a:r>
              <a:rPr lang="ru-RU" sz="1400" dirty="0" smtClean="0">
                <a:latin typeface="Times New Roman" pitchFamily="18" charset="0"/>
                <a:cs typeface="Times New Roman" pitchFamily="18" charset="0"/>
              </a:rPr>
              <a:t>» и трилистник; собирать из них поделки.</a:t>
            </a:r>
          </a:p>
          <a:p>
            <a:pPr algn="just"/>
            <a:r>
              <a:rPr lang="ru-RU" sz="1400" dirty="0" smtClean="0">
                <a:latin typeface="Times New Roman" pitchFamily="18" charset="0"/>
                <a:cs typeface="Times New Roman" pitchFamily="18" charset="0"/>
              </a:rPr>
              <a:t>3.Познакомить с театром оригами. Научить складывать модули для масок.</a:t>
            </a:r>
          </a:p>
          <a:p>
            <a:pPr algn="just"/>
            <a:r>
              <a:rPr lang="ru-RU" sz="1400" dirty="0" smtClean="0">
                <a:latin typeface="Times New Roman" pitchFamily="18" charset="0"/>
                <a:cs typeface="Times New Roman" pitchFamily="18" charset="0"/>
              </a:rPr>
              <a:t>4.Познакомить с театром игрушек. Научить складывать игрушки для этого театра.</a:t>
            </a:r>
          </a:p>
          <a:p>
            <a:pPr algn="just"/>
            <a:r>
              <a:rPr lang="ru-RU" sz="1400" dirty="0" smtClean="0">
                <a:latin typeface="Times New Roman" pitchFamily="18" charset="0"/>
                <a:cs typeface="Times New Roman" pitchFamily="18" charset="0"/>
              </a:rPr>
              <a:t>5.Учить работать со схемами модульного оригами.</a:t>
            </a:r>
          </a:p>
          <a:p>
            <a:pPr algn="just"/>
            <a:r>
              <a:rPr lang="ru-RU" sz="1400" dirty="0" smtClean="0">
                <a:latin typeface="Times New Roman" pitchFamily="18" charset="0"/>
                <a:cs typeface="Times New Roman" pitchFamily="18" charset="0"/>
              </a:rPr>
              <a:t>6.Развивать творческие способности детей, их внимание, память, воображение, мелкую моторику.</a:t>
            </a:r>
          </a:p>
          <a:p>
            <a:pPr algn="just"/>
            <a:endParaRPr lang="ru-RU" sz="1400" dirty="0" smtClean="0">
              <a:latin typeface="Times New Roman" pitchFamily="18" charset="0"/>
              <a:cs typeface="Times New Roman" pitchFamily="18" charset="0"/>
            </a:endParaRPr>
          </a:p>
          <a:p>
            <a:pPr algn="just"/>
            <a:endParaRPr lang="ru-RU" sz="1400" dirty="0" smtClean="0">
              <a:latin typeface="Times New Roman" pitchFamily="18" charset="0"/>
              <a:cs typeface="Times New Roman" pitchFamily="18" charset="0"/>
            </a:endParaRPr>
          </a:p>
          <a:p>
            <a:r>
              <a:rPr lang="ru-RU" sz="1400" b="1" dirty="0" smtClean="0">
                <a:solidFill>
                  <a:srgbClr val="C00000"/>
                </a:solidFill>
                <a:latin typeface="Times New Roman" pitchFamily="18" charset="0"/>
                <a:cs typeface="Times New Roman" pitchFamily="18" charset="0"/>
              </a:rPr>
              <a:t>К концу третьего года обучения дети могут:</a:t>
            </a:r>
          </a:p>
          <a:p>
            <a:pPr algn="just"/>
            <a:r>
              <a:rPr lang="ru-RU" sz="1400" dirty="0" smtClean="0">
                <a:latin typeface="Times New Roman" pitchFamily="18" charset="0"/>
                <a:cs typeface="Times New Roman" pitchFamily="18" charset="0"/>
              </a:rPr>
              <a:t>1.Складывать различные модули оригами: треугольный, </a:t>
            </a:r>
            <a:r>
              <a:rPr lang="ru-RU" sz="1400" dirty="0" err="1" smtClean="0">
                <a:latin typeface="Times New Roman" pitchFamily="18" charset="0"/>
                <a:cs typeface="Times New Roman" pitchFamily="18" charset="0"/>
              </a:rPr>
              <a:t>кусудамы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Супершар</a:t>
            </a:r>
            <a:r>
              <a:rPr lang="ru-RU" sz="1400" dirty="0" smtClean="0">
                <a:latin typeface="Times New Roman" pitchFamily="18" charset="0"/>
                <a:cs typeface="Times New Roman" pitchFamily="18" charset="0"/>
              </a:rPr>
              <a:t>», трилистник, модули для масок, игрушки для театра.</a:t>
            </a:r>
          </a:p>
          <a:p>
            <a:r>
              <a:rPr lang="ru-RU" sz="1400" dirty="0" smtClean="0">
                <a:latin typeface="Times New Roman" pitchFamily="18" charset="0"/>
                <a:cs typeface="Times New Roman" pitchFamily="18" charset="0"/>
              </a:rPr>
              <a:t>2.Выполнять работу по схематическому изображению поделки.</a:t>
            </a:r>
          </a:p>
          <a:p>
            <a:r>
              <a:rPr lang="ru-RU" sz="1400" dirty="0" smtClean="0">
                <a:latin typeface="Times New Roman" pitchFamily="18" charset="0"/>
                <a:cs typeface="Times New Roman" pitchFamily="18" charset="0"/>
              </a:rPr>
              <a:t>3.Уметь украсить свою поделку, добавлять недостающие детали (глаза, усы, нос и т.д.)</a:t>
            </a:r>
          </a:p>
          <a:p>
            <a:r>
              <a:rPr lang="ru-RU" sz="1400" dirty="0" smtClean="0">
                <a:latin typeface="Times New Roman" pitchFamily="18" charset="0"/>
                <a:cs typeface="Times New Roman" pitchFamily="18" charset="0"/>
              </a:rPr>
              <a:t>4.Работать самостоятельно, точно соблюдая инструкцию.</a:t>
            </a:r>
          </a:p>
          <a:p>
            <a:r>
              <a:rPr lang="ru-RU" sz="1400" dirty="0" smtClean="0">
                <a:latin typeface="Times New Roman" pitchFamily="18" charset="0"/>
                <a:cs typeface="Times New Roman" pitchFamily="18" charset="0"/>
              </a:rPr>
              <a:t>5.Уметь находить собственную ошибку в работе и выявлять причину неудачи.</a:t>
            </a:r>
          </a:p>
          <a:p>
            <a:r>
              <a:rPr lang="ru-RU" sz="1400" dirty="0" smtClean="0">
                <a:latin typeface="Times New Roman" pitchFamily="18" charset="0"/>
                <a:cs typeface="Times New Roman" pitchFamily="18" charset="0"/>
              </a:rPr>
              <a:t>6.Проявлять творчество и самостоятельность.</a:t>
            </a:r>
            <a:endParaRPr lang="ru-RU" sz="1400"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1760122"/>
              </p:ext>
            </p:extLst>
          </p:nvPr>
        </p:nvGraphicFramePr>
        <p:xfrm>
          <a:off x="582464" y="251520"/>
          <a:ext cx="5760640" cy="502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6556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6925</Words>
  <Application>Microsoft Office PowerPoint</Application>
  <PresentationFormat>Экран (4:3)</PresentationFormat>
  <Paragraphs>620</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15</cp:revision>
  <dcterms:created xsi:type="dcterms:W3CDTF">2012-07-21T04:08:59Z</dcterms:created>
  <dcterms:modified xsi:type="dcterms:W3CDTF">2012-07-21T07:23:51Z</dcterms:modified>
</cp:coreProperties>
</file>