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0%BE%D0%B1%D0%B5%D1%80%D0%B5%D0%B6%D1%8C%D0%B5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ru.wikipedia.org/wiki/%D0%A8%D1%82%D0%B0%D0%BD%D0%B4%D0%B0%D1%80%D1%82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okrugsveta.ru/encyclopedia/index.php?title=%D0%93%D1%80%D0%B8%D0%B3%D0%BE%D1%80%D0%B8%D0%B0%D0%BD%D1%81%D0%BA%D0%B8%D0%B9_%D0%BA%D0%B0%D0%BB%D0%B5%D0%BD%D0%B4%D0%B0%D1%80%D1%8C" TargetMode="External"/><Relationship Id="rId3" Type="http://schemas.openxmlformats.org/officeDocument/2006/relationships/hyperlink" Target="http://www.vokrugsveta.ru/encyclopedia/index.php?title=%D0%92%D0%BE%D0%BE%D1%80%D1%83%D0%B6%D0%B5%D0%BD%D0%BD%D1%8B%D0%B5_%D1%81%D0%B8%D0%BB%D1%8B&amp;action=edit" TargetMode="External"/><Relationship Id="rId7" Type="http://schemas.openxmlformats.org/officeDocument/2006/relationships/hyperlink" Target="http://www.vokrugsveta.ru/encyclopedia/index.php?title=30_%D0%BE%D0%BA%D1%82%D1%8F%D0%B1%D1%80%D1%8F" TargetMode="External"/><Relationship Id="rId2" Type="http://schemas.openxmlformats.org/officeDocument/2006/relationships/hyperlink" Target="http://www.vokrugsveta.ru/encyclopedia/index.php?title=%D0%A0%D0%BE%D1%81%D1%81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okrugsveta.ru/encyclopedia/index.php?title=%D0%9F%D0%B5%D1%82%D1%80_I" TargetMode="External"/><Relationship Id="rId5" Type="http://schemas.openxmlformats.org/officeDocument/2006/relationships/hyperlink" Target="http://www.vokrugsveta.ru/encyclopedia/index.php?title=%D0%A1%D0%A1%D0%A1%D0%A0" TargetMode="External"/><Relationship Id="rId4" Type="http://schemas.openxmlformats.org/officeDocument/2006/relationships/hyperlink" Target="http://www.vokrugsveta.ru/encyclopedia/index.php?title=%D0%92%D0%9C%D0%A4" TargetMode="External"/><Relationship Id="rId9" Type="http://schemas.openxmlformats.org/officeDocument/2006/relationships/hyperlink" Target="http://www.vokrugsveta.ru/encyclopedia/index.php?title=1696&amp;action=edi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029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5226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http://im3-tub-ru.yandex.net/i?id=2519ecfcae0f9aa016a189d3285f1120-3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500063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Monotype Corsiva" pitchFamily="66" charset="0"/>
              </a:rPr>
              <a:t>Род </a:t>
            </a:r>
            <a:r>
              <a:rPr lang="ru-RU" sz="2800" b="1" dirty="0" smtClean="0">
                <a:solidFill>
                  <a:srgbClr val="00B0F0"/>
                </a:solidFill>
                <a:latin typeface="Monotype Corsiva" pitchFamily="66" charset="0"/>
              </a:rPr>
              <a:t>сил ВМФ, предназначенный для ведения боевых действий в составе морских десантов (самостоятельно или совместно с Сухопутными войсками), а также для обороны побережья </a:t>
            </a:r>
            <a:endParaRPr lang="ru-RU" sz="28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00B0F0"/>
                </a:solidFill>
                <a:latin typeface="Monotype Corsiva" pitchFamily="66" charset="0"/>
              </a:rPr>
              <a:t>(</a:t>
            </a:r>
            <a:r>
              <a:rPr lang="ru-RU" sz="2800" b="1" dirty="0" smtClean="0">
                <a:solidFill>
                  <a:srgbClr val="00B0F0"/>
                </a:solidFill>
                <a:latin typeface="Monotype Corsiva" pitchFamily="66" charset="0"/>
              </a:rPr>
              <a:t>военно-морских баз, портов).</a:t>
            </a:r>
            <a:endParaRPr lang="ru-RU" sz="2800" b="1" dirty="0" smtClean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14290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Морская пехота</a:t>
            </a:r>
            <a:endParaRPr lang="ru-RU" sz="4000" dirty="0"/>
          </a:p>
        </p:txBody>
      </p:sp>
    </p:spTree>
  </p:cSld>
  <p:clrMapOvr>
    <a:masterClrMapping/>
  </p:clrMapOvr>
  <p:transition spd="slow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http://im3-tub-ru.yandex.net/i?id=676a93bd4507737c93d89667940e2ae0-2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507207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Род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сил ВМФ,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предназначены для защиты пунктов базирования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сил ВМФ, портов, важных участков побережья, островов, проливов и узкостей от нападения кораблей и морских десантов противника.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latin typeface="Monotype Corsiva" pitchFamily="66" charset="0"/>
              </a:rPr>
              <a:t>Войска береговой </a:t>
            </a:r>
            <a:r>
              <a:rPr lang="ru-RU" sz="3600" b="1" dirty="0" smtClean="0">
                <a:solidFill>
                  <a:srgbClr val="FF0066"/>
                </a:solidFill>
                <a:latin typeface="Monotype Corsiva" pitchFamily="66" charset="0"/>
              </a:rPr>
              <a:t>обороны</a:t>
            </a:r>
            <a:endParaRPr lang="ru-RU" sz="3600" dirty="0"/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Задачи Военно-морского флота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858280" cy="584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Борьба против военно-морских сил 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противника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Нарушение морских коммуникаций противника.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Защита своих морских коммуникаций.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Оборона своего 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  <a:hlinkClick r:id="rId2" tooltip="Побережье"/>
              </a:rPr>
              <a:t>побережья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с морского направления.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Нанесение ударов и обеспечение вторжения на территорию противника с моря.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  <a:hlinkClick r:id="rId2" tooltip="Штандарт"/>
              </a:rPr>
              <a:t>Штандарт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 главнокомандующего Военно-Морским Флотом России</a:t>
            </a:r>
            <a:endParaRPr lang="ru-RU" dirty="0"/>
          </a:p>
        </p:txBody>
      </p:sp>
      <p:pic>
        <p:nvPicPr>
          <p:cNvPr id="3" name="Picture 4" descr="%B4%D1%83%D1%8E%D1%89%D0%B5%D0%B3%D0%BE_%D0%92%D0%BE%D0%B5%D0%BD%D0%BD%D0%BE-%D0%9C%D0%BE%D1%80%D1%81%D0%BA%D0%B8%D0%BC_%D0%A4%D0%BB%D0%BE%D1%82%D0%BE%D0%BC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256717"/>
            <a:ext cx="3929089" cy="548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Военно-Морской Флот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dirty="0" smtClean="0">
                <a:latin typeface="Monotype Corsiva" pitchFamily="66" charset="0"/>
              </a:rPr>
              <a:t/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ВМФ) является мощным фактором обороноспособности страны. Он подразделяется на стратегические ядерные силы и силы общего назначения. Стратегические ядерные силы обладают большой ракетно-ядерной мощью, высокой подвижностью и способностью длительное время действовать в различных районах Мирового океана.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357694"/>
            <a:ext cx="7715304" cy="2500306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ВМФ состоит из следующих родов сил: подводных, надводных, морской авиации, морской пехоты и войск береговой обороны. В его состав входят также корабли и суда, части специального назначения, части и подразделения тыла.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История ВМФ: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Monotype Corsiva" pitchFamily="66" charset="0"/>
              </a:rPr>
              <a:t>Военно-морской флот </a:t>
            </a:r>
            <a:r>
              <a:rPr lang="ru-RU" b="1" dirty="0" smtClean="0">
                <a:latin typeface="Monotype Corsiva" pitchFamily="66" charset="0"/>
                <a:hlinkClick r:id="rId2" tooltip="Россия"/>
              </a:rPr>
              <a:t>России</a:t>
            </a:r>
            <a:r>
              <a:rPr lang="ru-RU" b="1" dirty="0" smtClean="0">
                <a:latin typeface="Monotype Corsiva" pitchFamily="66" charset="0"/>
              </a:rPr>
              <a:t>, сокращенно ВМФ </a:t>
            </a:r>
            <a:r>
              <a:rPr lang="ru-RU" b="1" dirty="0" smtClean="0">
                <a:latin typeface="Monotype Corsiva" pitchFamily="66" charset="0"/>
                <a:hlinkClick r:id="rId2" tooltip="Россия"/>
              </a:rPr>
              <a:t>России</a:t>
            </a:r>
            <a:r>
              <a:rPr lang="ru-RU" b="1" dirty="0" smtClean="0">
                <a:latin typeface="Monotype Corsiva" pitchFamily="66" charset="0"/>
              </a:rPr>
              <a:t> - вид </a:t>
            </a:r>
            <a:r>
              <a:rPr lang="ru-RU" b="1" u="sng" dirty="0" smtClean="0">
                <a:latin typeface="Monotype Corsiva" pitchFamily="66" charset="0"/>
                <a:hlinkClick r:id="rId3" tooltip="Вооруженные силы"/>
              </a:rPr>
              <a:t>вооруженных сил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  <a:hlinkClick r:id="rId2" tooltip="Россия"/>
              </a:rPr>
              <a:t>России</a:t>
            </a:r>
            <a:r>
              <a:rPr lang="ru-RU" b="1" dirty="0" smtClean="0">
                <a:latin typeface="Monotype Corsiva" pitchFamily="66" charset="0"/>
              </a:rPr>
              <a:t>. Современный российский </a:t>
            </a:r>
            <a:r>
              <a:rPr lang="ru-RU" b="1" dirty="0" smtClean="0">
                <a:latin typeface="Monotype Corsiva" pitchFamily="66" charset="0"/>
                <a:hlinkClick r:id="rId4" tooltip="ВМФ"/>
              </a:rPr>
              <a:t>ВМФ</a:t>
            </a:r>
            <a:r>
              <a:rPr lang="ru-RU" b="1" dirty="0" smtClean="0">
                <a:latin typeface="Monotype Corsiva" pitchFamily="66" charset="0"/>
              </a:rPr>
              <a:t> ведет свое происхождение от Военно-морского флота </a:t>
            </a:r>
            <a:r>
              <a:rPr lang="ru-RU" b="1" dirty="0" smtClean="0">
                <a:latin typeface="Monotype Corsiva" pitchFamily="66" charset="0"/>
                <a:hlinkClick r:id="rId5" tooltip="СССР"/>
              </a:rPr>
              <a:t>СССР</a:t>
            </a:r>
            <a:r>
              <a:rPr lang="ru-RU" b="1" dirty="0" smtClean="0">
                <a:latin typeface="Monotype Corsiva" pitchFamily="66" charset="0"/>
              </a:rPr>
              <a:t>, а тот, в свою очередь, от русского военно-морского флота, созданного по представлению </a:t>
            </a:r>
            <a:r>
              <a:rPr lang="ru-RU" b="1" dirty="0" smtClean="0">
                <a:latin typeface="Monotype Corsiva" pitchFamily="66" charset="0"/>
                <a:hlinkClick r:id="rId6" tooltip="Петр I"/>
              </a:rPr>
              <a:t>Петра I</a:t>
            </a:r>
            <a:r>
              <a:rPr lang="ru-RU" b="1" dirty="0" smtClean="0">
                <a:latin typeface="Monotype Corsiva" pitchFamily="66" charset="0"/>
              </a:rPr>
              <a:t> приговором Боярской Думы от </a:t>
            </a:r>
            <a:r>
              <a:rPr lang="ru-RU" b="1" dirty="0" smtClean="0">
                <a:latin typeface="Monotype Corsiva" pitchFamily="66" charset="0"/>
                <a:hlinkClick r:id="rId7" tooltip="30 октября"/>
              </a:rPr>
              <a:t>30 октября</a:t>
            </a:r>
            <a:r>
              <a:rPr lang="ru-RU" b="1" dirty="0" smtClean="0">
                <a:latin typeface="Monotype Corsiva" pitchFamily="66" charset="0"/>
              </a:rPr>
              <a:t> (по </a:t>
            </a:r>
            <a:r>
              <a:rPr lang="ru-RU" b="1" dirty="0" smtClean="0">
                <a:latin typeface="Monotype Corsiva" pitchFamily="66" charset="0"/>
                <a:hlinkClick r:id="rId8" tooltip="Григорианский календарь"/>
              </a:rPr>
              <a:t>новому стилю</a:t>
            </a:r>
            <a:r>
              <a:rPr lang="ru-RU" b="1" dirty="0" smtClean="0">
                <a:latin typeface="Monotype Corsiva" pitchFamily="66" charset="0"/>
              </a:rPr>
              <a:t>) </a:t>
            </a:r>
            <a:r>
              <a:rPr lang="ru-RU" b="1" u="sng" dirty="0" smtClean="0">
                <a:latin typeface="Monotype Corsiva" pitchFamily="66" charset="0"/>
                <a:hlinkClick r:id="rId9" tooltip="1696"/>
              </a:rPr>
              <a:t>1696</a:t>
            </a:r>
            <a:r>
              <a:rPr lang="ru-RU" b="1" dirty="0" smtClean="0">
                <a:latin typeface="Monotype Corsiva" pitchFamily="66" charset="0"/>
              </a:rPr>
              <a:t> года: «</a:t>
            </a:r>
            <a:r>
              <a:rPr lang="ru-RU" b="1" i="1" dirty="0" smtClean="0">
                <a:latin typeface="Monotype Corsiva" pitchFamily="66" charset="0"/>
              </a:rPr>
              <a:t>205-го, октября в 20 день приговорено: Морским судам быть, а скольким, о том справиться о числе крестьянских дворов, что за духовными и за всяких чинов людьми, о том выписать и доложить, не замолчав</a:t>
            </a:r>
            <a:r>
              <a:rPr lang="ru-RU" b="1" dirty="0" smtClean="0">
                <a:latin typeface="Monotype Corsiva" pitchFamily="66" charset="0"/>
              </a:rPr>
              <a:t>». Это значило, что все крупные собственники обязываются строить корабли.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ceret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http://im2-tub-ru.yandex.net/i?id=b82df7f9218096713771469151802569-3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54225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Структура ВМФ: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148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rgbClr val="FF0066"/>
                </a:solidFill>
                <a:latin typeface="Monotype Corsiva" pitchFamily="66" charset="0"/>
              </a:rPr>
              <a:t>Надводные корабли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Monotype Corsiva" pitchFamily="66" charset="0"/>
              </a:rPr>
              <a:t>являются основными силами для обеспечения выхода и развертывания подводных лодок в районы боевых действий и возвращения в базы, перевозки и прикрытия десантов. Им отводится главная роль в постановке минных заграждений, в борьбе с минной опасностью и защите своих коммуникаций.</a:t>
            </a:r>
            <a:endParaRPr lang="ru-RU" sz="2400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 descr="http://im3-tub-ru.yandex.net/i?id=81e7c056615cd6d0109e3cf6491afe0b-1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4000" b="1" dirty="0" smtClean="0">
                <a:solidFill>
                  <a:srgbClr val="FF0066"/>
                </a:solidFill>
                <a:latin typeface="Monotype Corsiva" pitchFamily="66" charset="0"/>
              </a:rPr>
              <a:t>Подводные силы</a:t>
            </a: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Monotype Corsiva" pitchFamily="66" charset="0"/>
              </a:rPr>
              <a:t>- ударная сила флота, способная контролировать просторы Мирового океана, скрытно и быстро развертываться на нужных направлениях и наносить неожиданные мощные удары из глубины океана по морским и континентальным целям. </a:t>
            </a:r>
            <a:endParaRPr lang="ru-RU" sz="3200" b="1" dirty="0" smtClean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http://im1-tub-ru.yandex.net/i?id=eb9f3d59154179dca9b1f078126dfa19-5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8432" y="2928934"/>
            <a:ext cx="5225568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14942" y="13572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643306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rgbClr val="FF0066"/>
                </a:solidFill>
                <a:latin typeface="Monotype Corsiva" pitchFamily="66" charset="0"/>
              </a:rPr>
              <a:t>Стратегическая и тактическая авиация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предназначена для противоборства с группировками надводных кораблей в океане, подводными лодками и транспортами, а также для нанесения бомбовых и ракетных ударов по береговым объектам противника.</a:t>
            </a:r>
            <a:endParaRPr lang="ru-RU" sz="3200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5" name="Рисунок 1" descr="http://im2-tub-ru.yandex.net/i?id=392e4f696894deb9542e0dcb5e802ddd-104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0"/>
            <a:ext cx="5214937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0-tub-ru.yandex.net/i?id=647c993132ef8a721ffffde98b5c15e2-1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206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0-tub-ru.yandex.net/i?id=e6d230193443b7c90174e0ab1393bfc5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5"/>
            <a:ext cx="508000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72066" y="285728"/>
            <a:ext cx="3857652" cy="641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rgbClr val="FF0066"/>
                </a:solidFill>
                <a:latin typeface="Monotype Corsiva" pitchFamily="66" charset="0"/>
              </a:rPr>
              <a:t>Палубная авиация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является основной ударной силой авианосных соединений ВМФ. Ее основными боевыми задачами в вооруженной борьбе на море являются уничтожение авиации противника в воздухе, стартовых позиций зенитных управляемых ракет и других средств противовоздушной обороны противника, ведение тактической разведки и др. 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http://im0-tub-ru.yandex.net/i?id=8f3db3c69308c215184a7f4fbd70d2ca-3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420</Words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Военно-Морской Флот  (ВМФ) является мощным фактором обороноспособности страны. Он подразделяется на стратегические ядерные силы и силы общего назначения. Стратегические ядерные силы обладают большой ракетно-ядерной мощью, высокой подвижностью и способностью длительное время действовать в различных районах Мирового океана. </vt:lpstr>
      <vt:lpstr>История ВМФ:</vt:lpstr>
      <vt:lpstr>Слайд 4</vt:lpstr>
      <vt:lpstr>Структура ВМФ: </vt:lpstr>
      <vt:lpstr>Слайд 6</vt:lpstr>
      <vt:lpstr>Слайд 7</vt:lpstr>
      <vt:lpstr>Слайд 8</vt:lpstr>
      <vt:lpstr>Слайд 9</vt:lpstr>
      <vt:lpstr>Слайд 10</vt:lpstr>
      <vt:lpstr>Слайд 11</vt:lpstr>
      <vt:lpstr>Задачи Военно-морского флота</vt:lpstr>
      <vt:lpstr>Штандарт главнокомандующего Военно-Морским Флотом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2015-01-28T08:58:37Z</dcterms:modified>
</cp:coreProperties>
</file>