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61" r:id="rId4"/>
    <p:sldId id="262" r:id="rId5"/>
    <p:sldId id="264" r:id="rId6"/>
    <p:sldId id="263" r:id="rId7"/>
    <p:sldId id="265" r:id="rId8"/>
    <p:sldId id="266" r:id="rId9"/>
    <p:sldId id="267" r:id="rId10"/>
    <p:sldId id="268" r:id="rId11"/>
    <p:sldId id="269" r:id="rId12"/>
    <p:sldId id="270" r:id="rId13"/>
    <p:sldId id="271" r:id="rId14"/>
    <p:sldId id="272"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71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F4C7045D-4573-40C4-93BD-95D1FD4698CE}" type="datetimeFigureOut">
              <a:rPr lang="ru-RU" smtClean="0"/>
              <a:pPr/>
              <a:t>20.02.2013</a:t>
            </a:fld>
            <a:endParaRPr lang="ru-RU"/>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ru-RU"/>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0585FBC2-1E80-440D-A49F-1DB545D4A4A5}"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4C7045D-4573-40C4-93BD-95D1FD4698CE}" type="datetimeFigureOut">
              <a:rPr lang="ru-RU" smtClean="0"/>
              <a:pPr/>
              <a:t>20.02.2013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585FBC2-1E80-440D-A49F-1DB545D4A4A5}"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4C7045D-4573-40C4-93BD-95D1FD4698CE}" type="datetimeFigureOut">
              <a:rPr lang="ru-RU" smtClean="0"/>
              <a:pPr/>
              <a:t>20.02.2013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585FBC2-1E80-440D-A49F-1DB545D4A4A5}"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Содержимое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F4C7045D-4573-40C4-93BD-95D1FD4698CE}" type="datetimeFigureOut">
              <a:rPr lang="ru-RU" smtClean="0"/>
              <a:pPr/>
              <a:t>20.02.2013</a:t>
            </a:fld>
            <a:endParaRPr lang="ru-RU"/>
          </a:p>
        </p:txBody>
      </p:sp>
      <p:sp>
        <p:nvSpPr>
          <p:cNvPr id="5" name="Нижний колонтитул 4"/>
          <p:cNvSpPr>
            <a:spLocks noGrp="1"/>
          </p:cNvSpPr>
          <p:nvPr>
            <p:ph type="ftr" sz="quarter" idx="11"/>
          </p:nvPr>
        </p:nvSpPr>
        <p:spPr>
          <a:xfrm>
            <a:off x="457200" y="6480969"/>
            <a:ext cx="4260056" cy="300831"/>
          </a:xfrm>
        </p:spPr>
        <p:txBody>
          <a:bodyPr/>
          <a:lstStyle/>
          <a:p>
            <a:endParaRPr lang="ru-RU"/>
          </a:p>
        </p:txBody>
      </p:sp>
      <p:sp>
        <p:nvSpPr>
          <p:cNvPr id="6" name="Номер слайда 5"/>
          <p:cNvSpPr>
            <a:spLocks noGrp="1"/>
          </p:cNvSpPr>
          <p:nvPr>
            <p:ph type="sldNum" sz="quarter" idx="12"/>
          </p:nvPr>
        </p:nvSpPr>
        <p:spPr/>
        <p:txBody>
          <a:bodyPr/>
          <a:lstStyle/>
          <a:p>
            <a:fld id="{0585FBC2-1E80-440D-A49F-1DB545D4A4A5}"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Дата 3"/>
          <p:cNvSpPr>
            <a:spLocks noGrp="1"/>
          </p:cNvSpPr>
          <p:nvPr>
            <p:ph type="dt" sz="half" idx="10"/>
          </p:nvPr>
        </p:nvSpPr>
        <p:spPr>
          <a:xfrm>
            <a:off x="6955632" y="6477000"/>
            <a:ext cx="2133600" cy="304800"/>
          </a:xfrm>
        </p:spPr>
        <p:txBody>
          <a:bodyPr/>
          <a:lstStyle/>
          <a:p>
            <a:fld id="{F4C7045D-4573-40C4-93BD-95D1FD4698CE}" type="datetimeFigureOut">
              <a:rPr lang="ru-RU" smtClean="0"/>
              <a:pPr/>
              <a:t>20.02.2013</a:t>
            </a:fld>
            <a:endParaRPr lang="ru-RU"/>
          </a:p>
        </p:txBody>
      </p:sp>
      <p:sp>
        <p:nvSpPr>
          <p:cNvPr id="5" name="Нижний колонтитул 4"/>
          <p:cNvSpPr>
            <a:spLocks noGrp="1"/>
          </p:cNvSpPr>
          <p:nvPr>
            <p:ph type="ftr" sz="quarter" idx="11"/>
          </p:nvPr>
        </p:nvSpPr>
        <p:spPr>
          <a:xfrm>
            <a:off x="2619376" y="6480969"/>
            <a:ext cx="4260056" cy="300831"/>
          </a:xfrm>
        </p:spPr>
        <p:txBody>
          <a:bodyPr/>
          <a:lstStyle/>
          <a:p>
            <a:endParaRPr lang="ru-RU"/>
          </a:p>
        </p:txBody>
      </p:sp>
      <p:sp>
        <p:nvSpPr>
          <p:cNvPr id="6" name="Номер слайда 5"/>
          <p:cNvSpPr>
            <a:spLocks noGrp="1"/>
          </p:cNvSpPr>
          <p:nvPr>
            <p:ph type="sldNum" sz="quarter" idx="12"/>
          </p:nvPr>
        </p:nvSpPr>
        <p:spPr>
          <a:xfrm>
            <a:off x="8451056" y="809624"/>
            <a:ext cx="502920" cy="300831"/>
          </a:xfrm>
        </p:spPr>
        <p:txBody>
          <a:bodyPr/>
          <a:lstStyle/>
          <a:p>
            <a:fld id="{0585FBC2-1E80-440D-A49F-1DB545D4A4A5}" type="slidenum">
              <a:rPr lang="ru-RU" smtClean="0"/>
              <a:pPr/>
              <a:t>‹#›</a:t>
            </a:fld>
            <a:endParaRPr lang="ru-RU"/>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F4C7045D-4573-40C4-93BD-95D1FD4698CE}" type="datetimeFigureOut">
              <a:rPr lang="ru-RU" smtClean="0"/>
              <a:pPr/>
              <a:t>20.02.2013</a:t>
            </a:fld>
            <a:endParaRPr lang="ru-RU"/>
          </a:p>
        </p:txBody>
      </p:sp>
      <p:sp>
        <p:nvSpPr>
          <p:cNvPr id="6" name="Нижний колонтитул 5"/>
          <p:cNvSpPr>
            <a:spLocks noGrp="1"/>
          </p:cNvSpPr>
          <p:nvPr>
            <p:ph type="ftr" sz="quarter" idx="11"/>
          </p:nvPr>
        </p:nvSpPr>
        <p:spPr>
          <a:xfrm>
            <a:off x="457200" y="6480969"/>
            <a:ext cx="4260056" cy="301752"/>
          </a:xfrm>
        </p:spPr>
        <p:txBody>
          <a:bodyPr/>
          <a:lstStyle/>
          <a:p>
            <a:endParaRPr lang="ru-RU"/>
          </a:p>
        </p:txBody>
      </p:sp>
      <p:sp>
        <p:nvSpPr>
          <p:cNvPr id="7" name="Номер слайда 6"/>
          <p:cNvSpPr>
            <a:spLocks noGrp="1"/>
          </p:cNvSpPr>
          <p:nvPr>
            <p:ph type="sldNum" sz="quarter" idx="12"/>
          </p:nvPr>
        </p:nvSpPr>
        <p:spPr>
          <a:xfrm>
            <a:off x="7589520" y="6480969"/>
            <a:ext cx="502920" cy="301752"/>
          </a:xfrm>
        </p:spPr>
        <p:txBody>
          <a:bodyPr/>
          <a:lstStyle/>
          <a:p>
            <a:fld id="{0585FBC2-1E80-440D-A49F-1DB545D4A4A5}"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F4C7045D-4573-40C4-93BD-95D1FD4698CE}" type="datetimeFigureOut">
              <a:rPr lang="ru-RU" smtClean="0"/>
              <a:pPr/>
              <a:t>20.02.2013</a:t>
            </a:fld>
            <a:endParaRPr lang="ru-RU"/>
          </a:p>
        </p:txBody>
      </p:sp>
      <p:sp>
        <p:nvSpPr>
          <p:cNvPr id="8" name="Нижний колонтитул 7"/>
          <p:cNvSpPr>
            <a:spLocks noGrp="1"/>
          </p:cNvSpPr>
          <p:nvPr>
            <p:ph type="ftr" sz="quarter" idx="11"/>
          </p:nvPr>
        </p:nvSpPr>
        <p:spPr>
          <a:xfrm>
            <a:off x="457200" y="6480969"/>
            <a:ext cx="4261104" cy="301752"/>
          </a:xfrm>
        </p:spPr>
        <p:txBody>
          <a:bodyPr/>
          <a:lstStyle/>
          <a:p>
            <a:endParaRPr lang="ru-RU"/>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0585FBC2-1E80-440D-A49F-1DB545D4A4A5}"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F4C7045D-4573-40C4-93BD-95D1FD4698CE}" type="datetimeFigureOut">
              <a:rPr lang="ru-RU" smtClean="0"/>
              <a:pPr/>
              <a:t>20.02.2013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585FBC2-1E80-440D-A49F-1DB545D4A4A5}"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F4C7045D-4573-40C4-93BD-95D1FD4698CE}" type="datetimeFigureOut">
              <a:rPr lang="ru-RU" smtClean="0"/>
              <a:pPr/>
              <a:t>20.02.2013</a:t>
            </a:fld>
            <a:endParaRPr lang="ru-RU"/>
          </a:p>
        </p:txBody>
      </p:sp>
      <p:sp>
        <p:nvSpPr>
          <p:cNvPr id="3" name="Нижний колонтитул 2"/>
          <p:cNvSpPr>
            <a:spLocks noGrp="1"/>
          </p:cNvSpPr>
          <p:nvPr>
            <p:ph type="ftr" sz="quarter" idx="11"/>
          </p:nvPr>
        </p:nvSpPr>
        <p:spPr>
          <a:xfrm>
            <a:off x="457200" y="6481890"/>
            <a:ext cx="4260056" cy="300831"/>
          </a:xfrm>
        </p:spPr>
        <p:txBody>
          <a:bodyPr/>
          <a:lstStyle/>
          <a:p>
            <a:endParaRPr lang="ru-RU"/>
          </a:p>
        </p:txBody>
      </p:sp>
      <p:sp>
        <p:nvSpPr>
          <p:cNvPr id="4" name="Номер слайда 3"/>
          <p:cNvSpPr>
            <a:spLocks noGrp="1"/>
          </p:cNvSpPr>
          <p:nvPr>
            <p:ph type="sldNum" sz="quarter" idx="12"/>
          </p:nvPr>
        </p:nvSpPr>
        <p:spPr>
          <a:xfrm>
            <a:off x="7589520" y="6480969"/>
            <a:ext cx="502920" cy="301752"/>
          </a:xfrm>
        </p:spPr>
        <p:txBody>
          <a:bodyPr/>
          <a:lstStyle/>
          <a:p>
            <a:fld id="{0585FBC2-1E80-440D-A49F-1DB545D4A4A5}"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F4C7045D-4573-40C4-93BD-95D1FD4698CE}" type="datetimeFigureOut">
              <a:rPr lang="ru-RU" smtClean="0"/>
              <a:pPr/>
              <a:t>20.02.2013</a:t>
            </a:fld>
            <a:endParaRPr lang="ru-RU"/>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0585FBC2-1E80-440D-A49F-1DB545D4A4A5}"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F4C7045D-4573-40C4-93BD-95D1FD4698CE}" type="datetimeFigureOut">
              <a:rPr lang="ru-RU" smtClean="0"/>
              <a:pPr/>
              <a:t>20.02.2013</a:t>
            </a:fld>
            <a:endParaRPr lang="ru-RU"/>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0585FBC2-1E80-440D-A49F-1DB545D4A4A5}"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F4C7045D-4573-40C4-93BD-95D1FD4698CE}" type="datetimeFigureOut">
              <a:rPr lang="ru-RU" smtClean="0"/>
              <a:pPr/>
              <a:t>20.02.2013</a:t>
            </a:fld>
            <a:endParaRPr lang="ru-RU"/>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ru-RU"/>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0585FBC2-1E80-440D-A49F-1DB545D4A4A5}"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xml"/><Relationship Id="rId5" Type="http://schemas.openxmlformats.org/officeDocument/2006/relationships/image" Target="../media/image7.gif"/><Relationship Id="rId4" Type="http://schemas.openxmlformats.org/officeDocument/2006/relationships/image" Target="../media/image6.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692696"/>
            <a:ext cx="8062912" cy="3240360"/>
          </a:xfrm>
        </p:spPr>
        <p:txBody>
          <a:bodyPr>
            <a:noAutofit/>
          </a:bodyPr>
          <a:lstStyle/>
          <a:p>
            <a:pPr algn="ctr"/>
            <a:r>
              <a:rPr lang="ru-RU" sz="5400" dirty="0" smtClean="0"/>
              <a:t/>
            </a:r>
            <a:br>
              <a:rPr lang="ru-RU" sz="5400" dirty="0" smtClean="0"/>
            </a:br>
            <a:r>
              <a:rPr lang="ru-RU" sz="5400" dirty="0" smtClean="0"/>
              <a:t/>
            </a:r>
            <a:br>
              <a:rPr lang="ru-RU" sz="5400" dirty="0" smtClean="0"/>
            </a:br>
            <a:r>
              <a:rPr lang="ru-RU" sz="5400" dirty="0" smtClean="0"/>
              <a:t/>
            </a:r>
            <a:br>
              <a:rPr lang="ru-RU" sz="5400" dirty="0" smtClean="0"/>
            </a:br>
            <a:r>
              <a:rPr lang="ru-RU" sz="5400" dirty="0" smtClean="0"/>
              <a:t/>
            </a:r>
            <a:br>
              <a:rPr lang="ru-RU" sz="5400" dirty="0" smtClean="0"/>
            </a:br>
            <a:r>
              <a:rPr lang="ru-RU" sz="5400" dirty="0" smtClean="0"/>
              <a:t/>
            </a:r>
            <a:br>
              <a:rPr lang="ru-RU" sz="5400" dirty="0" smtClean="0"/>
            </a:br>
            <a:r>
              <a:rPr lang="ru-RU" sz="5400" dirty="0" smtClean="0"/>
              <a:t/>
            </a:r>
            <a:br>
              <a:rPr lang="ru-RU" sz="5400" dirty="0" smtClean="0"/>
            </a:br>
            <a:r>
              <a:rPr lang="ru-RU" sz="5400" dirty="0" smtClean="0"/>
              <a:t/>
            </a:r>
            <a:br>
              <a:rPr lang="ru-RU" sz="5400" dirty="0" smtClean="0"/>
            </a:br>
            <a:r>
              <a:rPr lang="ru-RU" sz="5400" dirty="0" smtClean="0"/>
              <a:t/>
            </a:r>
            <a:br>
              <a:rPr lang="ru-RU" sz="5400" dirty="0" smtClean="0"/>
            </a:br>
            <a:r>
              <a:rPr lang="ru-RU" sz="5400" dirty="0" smtClean="0"/>
              <a:t/>
            </a:r>
            <a:br>
              <a:rPr lang="ru-RU" sz="5400" dirty="0" smtClean="0"/>
            </a:br>
            <a:r>
              <a:rPr lang="ru-RU" sz="5400" dirty="0" smtClean="0"/>
              <a:t/>
            </a:r>
            <a:br>
              <a:rPr lang="ru-RU" sz="5400" dirty="0" smtClean="0"/>
            </a:br>
            <a:r>
              <a:rPr lang="ru-RU" sz="5400" dirty="0" smtClean="0"/>
              <a:t/>
            </a:r>
            <a:br>
              <a:rPr lang="ru-RU" sz="5400" dirty="0" smtClean="0"/>
            </a:br>
            <a:r>
              <a:rPr lang="ru-RU" sz="5400" dirty="0" smtClean="0"/>
              <a:t/>
            </a:r>
            <a:br>
              <a:rPr lang="ru-RU" sz="5400" dirty="0" smtClean="0"/>
            </a:br>
            <a:r>
              <a:rPr lang="ru-RU" sz="5400" dirty="0" smtClean="0"/>
              <a:t>Пальчиковая гимнастика и развитие речи.</a:t>
            </a:r>
            <a:endParaRPr lang="ru-RU" sz="5400" dirty="0"/>
          </a:p>
        </p:txBody>
      </p:sp>
      <p:sp>
        <p:nvSpPr>
          <p:cNvPr id="3" name="Подзаголовок 2"/>
          <p:cNvSpPr>
            <a:spLocks noGrp="1"/>
          </p:cNvSpPr>
          <p:nvPr>
            <p:ph type="subTitle" idx="1"/>
          </p:nvPr>
        </p:nvSpPr>
        <p:spPr>
          <a:xfrm>
            <a:off x="755576" y="4221088"/>
            <a:ext cx="8062912" cy="1752600"/>
          </a:xfrm>
        </p:spPr>
        <p:txBody>
          <a:bodyPr>
            <a:normAutofit lnSpcReduction="10000"/>
          </a:bodyPr>
          <a:lstStyle/>
          <a:p>
            <a:r>
              <a:rPr lang="ru-RU" dirty="0" smtClean="0"/>
              <a:t>Выполнила </a:t>
            </a:r>
          </a:p>
          <a:p>
            <a:r>
              <a:rPr lang="ru-RU" dirty="0" smtClean="0"/>
              <a:t>старший воспитатель </a:t>
            </a:r>
          </a:p>
          <a:p>
            <a:r>
              <a:rPr lang="ru-RU" dirty="0" err="1" smtClean="0"/>
              <a:t>д</a:t>
            </a:r>
            <a:r>
              <a:rPr lang="ru-RU" dirty="0" smtClean="0"/>
              <a:t>/с 21</a:t>
            </a:r>
          </a:p>
          <a:p>
            <a:r>
              <a:rPr lang="ru-RU" dirty="0" smtClean="0"/>
              <a:t> </a:t>
            </a:r>
            <a:r>
              <a:rPr lang="ru-RU" dirty="0" err="1" smtClean="0"/>
              <a:t>Турьева</a:t>
            </a:r>
            <a:r>
              <a:rPr lang="ru-RU" dirty="0" smtClean="0"/>
              <a:t> М.В.</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45719"/>
          </a:xfrm>
        </p:spPr>
        <p:txBody>
          <a:bodyPr>
            <a:normAutofit fontScale="90000"/>
          </a:bodyPr>
          <a:lstStyle/>
          <a:p>
            <a:endParaRPr lang="ru-RU"/>
          </a:p>
        </p:txBody>
      </p:sp>
      <p:sp>
        <p:nvSpPr>
          <p:cNvPr id="3" name="Содержимое 2"/>
          <p:cNvSpPr>
            <a:spLocks noGrp="1"/>
          </p:cNvSpPr>
          <p:nvPr>
            <p:ph idx="1"/>
          </p:nvPr>
        </p:nvSpPr>
        <p:spPr>
          <a:xfrm>
            <a:off x="457200" y="188640"/>
            <a:ext cx="8229600" cy="6266168"/>
          </a:xfrm>
        </p:spPr>
        <p:txBody>
          <a:bodyPr/>
          <a:lstStyle/>
          <a:p>
            <a:pPr marL="578358" indent="-514350">
              <a:buAutoNum type="arabicPeriod" startAt="2"/>
            </a:pPr>
            <a:r>
              <a:rPr lang="ru-RU" dirty="0" smtClean="0">
                <a:solidFill>
                  <a:srgbClr val="FFFF00"/>
                </a:solidFill>
              </a:rPr>
              <a:t>Игры с палочками</a:t>
            </a:r>
          </a:p>
          <a:p>
            <a:pPr marL="578358" indent="-514350">
              <a:buNone/>
            </a:pPr>
            <a:r>
              <a:rPr lang="ru-RU" dirty="0" smtClean="0">
                <a:solidFill>
                  <a:srgbClr val="FFFF00"/>
                </a:solidFill>
              </a:rPr>
              <a:t>     </a:t>
            </a:r>
            <a:r>
              <a:rPr lang="ru-RU" dirty="0" smtClean="0"/>
              <a:t>Строители</a:t>
            </a:r>
            <a:br>
              <a:rPr lang="ru-RU" dirty="0" smtClean="0"/>
            </a:br>
            <a:r>
              <a:rPr lang="ru-RU" dirty="0" smtClean="0"/>
              <a:t>Задумали белочки и зайчики строить себе домики. Вот из этих бревен надо строить (по 15 счетных палочек). Надо бревна перенести на место, чтобы они не скользили по земле. Это упражнение можно давать на дом. Пусть вся семья играет. </a:t>
            </a:r>
            <a:br>
              <a:rPr lang="ru-RU" dirty="0" smtClean="0"/>
            </a:br>
            <a:endParaRPr lang="ru-RU" dirty="0">
              <a:solidFill>
                <a:srgbClr val="FFFF00"/>
              </a:solidFill>
            </a:endParaRPr>
          </a:p>
        </p:txBody>
      </p:sp>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sz="3000" dirty="0" smtClean="0"/>
              <a:t>3. </a:t>
            </a:r>
            <a:r>
              <a:rPr lang="ru-RU" sz="3000" dirty="0" smtClean="0">
                <a:solidFill>
                  <a:srgbClr val="FFFF00"/>
                </a:solidFill>
              </a:rPr>
              <a:t>Игры с бумагой.</a:t>
            </a:r>
            <a:endParaRPr lang="ru-RU" sz="3000" dirty="0">
              <a:solidFill>
                <a:srgbClr val="FFFF00"/>
              </a:solidFill>
            </a:endParaRPr>
          </a:p>
        </p:txBody>
      </p:sp>
      <p:pic>
        <p:nvPicPr>
          <p:cNvPr id="6" name="Содержимое 5" descr="IMG_4266.JPG"/>
          <p:cNvPicPr>
            <a:picLocks noGrp="1" noChangeAspect="1"/>
          </p:cNvPicPr>
          <p:nvPr>
            <p:ph sz="half" idx="1"/>
          </p:nvPr>
        </p:nvPicPr>
        <p:blipFill>
          <a:blip r:embed="rId2" cstate="print"/>
          <a:stretch>
            <a:fillRect/>
          </a:stretch>
        </p:blipFill>
        <p:spPr>
          <a:xfrm>
            <a:off x="323528" y="1412776"/>
            <a:ext cx="4038600" cy="2692400"/>
          </a:xfrm>
        </p:spPr>
      </p:pic>
      <p:pic>
        <p:nvPicPr>
          <p:cNvPr id="7" name="Содержимое 6" descr="IMG_4269.JPG"/>
          <p:cNvPicPr>
            <a:picLocks noGrp="1" noChangeAspect="1"/>
          </p:cNvPicPr>
          <p:nvPr>
            <p:ph sz="half" idx="2"/>
          </p:nvPr>
        </p:nvPicPr>
        <p:blipFill>
          <a:blip r:embed="rId3" cstate="print"/>
          <a:stretch>
            <a:fillRect/>
          </a:stretch>
        </p:blipFill>
        <p:spPr>
          <a:xfrm>
            <a:off x="4648200" y="2639219"/>
            <a:ext cx="4038600" cy="2692400"/>
          </a:xfrm>
        </p:spPr>
      </p:pic>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267494"/>
            <a:ext cx="8229600" cy="2873474"/>
          </a:xfrm>
        </p:spPr>
        <p:txBody>
          <a:bodyPr>
            <a:normAutofit fontScale="90000"/>
          </a:bodyPr>
          <a:lstStyle/>
          <a:p>
            <a:r>
              <a:rPr lang="ru-RU" dirty="0" smtClean="0"/>
              <a:t>     </a:t>
            </a:r>
            <a:br>
              <a:rPr lang="ru-RU" dirty="0" smtClean="0"/>
            </a:br>
            <a:r>
              <a:rPr lang="ru-RU" dirty="0" smtClean="0"/>
              <a:t> </a:t>
            </a:r>
            <a:r>
              <a:rPr lang="ru-RU" sz="3600" dirty="0" smtClean="0"/>
              <a:t> 4. </a:t>
            </a:r>
            <a:r>
              <a:rPr lang="ru-RU" sz="3600" dirty="0" smtClean="0">
                <a:solidFill>
                  <a:srgbClr val="FFFF00"/>
                </a:solidFill>
              </a:rPr>
              <a:t>Игры, требующие творчества детей – самостоятельного изображения жестами и движениями рук описываемых явлений.</a:t>
            </a:r>
            <a:r>
              <a:rPr lang="ru-RU" sz="3600" dirty="0" smtClean="0"/>
              <a:t/>
            </a:r>
            <a:br>
              <a:rPr lang="ru-RU" sz="3600" dirty="0" smtClean="0"/>
            </a:br>
            <a:r>
              <a:rPr lang="ru-RU" sz="3600" dirty="0" smtClean="0"/>
              <a:t>   5. </a:t>
            </a:r>
            <a:r>
              <a:rPr lang="ru-RU" sz="3600" dirty="0" smtClean="0">
                <a:solidFill>
                  <a:srgbClr val="FFFF00"/>
                </a:solidFill>
              </a:rPr>
              <a:t>Гимнастика пальцев рук.</a:t>
            </a:r>
            <a:r>
              <a:rPr lang="ru-RU" dirty="0" smtClean="0"/>
              <a:t/>
            </a:r>
            <a:br>
              <a:rPr lang="ru-RU" dirty="0" smtClean="0"/>
            </a:br>
            <a:endParaRPr lang="ru-RU" dirty="0"/>
          </a:p>
        </p:txBody>
      </p:sp>
      <p:pic>
        <p:nvPicPr>
          <p:cNvPr id="7" name="Содержимое 6" descr="IMG_4261.JPG"/>
          <p:cNvPicPr>
            <a:picLocks noGrp="1" noChangeAspect="1"/>
          </p:cNvPicPr>
          <p:nvPr>
            <p:ph idx="1"/>
          </p:nvPr>
        </p:nvPicPr>
        <p:blipFill>
          <a:blip r:embed="rId2" cstate="print"/>
          <a:stretch>
            <a:fillRect/>
          </a:stretch>
        </p:blipFill>
        <p:spPr>
          <a:xfrm>
            <a:off x="2051720" y="3429000"/>
            <a:ext cx="4969296" cy="3169791"/>
          </a:xfrm>
        </p:spPr>
      </p:pic>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   </a:t>
            </a:r>
            <a:br>
              <a:rPr lang="ru-RU" dirty="0" smtClean="0"/>
            </a:br>
            <a:r>
              <a:rPr lang="ru-RU" sz="3300" dirty="0" smtClean="0"/>
              <a:t>6. </a:t>
            </a:r>
            <a:r>
              <a:rPr lang="ru-RU" sz="3300" dirty="0" smtClean="0">
                <a:solidFill>
                  <a:srgbClr val="FFFF00"/>
                </a:solidFill>
              </a:rPr>
              <a:t>Комплексы упражнений для детей, имеющих задержку речевого развития.</a:t>
            </a:r>
            <a:r>
              <a:rPr lang="ru-RU" dirty="0" smtClean="0"/>
              <a:t/>
            </a:r>
            <a:br>
              <a:rPr lang="ru-RU" dirty="0" smtClean="0"/>
            </a:br>
            <a:endParaRPr lang="ru-RU" dirty="0"/>
          </a:p>
        </p:txBody>
      </p:sp>
      <p:sp>
        <p:nvSpPr>
          <p:cNvPr id="3" name="Содержимое 2"/>
          <p:cNvSpPr>
            <a:spLocks noGrp="1"/>
          </p:cNvSpPr>
          <p:nvPr>
            <p:ph idx="1"/>
          </p:nvPr>
        </p:nvSpPr>
        <p:spPr/>
        <p:txBody>
          <a:bodyPr>
            <a:normAutofit/>
          </a:bodyPr>
          <a:lstStyle/>
          <a:p>
            <a:pPr>
              <a:buFont typeface="Wingdings" pitchFamily="2" charset="2"/>
              <a:buChar char="§"/>
            </a:pPr>
            <a:r>
              <a:rPr lang="ru-RU" sz="2800" dirty="0" err="1" smtClean="0"/>
              <a:t>Потешка</a:t>
            </a:r>
            <a:r>
              <a:rPr lang="ru-RU" sz="2800" dirty="0" smtClean="0"/>
              <a:t> Пальчик-мальчик  </a:t>
            </a:r>
          </a:p>
          <a:p>
            <a:pPr>
              <a:buNone/>
            </a:pPr>
            <a:r>
              <a:rPr lang="ru-RU" sz="2800" dirty="0" smtClean="0"/>
              <a:t>    Пальчик-мальчик, где ты был?</a:t>
            </a:r>
          </a:p>
          <a:p>
            <a:pPr>
              <a:buFont typeface="Wingdings" pitchFamily="2" charset="2"/>
              <a:buChar char="§"/>
            </a:pPr>
            <a:r>
              <a:rPr lang="ru-RU" sz="2800" dirty="0" err="1" smtClean="0"/>
              <a:t>Потешка</a:t>
            </a:r>
            <a:r>
              <a:rPr lang="ru-RU" sz="2800" dirty="0" smtClean="0"/>
              <a:t> Белка</a:t>
            </a:r>
          </a:p>
          <a:p>
            <a:pPr>
              <a:buFont typeface="Wingdings" pitchFamily="2" charset="2"/>
              <a:buChar char="§"/>
            </a:pPr>
            <a:r>
              <a:rPr lang="ru-RU" sz="2800" dirty="0" err="1" smtClean="0"/>
              <a:t>Игра-потешка</a:t>
            </a:r>
            <a:r>
              <a:rPr lang="ru-RU" sz="2800" dirty="0" smtClean="0"/>
              <a:t> Этот пальчик</a:t>
            </a:r>
          </a:p>
          <a:p>
            <a:pPr>
              <a:buFont typeface="Wingdings" pitchFamily="2" charset="2"/>
              <a:buChar char="§"/>
            </a:pPr>
            <a:r>
              <a:rPr lang="ru-RU" sz="2800" dirty="0" err="1" smtClean="0"/>
              <a:t>Игра-потешка</a:t>
            </a:r>
            <a:r>
              <a:rPr lang="ru-RU" sz="2800" dirty="0" smtClean="0"/>
              <a:t> Ну-ка братцы, за работу!</a:t>
            </a:r>
          </a:p>
          <a:p>
            <a:pPr>
              <a:buFont typeface="Wingdings" pitchFamily="2" charset="2"/>
              <a:buChar char="§"/>
            </a:pPr>
            <a:endParaRPr lang="ru-RU" sz="2800" dirty="0" smtClean="0"/>
          </a:p>
          <a:p>
            <a:pPr>
              <a:buNone/>
            </a:pPr>
            <a:endParaRPr lang="ru-RU" sz="2800" dirty="0"/>
          </a:p>
        </p:txBody>
      </p:sp>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sp>
        <p:nvSpPr>
          <p:cNvPr id="4" name="Прямоугольник 3"/>
          <p:cNvSpPr/>
          <p:nvPr/>
        </p:nvSpPr>
        <p:spPr>
          <a:xfrm>
            <a:off x="1728917" y="2420888"/>
            <a:ext cx="5686172" cy="1754326"/>
          </a:xfrm>
          <a:prstGeom prst="rect">
            <a:avLst/>
          </a:prstGeom>
          <a:noFill/>
        </p:spPr>
        <p:txBody>
          <a:bodyPr wrap="square" lIns="91440" tIns="45720" rIns="91440" bIns="45720">
            <a:spAutoFit/>
          </a:bodyPr>
          <a:lstStyle/>
          <a:p>
            <a:pPr algn="ctr"/>
            <a:r>
              <a:rPr lang="ru-RU"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СПАСИБО </a:t>
            </a:r>
          </a:p>
          <a:p>
            <a:pPr algn="ctr"/>
            <a:r>
              <a:rPr lang="ru-RU"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ЗА ВНИМАНИЕ!</a:t>
            </a:r>
            <a:endParaRPr lang="ru-RU"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0"/>
            <a:ext cx="7632848" cy="1470025"/>
          </a:xfrm>
        </p:spPr>
        <p:txBody>
          <a:bodyPr>
            <a:noAutofit/>
          </a:bodyPr>
          <a:lstStyle/>
          <a:p>
            <a:pPr algn="l"/>
            <a:r>
              <a:rPr lang="ru-RU" dirty="0" smtClean="0"/>
              <a:t>Сведения о пальчиковой гимнастике</a:t>
            </a:r>
            <a:endParaRPr lang="ru-RU" dirty="0"/>
          </a:p>
        </p:txBody>
      </p:sp>
      <p:sp>
        <p:nvSpPr>
          <p:cNvPr id="3" name="Подзаголовок 2"/>
          <p:cNvSpPr>
            <a:spLocks noGrp="1"/>
          </p:cNvSpPr>
          <p:nvPr>
            <p:ph type="subTitle" idx="1"/>
          </p:nvPr>
        </p:nvSpPr>
        <p:spPr>
          <a:xfrm>
            <a:off x="540544" y="1916832"/>
            <a:ext cx="8062912" cy="4320480"/>
          </a:xfrm>
        </p:spPr>
        <p:txBody>
          <a:bodyPr>
            <a:normAutofit/>
          </a:bodyPr>
          <a:lstStyle/>
          <a:p>
            <a:pPr algn="l"/>
            <a:r>
              <a:rPr lang="ru-RU" sz="3600" dirty="0" smtClean="0"/>
              <a:t>Тренировка пальцев рук сильно влияет на созревание речевой функции. Движение пальцами правой руки вызывает активизацию левого полушария мозга, а движение пальцами левой руки – правого полушария мозга. </a:t>
            </a:r>
          </a:p>
          <a:p>
            <a:endParaRPr lang="ru-RU" dirty="0"/>
          </a:p>
        </p:txBody>
      </p:sp>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332656"/>
            <a:ext cx="6606480" cy="4524315"/>
          </a:xfrm>
          <a:prstGeom prst="rect">
            <a:avLst/>
          </a:prstGeom>
        </p:spPr>
        <p:txBody>
          <a:bodyPr wrap="square">
            <a:spAutoFit/>
          </a:bodyPr>
          <a:lstStyle/>
          <a:p>
            <a:r>
              <a:rPr lang="ru-RU" sz="3600" dirty="0"/>
              <a:t>Об этом исследовании написано в книге М.М. Кольцовой </a:t>
            </a:r>
            <a:r>
              <a:rPr lang="ru-RU" sz="3600" dirty="0" smtClean="0"/>
              <a:t>«Ребенок </a:t>
            </a:r>
            <a:r>
              <a:rPr lang="ru-RU" sz="3600" dirty="0"/>
              <a:t>учится </a:t>
            </a:r>
            <a:r>
              <a:rPr lang="ru-RU" sz="3600" dirty="0" smtClean="0"/>
              <a:t>говорить». </a:t>
            </a:r>
          </a:p>
          <a:p>
            <a:endParaRPr lang="ru-RU" sz="3600" dirty="0" smtClean="0"/>
          </a:p>
          <a:p>
            <a:endParaRPr lang="ru-RU" sz="3600" dirty="0"/>
          </a:p>
          <a:p>
            <a:endParaRPr lang="ru-RU" sz="3600" dirty="0" smtClean="0"/>
          </a:p>
          <a:p>
            <a:endParaRPr lang="ru-RU" sz="3600" dirty="0"/>
          </a:p>
        </p:txBody>
      </p:sp>
      <p:sp>
        <p:nvSpPr>
          <p:cNvPr id="3" name="Прямоугольник 2"/>
          <p:cNvSpPr/>
          <p:nvPr/>
        </p:nvSpPr>
        <p:spPr>
          <a:xfrm>
            <a:off x="323528" y="2852936"/>
            <a:ext cx="8136904" cy="2862322"/>
          </a:xfrm>
          <a:prstGeom prst="rect">
            <a:avLst/>
          </a:prstGeom>
        </p:spPr>
        <p:txBody>
          <a:bodyPr wrap="square">
            <a:spAutoFit/>
          </a:bodyPr>
          <a:lstStyle/>
          <a:p>
            <a:r>
              <a:rPr lang="ru-RU" sz="3600" dirty="0"/>
              <a:t>Невропатолог и психиатр В.М. Бехтерев писал, что движения руки всегда были тесно связаны с речью и способствовали ее развитию.</a:t>
            </a:r>
          </a:p>
        </p:txBody>
      </p:sp>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29600" cy="45719"/>
          </a:xfrm>
        </p:spPr>
        <p:txBody>
          <a:bodyPr>
            <a:normAutofit fontScale="90000"/>
          </a:bodyPr>
          <a:lstStyle/>
          <a:p>
            <a:endParaRPr lang="ru-RU" dirty="0"/>
          </a:p>
        </p:txBody>
      </p:sp>
      <p:sp>
        <p:nvSpPr>
          <p:cNvPr id="3" name="Содержимое 2"/>
          <p:cNvSpPr>
            <a:spLocks noGrp="1"/>
          </p:cNvSpPr>
          <p:nvPr>
            <p:ph idx="1"/>
          </p:nvPr>
        </p:nvSpPr>
        <p:spPr>
          <a:xfrm>
            <a:off x="395536" y="404664"/>
            <a:ext cx="8229600" cy="6192688"/>
          </a:xfrm>
        </p:spPr>
        <p:txBody>
          <a:bodyPr>
            <a:normAutofit fontScale="77500" lnSpcReduction="20000"/>
          </a:bodyPr>
          <a:lstStyle/>
          <a:p>
            <a:pPr>
              <a:buNone/>
            </a:pPr>
            <a:r>
              <a:rPr lang="ru-RU" sz="4800" dirty="0" smtClean="0">
                <a:solidFill>
                  <a:schemeClr val="accent5"/>
                </a:solidFill>
                <a:latin typeface="Times New Roman" pitchFamily="18" charset="0"/>
                <a:cs typeface="Times New Roman" pitchFamily="18" charset="0"/>
              </a:rPr>
              <a:t>Народные пальчиковые игры</a:t>
            </a:r>
            <a:r>
              <a:rPr lang="ru-RU" dirty="0" smtClean="0">
                <a:solidFill>
                  <a:schemeClr val="accent5"/>
                </a:solidFill>
                <a:latin typeface="Times New Roman" pitchFamily="18" charset="0"/>
                <a:cs typeface="Times New Roman" pitchFamily="18" charset="0"/>
              </a:rPr>
              <a:t>:</a:t>
            </a:r>
            <a:endParaRPr lang="ru-RU" dirty="0" smtClean="0">
              <a:solidFill>
                <a:schemeClr val="accent5"/>
              </a:solidFill>
            </a:endParaRPr>
          </a:p>
          <a:p>
            <a:r>
              <a:rPr lang="ru-RU" u="sng" dirty="0" smtClean="0">
                <a:solidFill>
                  <a:schemeClr val="bg1"/>
                </a:solidFill>
              </a:rPr>
              <a:t>Птенчики в гнезде</a:t>
            </a:r>
          </a:p>
          <a:p>
            <a:pPr>
              <a:buNone/>
            </a:pPr>
            <a:r>
              <a:rPr lang="ru-RU" sz="2400" dirty="0" smtClean="0"/>
              <a:t>Птичка крылышками машет</a:t>
            </a:r>
            <a:br>
              <a:rPr lang="ru-RU" sz="2400" dirty="0" smtClean="0"/>
            </a:br>
            <a:r>
              <a:rPr lang="ru-RU" sz="2400" dirty="0" smtClean="0"/>
              <a:t>и летит к себе в гнездо.</a:t>
            </a:r>
            <a:br>
              <a:rPr lang="ru-RU" sz="2400" dirty="0" smtClean="0"/>
            </a:br>
            <a:r>
              <a:rPr lang="ru-RU" sz="2400" dirty="0" smtClean="0"/>
              <a:t>Птенчикам своим расскажет,</a:t>
            </a:r>
            <a:br>
              <a:rPr lang="ru-RU" sz="2400" dirty="0" smtClean="0"/>
            </a:br>
            <a:r>
              <a:rPr lang="ru-RU" sz="2400" dirty="0" smtClean="0"/>
              <a:t>где она взяла зерно.</a:t>
            </a:r>
          </a:p>
          <a:p>
            <a:pPr>
              <a:buNone/>
            </a:pPr>
            <a:r>
              <a:rPr lang="ru-RU" sz="2400" dirty="0" smtClean="0"/>
              <a:t>Обхватить все пальчики правой руки левой </a:t>
            </a:r>
          </a:p>
          <a:p>
            <a:pPr>
              <a:buNone/>
            </a:pPr>
            <a:r>
              <a:rPr lang="ru-RU" sz="2400" dirty="0" smtClean="0"/>
              <a:t>ладонью и ими шевелить.</a:t>
            </a:r>
          </a:p>
          <a:p>
            <a:endParaRPr lang="ru-RU" dirty="0" smtClean="0"/>
          </a:p>
          <a:p>
            <a:r>
              <a:rPr lang="ru-RU" u="sng" dirty="0" smtClean="0">
                <a:solidFill>
                  <a:schemeClr val="bg1"/>
                </a:solidFill>
              </a:rPr>
              <a:t>Крокодил. </a:t>
            </a:r>
          </a:p>
          <a:p>
            <a:pPr>
              <a:buNone/>
            </a:pPr>
            <a:r>
              <a:rPr lang="ru-RU" sz="2600" dirty="0" smtClean="0"/>
              <a:t>Крокодил плывет по речке,</a:t>
            </a:r>
            <a:br>
              <a:rPr lang="ru-RU" sz="2600" dirty="0" smtClean="0"/>
            </a:br>
            <a:r>
              <a:rPr lang="ru-RU" sz="2600" dirty="0" smtClean="0"/>
              <a:t>Выпучив свои глаза.</a:t>
            </a:r>
            <a:br>
              <a:rPr lang="ru-RU" sz="2600" dirty="0" smtClean="0"/>
            </a:br>
            <a:r>
              <a:rPr lang="ru-RU" sz="2600" dirty="0" smtClean="0"/>
              <a:t>Он зеленый весь, как тина,</a:t>
            </a:r>
            <a:br>
              <a:rPr lang="ru-RU" sz="2600" dirty="0" smtClean="0"/>
            </a:br>
            <a:r>
              <a:rPr lang="ru-RU" sz="2600" dirty="0" smtClean="0"/>
              <a:t>От макушки до хвоста.</a:t>
            </a:r>
          </a:p>
          <a:p>
            <a:pPr>
              <a:buNone/>
            </a:pPr>
            <a:r>
              <a:rPr lang="ru-RU" sz="2600" dirty="0" smtClean="0"/>
              <a:t>Ладонь выставлена вперед </a:t>
            </a:r>
          </a:p>
          <a:p>
            <a:pPr>
              <a:buNone/>
            </a:pPr>
            <a:r>
              <a:rPr lang="ru-RU" sz="2600" dirty="0" smtClean="0"/>
              <a:t>горизонтально (параллельно полу). </a:t>
            </a:r>
          </a:p>
          <a:p>
            <a:pPr>
              <a:buNone/>
            </a:pPr>
            <a:r>
              <a:rPr lang="ru-RU" sz="2600" dirty="0" smtClean="0"/>
              <a:t>Большой палец под ладонью. Указательный </a:t>
            </a:r>
          </a:p>
          <a:p>
            <a:pPr>
              <a:buNone/>
            </a:pPr>
            <a:r>
              <a:rPr lang="ru-RU" sz="2600" dirty="0" smtClean="0"/>
              <a:t>и мизинец согнуты (глаза) и прижаты соответственно к среднему и безымянному.</a:t>
            </a:r>
          </a:p>
          <a:p>
            <a:pPr>
              <a:buNone/>
            </a:pPr>
            <a:r>
              <a:rPr lang="ru-RU" dirty="0" smtClean="0"/>
              <a:t> </a:t>
            </a:r>
          </a:p>
          <a:p>
            <a:pPr>
              <a:buFont typeface="Wingdings" pitchFamily="2" charset="2"/>
              <a:buChar char="v"/>
            </a:pPr>
            <a:endParaRPr lang="ru-RU" dirty="0">
              <a:cs typeface="Aparajita" pitchFamily="34" charset="0"/>
            </a:endParaRPr>
          </a:p>
        </p:txBody>
      </p:sp>
      <p:pic>
        <p:nvPicPr>
          <p:cNvPr id="4" name="Рисунок 3" descr="Пальчиковая гимнастика Птенчик в гнезде"/>
          <p:cNvPicPr/>
          <p:nvPr/>
        </p:nvPicPr>
        <p:blipFill>
          <a:blip r:embed="rId2" cstate="print"/>
          <a:srcRect/>
          <a:stretch>
            <a:fillRect/>
          </a:stretch>
        </p:blipFill>
        <p:spPr bwMode="auto">
          <a:xfrm>
            <a:off x="6660232" y="692696"/>
            <a:ext cx="1584176" cy="2664296"/>
          </a:xfrm>
          <a:prstGeom prst="rect">
            <a:avLst/>
          </a:prstGeom>
          <a:noFill/>
          <a:ln w="9525">
            <a:noFill/>
            <a:miter lim="800000"/>
            <a:headEnd/>
            <a:tailEnd/>
          </a:ln>
        </p:spPr>
      </p:pic>
      <p:pic>
        <p:nvPicPr>
          <p:cNvPr id="5" name="Рисунок 4" descr="Пальчиковая гимнастика Крокодил"/>
          <p:cNvPicPr/>
          <p:nvPr/>
        </p:nvPicPr>
        <p:blipFill>
          <a:blip r:embed="rId3" cstate="print"/>
          <a:srcRect/>
          <a:stretch>
            <a:fillRect/>
          </a:stretch>
        </p:blipFill>
        <p:spPr bwMode="auto">
          <a:xfrm>
            <a:off x="5436096" y="3645024"/>
            <a:ext cx="2649076" cy="1512168"/>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248198" y="290732"/>
            <a:ext cx="45719" cy="6153912"/>
          </a:xfrm>
        </p:spPr>
        <p:txBody>
          <a:bodyPr>
            <a:normAutofit fontScale="90000"/>
          </a:bodyPr>
          <a:lstStyle/>
          <a:p>
            <a:endParaRPr lang="ru-RU" dirty="0"/>
          </a:p>
        </p:txBody>
      </p:sp>
      <p:sp>
        <p:nvSpPr>
          <p:cNvPr id="6" name="Текст 5"/>
          <p:cNvSpPr>
            <a:spLocks noGrp="1"/>
          </p:cNvSpPr>
          <p:nvPr>
            <p:ph type="body" idx="1"/>
          </p:nvPr>
        </p:nvSpPr>
        <p:spPr>
          <a:xfrm>
            <a:off x="395536" y="332656"/>
            <a:ext cx="45719" cy="3017520"/>
          </a:xfrm>
        </p:spPr>
        <p:txBody>
          <a:bodyPr>
            <a:normAutofit fontScale="25000" lnSpcReduction="20000"/>
          </a:bodyPr>
          <a:lstStyle/>
          <a:p>
            <a:endParaRPr lang="ru-RU" dirty="0"/>
          </a:p>
        </p:txBody>
      </p:sp>
      <p:sp>
        <p:nvSpPr>
          <p:cNvPr id="7" name="Текст 6"/>
          <p:cNvSpPr>
            <a:spLocks noGrp="1"/>
          </p:cNvSpPr>
          <p:nvPr>
            <p:ph type="body" sz="half" idx="3"/>
          </p:nvPr>
        </p:nvSpPr>
        <p:spPr>
          <a:xfrm>
            <a:off x="395536" y="3427124"/>
            <a:ext cx="72008" cy="3017520"/>
          </a:xfrm>
        </p:spPr>
        <p:txBody>
          <a:bodyPr>
            <a:normAutofit fontScale="25000" lnSpcReduction="20000"/>
          </a:bodyPr>
          <a:lstStyle/>
          <a:p>
            <a:endParaRPr lang="ru-RU" dirty="0"/>
          </a:p>
        </p:txBody>
      </p:sp>
      <p:pic>
        <p:nvPicPr>
          <p:cNvPr id="4" name="Содержимое 3" descr="IMG_4255.JPG"/>
          <p:cNvPicPr>
            <a:picLocks noGrp="1" noChangeAspect="1"/>
          </p:cNvPicPr>
          <p:nvPr>
            <p:ph sz="quarter" idx="2"/>
          </p:nvPr>
        </p:nvPicPr>
        <p:blipFill>
          <a:blip r:embed="rId2" cstate="print"/>
          <a:stretch>
            <a:fillRect/>
          </a:stretch>
        </p:blipFill>
        <p:spPr>
          <a:xfrm>
            <a:off x="323528" y="260648"/>
            <a:ext cx="4752528" cy="3017837"/>
          </a:xfrm>
        </p:spPr>
      </p:pic>
      <p:pic>
        <p:nvPicPr>
          <p:cNvPr id="9" name="Содержимое 8" descr="IMG_4258.JPG"/>
          <p:cNvPicPr>
            <a:picLocks noGrp="1" noChangeAspect="1"/>
          </p:cNvPicPr>
          <p:nvPr>
            <p:ph sz="quarter" idx="4"/>
          </p:nvPr>
        </p:nvPicPr>
        <p:blipFill>
          <a:blip r:embed="rId3" cstate="print"/>
          <a:stretch>
            <a:fillRect/>
          </a:stretch>
        </p:blipFill>
        <p:spPr>
          <a:xfrm>
            <a:off x="3491880" y="3573016"/>
            <a:ext cx="4526280" cy="3017520"/>
          </a:xfrm>
        </p:spPr>
      </p:pic>
      <p:pic>
        <p:nvPicPr>
          <p:cNvPr id="10" name="Рисунок 9" descr="Пальчиковая гимнастика Замок"/>
          <p:cNvPicPr/>
          <p:nvPr/>
        </p:nvPicPr>
        <p:blipFill>
          <a:blip r:embed="rId4" cstate="print"/>
          <a:srcRect/>
          <a:stretch>
            <a:fillRect/>
          </a:stretch>
        </p:blipFill>
        <p:spPr bwMode="auto">
          <a:xfrm>
            <a:off x="5796136" y="476672"/>
            <a:ext cx="2636953" cy="2664296"/>
          </a:xfrm>
          <a:prstGeom prst="rect">
            <a:avLst/>
          </a:prstGeom>
          <a:noFill/>
          <a:ln w="9525">
            <a:noFill/>
            <a:miter lim="800000"/>
            <a:headEnd/>
            <a:tailEnd/>
          </a:ln>
        </p:spPr>
      </p:pic>
      <p:pic>
        <p:nvPicPr>
          <p:cNvPr id="11" name="Рисунок 10" descr="Пальчиковая гимнастика Птичка"/>
          <p:cNvPicPr/>
          <p:nvPr/>
        </p:nvPicPr>
        <p:blipFill>
          <a:blip r:embed="rId5" cstate="print"/>
          <a:srcRect/>
          <a:stretch>
            <a:fillRect/>
          </a:stretch>
        </p:blipFill>
        <p:spPr bwMode="auto">
          <a:xfrm>
            <a:off x="395536" y="3501008"/>
            <a:ext cx="2448272" cy="2808312"/>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60648"/>
            <a:ext cx="8229600" cy="45719"/>
          </a:xfrm>
        </p:spPr>
        <p:txBody>
          <a:bodyPr>
            <a:normAutofit fontScale="90000"/>
          </a:bodyPr>
          <a:lstStyle/>
          <a:p>
            <a:endParaRPr lang="ru-RU"/>
          </a:p>
        </p:txBody>
      </p:sp>
      <p:sp>
        <p:nvSpPr>
          <p:cNvPr id="3" name="Содержимое 2"/>
          <p:cNvSpPr>
            <a:spLocks noGrp="1"/>
          </p:cNvSpPr>
          <p:nvPr>
            <p:ph idx="1"/>
          </p:nvPr>
        </p:nvSpPr>
        <p:spPr>
          <a:xfrm>
            <a:off x="457200" y="332656"/>
            <a:ext cx="8229600" cy="6120680"/>
          </a:xfrm>
        </p:spPr>
        <p:txBody>
          <a:bodyPr/>
          <a:lstStyle/>
          <a:p>
            <a:pPr>
              <a:buNone/>
            </a:pPr>
            <a:r>
              <a:rPr lang="ru-RU" sz="3200" dirty="0" smtClean="0"/>
              <a:t>   Такая </a:t>
            </a:r>
            <a:r>
              <a:rPr lang="ru-RU" sz="3200" dirty="0" err="1" smtClean="0"/>
              <a:t>игра-потешка</a:t>
            </a:r>
            <a:r>
              <a:rPr lang="ru-RU" sz="3200" dirty="0" smtClean="0"/>
              <a:t> дает ребенку ощутить радость телесного контакта, прочувствовать свои пальцы, ладонь, локоть, плечо; осознать себя в системе телесных координат, в конечном счете – сформулировать схему тела. Это предотвращает возникновение многих неврозов в дальнейшем, дает человеку чувство самообладания. </a:t>
            </a:r>
          </a:p>
          <a:p>
            <a:endParaRPr lang="ru-RU" dirty="0"/>
          </a:p>
        </p:txBody>
      </p:sp>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7170"/>
          </a:xfrm>
        </p:spPr>
        <p:txBody>
          <a:bodyPr>
            <a:normAutofit fontScale="90000"/>
          </a:bodyPr>
          <a:lstStyle/>
          <a:p>
            <a:endParaRPr lang="ru-RU" dirty="0"/>
          </a:p>
        </p:txBody>
      </p:sp>
      <p:sp>
        <p:nvSpPr>
          <p:cNvPr id="3" name="Содержимое 2"/>
          <p:cNvSpPr>
            <a:spLocks noGrp="1"/>
          </p:cNvSpPr>
          <p:nvPr>
            <p:ph idx="1"/>
          </p:nvPr>
        </p:nvSpPr>
        <p:spPr>
          <a:xfrm>
            <a:off x="457200" y="332656"/>
            <a:ext cx="8229600" cy="6122152"/>
          </a:xfrm>
        </p:spPr>
        <p:txBody>
          <a:bodyPr/>
          <a:lstStyle/>
          <a:p>
            <a:pPr>
              <a:buNone/>
            </a:pPr>
            <a:r>
              <a:rPr lang="ru-RU" dirty="0" smtClean="0"/>
              <a:t>   </a:t>
            </a:r>
            <a:r>
              <a:rPr lang="ru-RU" sz="3600" dirty="0" smtClean="0"/>
              <a:t>На результативность использования пальчиковой гимнастики сильно влияет эмоциональная и образная окраска упражнений. Различные упражнения можно объединять в один сюжет, при описании которого получается живой рассказ на какую-то тему</a:t>
            </a:r>
            <a:endParaRPr lang="ru-RU" sz="3600" dirty="0"/>
          </a:p>
        </p:txBody>
      </p:sp>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a:t>
            </a:r>
            <a:r>
              <a:rPr lang="ru-RU" dirty="0" smtClean="0">
                <a:solidFill>
                  <a:srgbClr val="C00000"/>
                </a:solidFill>
              </a:rPr>
              <a:t>например: Прогулка в лес.</a:t>
            </a:r>
            <a:endParaRPr lang="ru-RU" dirty="0">
              <a:solidFill>
                <a:srgbClr val="C00000"/>
              </a:solidFill>
            </a:endParaRPr>
          </a:p>
        </p:txBody>
      </p:sp>
      <p:pic>
        <p:nvPicPr>
          <p:cNvPr id="4" name="Содержимое 3" descr="IMG_4242.JPG"/>
          <p:cNvPicPr>
            <a:picLocks noGrp="1" noChangeAspect="1"/>
          </p:cNvPicPr>
          <p:nvPr>
            <p:ph sz="half" idx="1"/>
          </p:nvPr>
        </p:nvPicPr>
        <p:blipFill>
          <a:blip r:embed="rId2" cstate="print"/>
          <a:stretch>
            <a:fillRect/>
          </a:stretch>
        </p:blipFill>
        <p:spPr>
          <a:xfrm>
            <a:off x="395536" y="1484784"/>
            <a:ext cx="4038600" cy="3240360"/>
          </a:xfrm>
        </p:spPr>
      </p:pic>
      <p:pic>
        <p:nvPicPr>
          <p:cNvPr id="6" name="Содержимое 5" descr="IMG_4245.JPG"/>
          <p:cNvPicPr>
            <a:picLocks noGrp="1" noChangeAspect="1"/>
          </p:cNvPicPr>
          <p:nvPr>
            <p:ph sz="half" idx="2"/>
          </p:nvPr>
        </p:nvPicPr>
        <p:blipFill>
          <a:blip r:embed="rId3" cstate="print"/>
          <a:stretch>
            <a:fillRect/>
          </a:stretch>
        </p:blipFill>
        <p:spPr>
          <a:xfrm>
            <a:off x="4648200" y="2639219"/>
            <a:ext cx="4038600" cy="2692400"/>
          </a:xfrm>
        </p:spPr>
      </p:pic>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normAutofit/>
          </a:bodyPr>
          <a:lstStyle/>
          <a:p>
            <a:r>
              <a:rPr lang="ru-RU" sz="3600" dirty="0" smtClean="0">
                <a:solidFill>
                  <a:schemeClr val="accent4">
                    <a:lumMod val="20000"/>
                    <a:lumOff val="80000"/>
                  </a:schemeClr>
                </a:solidFill>
              </a:rPr>
              <a:t>Упражнения и игры по развитию мелкой моторики рук.</a:t>
            </a:r>
            <a:endParaRPr lang="ru-RU" sz="3600" dirty="0">
              <a:solidFill>
                <a:schemeClr val="accent4">
                  <a:lumMod val="20000"/>
                  <a:lumOff val="80000"/>
                </a:schemeClr>
              </a:solidFill>
            </a:endParaRPr>
          </a:p>
        </p:txBody>
      </p:sp>
      <p:sp>
        <p:nvSpPr>
          <p:cNvPr id="7" name="Содержимое 6"/>
          <p:cNvSpPr>
            <a:spLocks noGrp="1"/>
          </p:cNvSpPr>
          <p:nvPr>
            <p:ph idx="1"/>
          </p:nvPr>
        </p:nvSpPr>
        <p:spPr/>
        <p:txBody>
          <a:bodyPr>
            <a:normAutofit fontScale="47500" lnSpcReduction="20000"/>
          </a:bodyPr>
          <a:lstStyle/>
          <a:p>
            <a:pPr marL="635508" indent="-571500">
              <a:buNone/>
            </a:pPr>
            <a:r>
              <a:rPr lang="ru-RU" sz="6700" dirty="0" smtClean="0">
                <a:solidFill>
                  <a:schemeClr val="accent1"/>
                </a:solidFill>
              </a:rPr>
              <a:t>1.  </a:t>
            </a:r>
            <a:r>
              <a:rPr lang="ru-RU" sz="6700" dirty="0" err="1" smtClean="0">
                <a:solidFill>
                  <a:srgbClr val="FFFF00"/>
                </a:solidFill>
              </a:rPr>
              <a:t>Игры-потешки</a:t>
            </a:r>
            <a:r>
              <a:rPr lang="ru-RU" sz="6700" dirty="0" smtClean="0">
                <a:solidFill>
                  <a:srgbClr val="FFFF00"/>
                </a:solidFill>
              </a:rPr>
              <a:t>.</a:t>
            </a:r>
          </a:p>
          <a:p>
            <a:pPr marL="635508" indent="-571500">
              <a:buNone/>
            </a:pPr>
            <a:r>
              <a:rPr lang="ru-RU" sz="5300" dirty="0" smtClean="0"/>
              <a:t>      Очень хорошую тренировку движений для пальцев дают народные </a:t>
            </a:r>
            <a:r>
              <a:rPr lang="ru-RU" sz="5300" dirty="0" err="1" smtClean="0"/>
              <a:t>игры-потешки</a:t>
            </a:r>
            <a:r>
              <a:rPr lang="ru-RU" sz="5300" dirty="0" smtClean="0"/>
              <a:t>.</a:t>
            </a:r>
            <a:br>
              <a:rPr lang="ru-RU" sz="5300" dirty="0" smtClean="0"/>
            </a:br>
            <a:r>
              <a:rPr lang="ru-RU" sz="5300" dirty="0" err="1" smtClean="0"/>
              <a:t>Сорока-белобока</a:t>
            </a:r>
            <a:r>
              <a:rPr lang="ru-RU" sz="5300" dirty="0" smtClean="0"/>
              <a:t>. При этом указательным пальцем правой руки выполняют круговые движения по ладони левой руки. Затем по очереди загибают  мизинец, безымянный, средний, указательный и большой пальцы. Если упражнения вызывают у детей некоторые трудности, то родители помогают ребенку удерживать остальные пальчики от непроизвольных движений. </a:t>
            </a:r>
          </a:p>
          <a:p>
            <a:pPr marL="635508" indent="-571500">
              <a:buNone/>
            </a:pPr>
            <a:r>
              <a:rPr lang="ru-RU" dirty="0" smtClean="0"/>
              <a:t/>
            </a:r>
            <a:br>
              <a:rPr lang="ru-RU" dirty="0" smtClean="0"/>
            </a:br>
            <a:endParaRPr lang="ru-RU" dirty="0">
              <a:solidFill>
                <a:srgbClr val="FFFF00"/>
              </a:solidFill>
            </a:endParaRPr>
          </a:p>
        </p:txBody>
      </p:sp>
    </p:spTree>
  </p:cSld>
  <p:clrMapOvr>
    <a:masterClrMapping/>
  </p:clrMapOvr>
  <p:transition>
    <p:wipe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ркая">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Классическая">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174</TotalTime>
  <Words>216</Words>
  <Application>Microsoft Office PowerPoint</Application>
  <PresentationFormat>Экран (4:3)</PresentationFormat>
  <Paragraphs>43</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Яркая</vt:lpstr>
      <vt:lpstr>            Пальчиковая гимнастика и развитие речи.</vt:lpstr>
      <vt:lpstr>Сведения о пальчиковой гимнастике</vt:lpstr>
      <vt:lpstr>Слайд 3</vt:lpstr>
      <vt:lpstr>Слайд 4</vt:lpstr>
      <vt:lpstr>Слайд 5</vt:lpstr>
      <vt:lpstr>Слайд 6</vt:lpstr>
      <vt:lpstr>Слайд 7</vt:lpstr>
      <vt:lpstr> например: Прогулка в лес.</vt:lpstr>
      <vt:lpstr>Упражнения и игры по развитию мелкой моторики рук.</vt:lpstr>
      <vt:lpstr>Слайд 10</vt:lpstr>
      <vt:lpstr>3. Игры с бумагой.</vt:lpstr>
      <vt:lpstr>        4. Игры, требующие творчества детей – самостоятельного изображения жестами и движениями рук описываемых явлений.    5. Гимнастика пальцев рук. </vt:lpstr>
      <vt:lpstr>    6. Комплексы упражнений для детей, имеющих задержку речевого развития. </vt:lpstr>
      <vt:lpstr>Слайд 14</vt:lpstr>
    </vt:vector>
  </TitlesOfParts>
  <Company>BlackShine TEAM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Пальчиковая гимнастика и развитие речи.</dc:title>
  <dc:creator>Marishkka</dc:creator>
  <cp:lastModifiedBy>Marishkka</cp:lastModifiedBy>
  <cp:revision>20</cp:revision>
  <dcterms:created xsi:type="dcterms:W3CDTF">2012-12-27T13:09:33Z</dcterms:created>
  <dcterms:modified xsi:type="dcterms:W3CDTF">2013-02-20T19:37:50Z</dcterms:modified>
</cp:coreProperties>
</file>