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4" r:id="rId4"/>
    <p:sldId id="263" r:id="rId5"/>
    <p:sldId id="262" r:id="rId6"/>
    <p:sldId id="261" r:id="rId7"/>
    <p:sldId id="259" r:id="rId8"/>
    <p:sldId id="260" r:id="rId9"/>
    <p:sldId id="258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AE07F-CFA0-4B47-9508-B54CC0EF7188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3D12C-203D-47E3-9F1C-683895F8D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40" y="4143380"/>
            <a:ext cx="5000660" cy="20400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Дыхательная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гимнастика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2643182"/>
            <a:ext cx="37609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Воспитатель говорит: </a:t>
            </a:r>
          </a:p>
          <a:p>
            <a:r>
              <a:rPr lang="ru-RU" dirty="0" smtClean="0">
                <a:latin typeface="Comic Sans MS" pitchFamily="66" charset="0"/>
              </a:rPr>
              <a:t>«Солнышко, можно гулять». </a:t>
            </a:r>
          </a:p>
          <a:p>
            <a:r>
              <a:rPr lang="ru-RU" dirty="0" smtClean="0">
                <a:latin typeface="Comic Sans MS" pitchFamily="66" charset="0"/>
              </a:rPr>
              <a:t>Дети перемещаются по залу </a:t>
            </a:r>
          </a:p>
          <a:p>
            <a:r>
              <a:rPr lang="ru-RU" dirty="0" smtClean="0">
                <a:latin typeface="Comic Sans MS" pitchFamily="66" charset="0"/>
              </a:rPr>
              <a:t>(бегают, подпрыгивают и пр.). </a:t>
            </a:r>
          </a:p>
          <a:p>
            <a:r>
              <a:rPr lang="ru-RU" dirty="0" smtClean="0">
                <a:latin typeface="Comic Sans MS" pitchFamily="66" charset="0"/>
              </a:rPr>
              <a:t>На слова «дождь пошёл» - </a:t>
            </a:r>
          </a:p>
          <a:p>
            <a:r>
              <a:rPr lang="ru-RU" dirty="0" smtClean="0">
                <a:latin typeface="Comic Sans MS" pitchFamily="66" charset="0"/>
              </a:rPr>
              <a:t>дети приседают и на выдохе </a:t>
            </a:r>
          </a:p>
          <a:p>
            <a:r>
              <a:rPr lang="ru-RU" dirty="0" smtClean="0">
                <a:latin typeface="Comic Sans MS" pitchFamily="66" charset="0"/>
              </a:rPr>
              <a:t>произносят: «</a:t>
            </a:r>
            <a:r>
              <a:rPr lang="ru-RU" dirty="0" err="1" smtClean="0">
                <a:latin typeface="Comic Sans MS" pitchFamily="66" charset="0"/>
              </a:rPr>
              <a:t>Кап-кап-кап-кап</a:t>
            </a:r>
            <a:r>
              <a:rPr lang="ru-RU" dirty="0" smtClean="0">
                <a:latin typeface="Comic Sans MS" pitchFamily="66" charset="0"/>
              </a:rPr>
              <a:t>».</a:t>
            </a:r>
          </a:p>
          <a:p>
            <a:endParaRPr lang="ru-RU" dirty="0"/>
          </a:p>
        </p:txBody>
      </p:sp>
      <p:pic>
        <p:nvPicPr>
          <p:cNvPr id="6" name="Рисунок 5" descr="дожд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142" y="-214338"/>
            <a:ext cx="4233858" cy="4233858"/>
          </a:xfrm>
          <a:prstGeom prst="rect">
            <a:avLst/>
          </a:prstGeom>
        </p:spPr>
      </p:pic>
      <p:pic>
        <p:nvPicPr>
          <p:cNvPr id="7" name="Рисунок 6" descr="солнышк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711" y="3714752"/>
            <a:ext cx="2802289" cy="29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785794"/>
            <a:ext cx="47822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Солнце и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</a:t>
            </a:r>
            <a:r>
              <a:rPr lang="ru-RU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дождик</a:t>
            </a:r>
            <a:endParaRPr lang="ru-RU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1593" y="1785926"/>
            <a:ext cx="64524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Дети сидят на стульях. Воспитатель произносит слова, </a:t>
            </a:r>
          </a:p>
          <a:p>
            <a:r>
              <a:rPr lang="ru-RU" dirty="0" smtClean="0">
                <a:latin typeface="Comic Sans MS" pitchFamily="66" charset="0"/>
              </a:rPr>
              <a:t>под которые выполняются движения: </a:t>
            </a:r>
          </a:p>
          <a:p>
            <a:r>
              <a:rPr lang="ru-RU" i="1" dirty="0" smtClean="0">
                <a:latin typeface="Comic Sans MS" pitchFamily="66" charset="0"/>
              </a:rPr>
              <a:t>пальчик о пальчик тук-тук-тук,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i="1" dirty="0" smtClean="0">
                <a:latin typeface="Comic Sans MS" pitchFamily="66" charset="0"/>
              </a:rPr>
              <a:t>ножками быстренько туп-туп-туп,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i="1" dirty="0" smtClean="0">
                <a:latin typeface="Comic Sans MS" pitchFamily="66" charset="0"/>
              </a:rPr>
              <a:t>личико спрятали – ух </a:t>
            </a:r>
            <a:r>
              <a:rPr lang="ru-RU" dirty="0" smtClean="0">
                <a:latin typeface="Comic Sans MS" pitchFamily="66" charset="0"/>
              </a:rPr>
              <a:t>(закрыли лицо руками).</a:t>
            </a:r>
          </a:p>
          <a:p>
            <a:r>
              <a:rPr lang="ru-RU" dirty="0" smtClean="0">
                <a:latin typeface="Comic Sans MS" pitchFamily="66" charset="0"/>
              </a:rPr>
              <a:t>При повторной игре дети произносят слова </a:t>
            </a:r>
          </a:p>
          <a:p>
            <a:r>
              <a:rPr lang="ru-RU" dirty="0" smtClean="0">
                <a:latin typeface="Comic Sans MS" pitchFamily="66" charset="0"/>
              </a:rPr>
              <a:t>вместе с воспитателем.</a:t>
            </a:r>
          </a:p>
          <a:p>
            <a:endParaRPr lang="ru-RU" dirty="0"/>
          </a:p>
        </p:txBody>
      </p:sp>
      <p:pic>
        <p:nvPicPr>
          <p:cNvPr id="6" name="Рисунок 5" descr="руки ног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429000"/>
            <a:ext cx="3328445" cy="250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9124" y="785794"/>
            <a:ext cx="324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Спрятался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сугроб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928670"/>
            <a:ext cx="6191261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14612" y="1928802"/>
            <a:ext cx="54681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По залу расставлены различные препятствия </a:t>
            </a:r>
          </a:p>
          <a:p>
            <a:r>
              <a:rPr lang="ru-RU" dirty="0" smtClean="0">
                <a:latin typeface="Comic Sans MS" pitchFamily="66" charset="0"/>
              </a:rPr>
              <a:t>(сугробы). </a:t>
            </a:r>
          </a:p>
          <a:p>
            <a:r>
              <a:rPr lang="ru-RU" dirty="0" smtClean="0">
                <a:latin typeface="Comic Sans MS" pitchFamily="66" charset="0"/>
              </a:rPr>
              <a:t>Дети преодолевают сугробы </a:t>
            </a:r>
          </a:p>
          <a:p>
            <a:r>
              <a:rPr lang="ru-RU" dirty="0" smtClean="0">
                <a:latin typeface="Comic Sans MS" pitchFamily="66" charset="0"/>
              </a:rPr>
              <a:t>(перешагивают, перепрыгивают), </a:t>
            </a:r>
          </a:p>
          <a:p>
            <a:r>
              <a:rPr lang="ru-RU" dirty="0" smtClean="0">
                <a:latin typeface="Comic Sans MS" pitchFamily="66" charset="0"/>
              </a:rPr>
              <a:t>произнося «туп-туп-туп» - дыхание через нос. </a:t>
            </a:r>
          </a:p>
          <a:p>
            <a:r>
              <a:rPr lang="ru-RU" dirty="0" smtClean="0">
                <a:latin typeface="Comic Sans MS" pitchFamily="66" charset="0"/>
              </a:rPr>
              <a:t>по команде «вьюга» - приседают и на выдохе </a:t>
            </a:r>
          </a:p>
          <a:p>
            <a:r>
              <a:rPr lang="ru-RU" dirty="0" smtClean="0">
                <a:latin typeface="Comic Sans MS" pitchFamily="66" charset="0"/>
              </a:rPr>
              <a:t>произносят: </a:t>
            </a:r>
          </a:p>
          <a:p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dirty="0" err="1" smtClean="0">
                <a:latin typeface="Comic Sans MS" pitchFamily="66" charset="0"/>
              </a:rPr>
              <a:t>С-с-с-с</a:t>
            </a:r>
            <a:r>
              <a:rPr lang="ru-RU" dirty="0" smtClean="0">
                <a:latin typeface="Comic Sans MS" pitchFamily="66" charset="0"/>
              </a:rPr>
              <a:t>» (2 – 3 мин).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642918"/>
            <a:ext cx="273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Сугробы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3429000"/>
            <a:ext cx="40687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Встать прямо, ноги врозь,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руки опустить. </a:t>
            </a:r>
          </a:p>
          <a:p>
            <a:r>
              <a:rPr lang="ru-RU" dirty="0" smtClean="0">
                <a:latin typeface="Comic Sans MS" pitchFamily="66" charset="0"/>
              </a:rPr>
              <a:t>Размахивая прямыми руки вперёд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и назад, </a:t>
            </a:r>
          </a:p>
          <a:p>
            <a:r>
              <a:rPr lang="ru-RU" dirty="0" smtClean="0">
                <a:latin typeface="Comic Sans MS" pitchFamily="66" charset="0"/>
              </a:rPr>
              <a:t>произносить «тик-так».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(10 – 12 раз)</a:t>
            </a:r>
          </a:p>
          <a:p>
            <a:endParaRPr lang="ru-RU" dirty="0"/>
          </a:p>
        </p:txBody>
      </p:sp>
      <p:pic>
        <p:nvPicPr>
          <p:cNvPr id="6" name="Рисунок 5" descr="часы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86164" y="1500174"/>
            <a:ext cx="3257836" cy="32146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86050" y="1928802"/>
            <a:ext cx="2861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Часики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0" y="3429000"/>
            <a:ext cx="4956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Сесть, кисти руки сложить в трубочку, </a:t>
            </a:r>
          </a:p>
          <a:p>
            <a:r>
              <a:rPr lang="ru-RU" dirty="0" smtClean="0">
                <a:latin typeface="Comic Sans MS" pitchFamily="66" charset="0"/>
              </a:rPr>
              <a:t>поднять почти вверх. Медленно выдыхая, </a:t>
            </a:r>
          </a:p>
          <a:p>
            <a:r>
              <a:rPr lang="ru-RU" dirty="0" smtClean="0">
                <a:latin typeface="Comic Sans MS" pitchFamily="66" charset="0"/>
              </a:rPr>
              <a:t>громко произносить «</a:t>
            </a:r>
            <a:r>
              <a:rPr lang="ru-RU" dirty="0" err="1" smtClean="0">
                <a:latin typeface="Comic Sans MS" pitchFamily="66" charset="0"/>
              </a:rPr>
              <a:t>п-ф-ф</a:t>
            </a:r>
            <a:r>
              <a:rPr lang="ru-RU" dirty="0" smtClean="0">
                <a:latin typeface="Comic Sans MS" pitchFamily="66" charset="0"/>
              </a:rPr>
              <a:t>». (4 – 5 раз)</a:t>
            </a:r>
          </a:p>
          <a:p>
            <a:endParaRPr lang="ru-RU" dirty="0"/>
          </a:p>
        </p:txBody>
      </p:sp>
      <p:pic>
        <p:nvPicPr>
          <p:cNvPr id="6" name="Рисунок 5" descr="труб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992"/>
            <a:ext cx="3637800" cy="4373806"/>
          </a:xfrm>
          <a:prstGeom prst="rect">
            <a:avLst/>
          </a:prstGeom>
        </p:spPr>
      </p:pic>
      <p:pic>
        <p:nvPicPr>
          <p:cNvPr id="7" name="Рисунок 6" descr="труба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429388" y="357166"/>
            <a:ext cx="2448380" cy="28804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00364" y="1428736"/>
            <a:ext cx="2634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Трубач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тр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581681"/>
            <a:ext cx="4029085" cy="22763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2214554"/>
            <a:ext cx="48173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Встать прямо, ноги врозь, руки опустить. </a:t>
            </a:r>
          </a:p>
          <a:p>
            <a:r>
              <a:rPr lang="ru-RU" dirty="0" smtClean="0">
                <a:latin typeface="Comic Sans MS" pitchFamily="66" charset="0"/>
              </a:rPr>
              <a:t>Поднять руки в стороны, а затем </a:t>
            </a:r>
          </a:p>
          <a:p>
            <a:r>
              <a:rPr lang="ru-RU" dirty="0" smtClean="0">
                <a:latin typeface="Comic Sans MS" pitchFamily="66" charset="0"/>
              </a:rPr>
              <a:t>хлопнуть ими по бёдрам. </a:t>
            </a:r>
          </a:p>
          <a:p>
            <a:r>
              <a:rPr lang="ru-RU" dirty="0" smtClean="0">
                <a:latin typeface="Comic Sans MS" pitchFamily="66" charset="0"/>
              </a:rPr>
              <a:t>Выдыхая, произносить </a:t>
            </a:r>
          </a:p>
          <a:p>
            <a:r>
              <a:rPr lang="ru-RU" dirty="0" smtClean="0">
                <a:latin typeface="Comic Sans MS" pitchFamily="66" charset="0"/>
              </a:rPr>
              <a:t>«ку-ка-ре-ку» (5 – 6 раз)</a:t>
            </a:r>
          </a:p>
          <a:p>
            <a:endParaRPr lang="ru-RU" dirty="0"/>
          </a:p>
        </p:txBody>
      </p:sp>
      <p:pic>
        <p:nvPicPr>
          <p:cNvPr id="6" name="Рисунок 5" descr="пе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00843" y="2428868"/>
            <a:ext cx="2343157" cy="292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43174" y="1142984"/>
            <a:ext cx="6195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Петя-петушок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2071678"/>
            <a:ext cx="55707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Встать прямо, ноги вместе, поднять руки вверх. </a:t>
            </a:r>
          </a:p>
          <a:p>
            <a:r>
              <a:rPr lang="ru-RU" dirty="0" smtClean="0">
                <a:latin typeface="Comic Sans MS" pitchFamily="66" charset="0"/>
              </a:rPr>
              <a:t>Хорошо потянуться, подняться на носки – </a:t>
            </a:r>
          </a:p>
          <a:p>
            <a:r>
              <a:rPr lang="ru-RU" dirty="0" smtClean="0">
                <a:latin typeface="Comic Sans MS" pitchFamily="66" charset="0"/>
              </a:rPr>
              <a:t>вдох, опустить руки вниз, </a:t>
            </a:r>
          </a:p>
          <a:p>
            <a:r>
              <a:rPr lang="ru-RU" dirty="0" smtClean="0">
                <a:latin typeface="Comic Sans MS" pitchFamily="66" charset="0"/>
              </a:rPr>
              <a:t>опуститься на всю ступню – выдох. Выдыхая, </a:t>
            </a:r>
          </a:p>
          <a:p>
            <a:r>
              <a:rPr lang="ru-RU" dirty="0" smtClean="0">
                <a:latin typeface="Comic Sans MS" pitchFamily="66" charset="0"/>
              </a:rPr>
              <a:t>произносить «</a:t>
            </a:r>
            <a:r>
              <a:rPr lang="ru-RU" dirty="0" err="1" smtClean="0">
                <a:latin typeface="Comic Sans MS" pitchFamily="66" charset="0"/>
              </a:rPr>
              <a:t>у-х-х-х-х</a:t>
            </a:r>
            <a:r>
              <a:rPr lang="ru-RU" dirty="0" smtClean="0">
                <a:latin typeface="Comic Sans MS" pitchFamily="66" charset="0"/>
              </a:rPr>
              <a:t>». (4 – 5 раз)</a:t>
            </a:r>
          </a:p>
          <a:p>
            <a:endParaRPr lang="ru-RU" dirty="0"/>
          </a:p>
        </p:txBody>
      </p:sp>
      <p:pic>
        <p:nvPicPr>
          <p:cNvPr id="6" name="Рисунок 5" descr="мальчик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77703" y="3571876"/>
            <a:ext cx="1866297" cy="2776585"/>
          </a:xfrm>
          <a:prstGeom prst="rect">
            <a:avLst/>
          </a:prstGeom>
        </p:spPr>
      </p:pic>
      <p:pic>
        <p:nvPicPr>
          <p:cNvPr id="7" name="Рисунок 6" descr="маль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071810"/>
            <a:ext cx="3071818" cy="30718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00298" y="1142984"/>
            <a:ext cx="6301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Вырасти большим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2000240"/>
            <a:ext cx="5498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Дети сильно надувают щёки, «как у хомячков» </a:t>
            </a:r>
          </a:p>
          <a:p>
            <a:r>
              <a:rPr lang="ru-RU" dirty="0" smtClean="0">
                <a:latin typeface="Comic Sans MS" pitchFamily="66" charset="0"/>
              </a:rPr>
              <a:t>(дышат через нос) и ходят по залу.</a:t>
            </a:r>
          </a:p>
          <a:p>
            <a:r>
              <a:rPr lang="ru-RU" dirty="0" smtClean="0">
                <a:latin typeface="Comic Sans MS" pitchFamily="66" charset="0"/>
              </a:rPr>
              <a:t> По сигналу кулачками надавливают на щёки, </a:t>
            </a:r>
          </a:p>
          <a:p>
            <a:r>
              <a:rPr lang="ru-RU" dirty="0" smtClean="0">
                <a:latin typeface="Comic Sans MS" pitchFamily="66" charset="0"/>
              </a:rPr>
              <a:t>выпуская при этом воздух через рот </a:t>
            </a:r>
          </a:p>
          <a:p>
            <a:r>
              <a:rPr lang="ru-RU" dirty="0" smtClean="0">
                <a:latin typeface="Comic Sans MS" pitchFamily="66" charset="0"/>
              </a:rPr>
              <a:t>«щёчки, как у детей». </a:t>
            </a:r>
          </a:p>
          <a:p>
            <a:endParaRPr lang="ru-RU" dirty="0"/>
          </a:p>
        </p:txBody>
      </p:sp>
      <p:pic>
        <p:nvPicPr>
          <p:cNvPr id="6" name="Рисунок 5" descr="хома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49375" y="3000372"/>
            <a:ext cx="2694625" cy="273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хомя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286124"/>
            <a:ext cx="2524132" cy="25241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14744" y="857232"/>
            <a:ext cx="2874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Хомячки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2285992"/>
            <a:ext cx="59474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Дети располагаются произвольно (сидят, стоят); </a:t>
            </a:r>
          </a:p>
          <a:p>
            <a:r>
              <a:rPr lang="ru-RU" dirty="0" smtClean="0">
                <a:latin typeface="Comic Sans MS" pitchFamily="66" charset="0"/>
              </a:rPr>
              <a:t>руки согнуты в локтях, пальцы сжаты в кулачки. </a:t>
            </a:r>
          </a:p>
          <a:p>
            <a:r>
              <a:rPr lang="ru-RU" dirty="0" smtClean="0">
                <a:latin typeface="Comic Sans MS" pitchFamily="66" charset="0"/>
              </a:rPr>
              <a:t>По команде отводят в стороны сначала </a:t>
            </a:r>
          </a:p>
          <a:p>
            <a:r>
              <a:rPr lang="ru-RU" dirty="0" smtClean="0">
                <a:latin typeface="Comic Sans MS" pitchFamily="66" charset="0"/>
              </a:rPr>
              <a:t>большие пальчики, затем указательные, средние, </a:t>
            </a:r>
          </a:p>
          <a:p>
            <a:r>
              <a:rPr lang="ru-RU" dirty="0" smtClean="0">
                <a:latin typeface="Comic Sans MS" pitchFamily="66" charset="0"/>
              </a:rPr>
              <a:t>безымянные и мизинцы, при этом выполняется </a:t>
            </a:r>
          </a:p>
          <a:p>
            <a:r>
              <a:rPr lang="ru-RU" dirty="0" smtClean="0">
                <a:latin typeface="Comic Sans MS" pitchFamily="66" charset="0"/>
              </a:rPr>
              <a:t>глубокий вдох через нос (цветок распустился). </a:t>
            </a:r>
          </a:p>
          <a:p>
            <a:r>
              <a:rPr lang="ru-RU" dirty="0" smtClean="0">
                <a:latin typeface="Comic Sans MS" pitchFamily="66" charset="0"/>
              </a:rPr>
              <a:t>Затем также последовательно пальчики </a:t>
            </a:r>
          </a:p>
          <a:p>
            <a:r>
              <a:rPr lang="ru-RU" dirty="0" smtClean="0">
                <a:latin typeface="Comic Sans MS" pitchFamily="66" charset="0"/>
              </a:rPr>
              <a:t>сжимаются в кулачки на выдохе (цветок закрылся).</a:t>
            </a:r>
          </a:p>
          <a:p>
            <a:endParaRPr lang="ru-RU" dirty="0"/>
          </a:p>
        </p:txBody>
      </p:sp>
      <p:pic>
        <p:nvPicPr>
          <p:cNvPr id="6" name="Рисунок 5" descr="цве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71876"/>
            <a:ext cx="2238383" cy="305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43240" y="1357298"/>
            <a:ext cx="3602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Цветочки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1285860"/>
            <a:ext cx="4738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Встать прямо, ноги слегка расставлены,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руки внизу.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Спокойно медленно дышать носом. </a:t>
            </a:r>
          </a:p>
          <a:p>
            <a:endParaRPr lang="ru-RU" dirty="0"/>
          </a:p>
        </p:txBody>
      </p:sp>
      <p:pic>
        <p:nvPicPr>
          <p:cNvPr id="6" name="Рисунок 5" descr="ды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428868"/>
            <a:ext cx="5700726" cy="29871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929198"/>
            <a:ext cx="55861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Дыши спокойно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2571744"/>
            <a:ext cx="5929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Дети сидят на стульях, воспитатель произносит: «Ж-ж-ж, - сказал крылатый жук, - </a:t>
            </a:r>
            <a:r>
              <a:rPr lang="ru-RU" dirty="0" err="1" smtClean="0">
                <a:latin typeface="Comic Sans MS" pitchFamily="66" charset="0"/>
              </a:rPr>
              <a:t>посиж-ж-ж-у</a:t>
            </a:r>
            <a:r>
              <a:rPr lang="ru-RU" dirty="0" smtClean="0">
                <a:latin typeface="Comic Sans MS" pitchFamily="66" charset="0"/>
              </a:rPr>
              <a:t>».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Дети обнимают себя за плечи, произносят: «Поднимусь, полечу; громко, громко </a:t>
            </a:r>
            <a:r>
              <a:rPr lang="ru-RU" dirty="0" err="1" smtClean="0">
                <a:latin typeface="Comic Sans MS" pitchFamily="66" charset="0"/>
              </a:rPr>
              <a:t>зажуж-ж-у</a:t>
            </a:r>
            <a:r>
              <a:rPr lang="ru-RU" dirty="0" smtClean="0">
                <a:latin typeface="Comic Sans MS" pitchFamily="66" charset="0"/>
              </a:rPr>
              <a:t>».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Дети разводят руки в стороны и перемещаются по залу с произнесением звуков «</a:t>
            </a:r>
            <a:r>
              <a:rPr lang="ru-RU" dirty="0" err="1" smtClean="0">
                <a:latin typeface="Comic Sans MS" pitchFamily="66" charset="0"/>
              </a:rPr>
              <a:t>ж-ж-ж-ж-ж</a:t>
            </a:r>
            <a:r>
              <a:rPr lang="ru-RU" dirty="0" smtClean="0">
                <a:latin typeface="Comic Sans MS" pitchFamily="66" charset="0"/>
              </a:rPr>
              <a:t>» (2 – 3 мин)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142984"/>
            <a:ext cx="1799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Жуки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42bbf58f36b7587f787613633d4054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4351164"/>
            <a:ext cx="2357422" cy="250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_a6866_cd237df6_XL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47415" y="0"/>
            <a:ext cx="2696585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84" y="2000240"/>
            <a:ext cx="6021200" cy="1708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Дети произвольно перемещаются на четвереньках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(пролезают, подлезают, преодолевают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                                           различные препятствия),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произнося на выдохе «мяу-мяу»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000108"/>
            <a:ext cx="2786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Котята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68217610_1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076629"/>
            <a:ext cx="2731892" cy="3781371"/>
          </a:xfrm>
          <a:prstGeom prst="rect">
            <a:avLst/>
          </a:prstGeom>
        </p:spPr>
      </p:pic>
      <p:pic>
        <p:nvPicPr>
          <p:cNvPr id="10" name="Рисунок 9" descr="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500438"/>
            <a:ext cx="214312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588" y="1714488"/>
            <a:ext cx="5286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Дети делятся на 2 группы «котята» и «собачки». Воспитатель предлагает котятам ходить на носочках мурлыча «мяу-мяу»; по сигналу собачки со словами «гав-гав» не позволяют им это сделать, ловят котят двумя руками. Если котята успели присесть, собачки их не трогают. При повторной игре дети меняются ролями.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714356"/>
            <a:ext cx="5292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Котята и собачки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9" name="Рисунок 8" descr="пес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214818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.jорпро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643182"/>
            <a:ext cx="157163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3857628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По команде воспитателя «заводятся моторы» - произносятся на выдохе «</a:t>
            </a:r>
            <a:r>
              <a:rPr lang="ru-RU" dirty="0" err="1" smtClean="0">
                <a:latin typeface="Comic Sans MS" pitchFamily="66" charset="0"/>
              </a:rPr>
              <a:t>р-р-р-р</a:t>
            </a:r>
            <a:r>
              <a:rPr lang="ru-RU" dirty="0" smtClean="0">
                <a:latin typeface="Comic Sans MS" pitchFamily="66" charset="0"/>
              </a:rPr>
              <a:t>»; летают самолёты – «</a:t>
            </a:r>
            <a:r>
              <a:rPr lang="ru-RU" dirty="0" err="1" smtClean="0">
                <a:latin typeface="Comic Sans MS" pitchFamily="66" charset="0"/>
              </a:rPr>
              <a:t>ж-ж-ж-ж</a:t>
            </a:r>
            <a:r>
              <a:rPr lang="ru-RU" dirty="0" smtClean="0">
                <a:latin typeface="Comic Sans MS" pitchFamily="66" charset="0"/>
              </a:rPr>
              <a:t>»; разворачиваются на виражах – «</a:t>
            </a:r>
            <a:r>
              <a:rPr lang="ru-RU" dirty="0" err="1" smtClean="0">
                <a:latin typeface="Comic Sans MS" pitchFamily="66" charset="0"/>
              </a:rPr>
              <a:t>у-у-у-у</a:t>
            </a:r>
            <a:r>
              <a:rPr lang="ru-RU" dirty="0" smtClean="0">
                <a:latin typeface="Comic Sans MS" pitchFamily="66" charset="0"/>
              </a:rPr>
              <a:t>»; садятся на посадку – «ух-ух-ух».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обл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7818" y="0"/>
            <a:ext cx="3357554" cy="1817276"/>
          </a:xfrm>
          <a:prstGeom prst="rect">
            <a:avLst/>
          </a:prstGeom>
        </p:spPr>
      </p:pic>
      <p:pic>
        <p:nvPicPr>
          <p:cNvPr id="8" name="Рисунок 7" descr="сам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3274">
            <a:off x="2640997" y="1924585"/>
            <a:ext cx="3223264" cy="1714502"/>
          </a:xfrm>
          <a:prstGeom prst="rect">
            <a:avLst/>
          </a:prstGeom>
        </p:spPr>
      </p:pic>
      <p:pic>
        <p:nvPicPr>
          <p:cNvPr id="9" name="Рисунок 8" descr="обл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57357" y="428604"/>
            <a:ext cx="2428892" cy="13146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72066" y="5214950"/>
            <a:ext cx="34244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Below"/>
              <a:lightRig rig="brightRoom" dir="t"/>
            </a:scene3d>
            <a:sp3d extrusionH="57150" contourW="6350" prstMaterial="plastic">
              <a:bevelT w="20320" h="20320" prst="ribl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Самолет</a:t>
            </a:r>
            <a:endParaRPr lang="ru-RU" sz="5400" b="1" cap="all" spc="0" dirty="0">
              <a:ln/>
              <a:solidFill>
                <a:schemeClr val="tx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857232"/>
            <a:ext cx="61436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Дети ложатся на спину, руки – под головой; выполняют глубокий вдох через нос, на выдохе – похрапывают». Воспитатель комментирует: «Медвежата спят в берлоге…» «Мишка проснулся, потянулся, перевернулся». Дети выполняют движения, потягиваются, сгибают ноги в коленях к животу, выполняя при этом глубокий выдох через нос; переворачиваются и … опять «засыпают, похрапывая».</a:t>
            </a:r>
          </a:p>
          <a:p>
            <a:endParaRPr lang="ru-RU" dirty="0"/>
          </a:p>
        </p:txBody>
      </p:sp>
      <p:pic>
        <p:nvPicPr>
          <p:cNvPr id="6" name="Рисунок 5" descr="миш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-642966"/>
            <a:ext cx="10287072" cy="77153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7620" y="0"/>
            <a:ext cx="2380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Мишка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1142984"/>
            <a:ext cx="35718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>
                <a:latin typeface="Comic Sans MS" pitchFamily="66" charset="0"/>
              </a:rPr>
              <a:t>Дети выполняют имитацию надувания воздушных </a:t>
            </a:r>
          </a:p>
          <a:p>
            <a:r>
              <a:rPr lang="ru-RU" dirty="0" smtClean="0">
                <a:latin typeface="Comic Sans MS" pitchFamily="66" charset="0"/>
              </a:rPr>
              <a:t>шариков: </a:t>
            </a:r>
          </a:p>
          <a:p>
            <a:r>
              <a:rPr lang="ru-RU" dirty="0" smtClean="0">
                <a:latin typeface="Comic Sans MS" pitchFamily="66" charset="0"/>
              </a:rPr>
              <a:t>дыхание ртом короткое, отрывистое, губы вытянуты трубочкой, </a:t>
            </a:r>
          </a:p>
          <a:p>
            <a:r>
              <a:rPr lang="ru-RU" dirty="0" smtClean="0">
                <a:latin typeface="Comic Sans MS" pitchFamily="66" charset="0"/>
              </a:rPr>
              <a:t>произносить «</a:t>
            </a:r>
            <a:r>
              <a:rPr lang="ru-RU" dirty="0" err="1" smtClean="0">
                <a:latin typeface="Comic Sans MS" pitchFamily="66" charset="0"/>
              </a:rPr>
              <a:t>ф-ф-ф-ф</a:t>
            </a:r>
            <a:r>
              <a:rPr lang="ru-RU" dirty="0" smtClean="0">
                <a:latin typeface="Comic Sans MS" pitchFamily="66" charset="0"/>
              </a:rPr>
              <a:t>»; воспитатель предлагает им поиграть с </a:t>
            </a:r>
          </a:p>
          <a:p>
            <a:r>
              <a:rPr lang="ru-RU" dirty="0" smtClean="0">
                <a:latin typeface="Comic Sans MS" pitchFamily="66" charset="0"/>
              </a:rPr>
              <a:t>настоящими воздушным шариком.</a:t>
            </a:r>
          </a:p>
          <a:p>
            <a:r>
              <a:rPr lang="ru-RU" dirty="0" smtClean="0">
                <a:latin typeface="Comic Sans MS" pitchFamily="66" charset="0"/>
              </a:rPr>
              <a:t>«Шар </a:t>
            </a:r>
            <a:r>
              <a:rPr lang="ru-RU" dirty="0" err="1" smtClean="0">
                <a:latin typeface="Comic Sans MS" pitchFamily="66" charset="0"/>
              </a:rPr>
              <a:t>сдулся</a:t>
            </a:r>
            <a:r>
              <a:rPr lang="ru-RU" dirty="0" smtClean="0">
                <a:latin typeface="Comic Sans MS" pitchFamily="66" charset="0"/>
              </a:rPr>
              <a:t>». Набрать воздух носом. Длинный, долгий выдох </a:t>
            </a:r>
          </a:p>
          <a:p>
            <a:r>
              <a:rPr lang="ru-RU" dirty="0" smtClean="0">
                <a:latin typeface="Comic Sans MS" pitchFamily="66" charset="0"/>
              </a:rPr>
              <a:t>«ш-ш-ш-ш». В конце – хлопок в ладоши.</a:t>
            </a:r>
          </a:p>
          <a:p>
            <a:endParaRPr lang="ru-RU" dirty="0"/>
          </a:p>
        </p:txBody>
      </p:sp>
      <p:pic>
        <p:nvPicPr>
          <p:cNvPr id="8" name="Рисунок 7" descr="шары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64233" y="357166"/>
            <a:ext cx="3579767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28662" y="285728"/>
            <a:ext cx="5142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Воздушный шар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2500306"/>
            <a:ext cx="61205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>
                <a:latin typeface="Comic Sans MS" pitchFamily="66" charset="0"/>
              </a:rPr>
              <a:t>Дети встают в круг, взявшись за руки, </a:t>
            </a:r>
          </a:p>
          <a:p>
            <a:r>
              <a:rPr lang="ru-RU" dirty="0" smtClean="0">
                <a:latin typeface="Comic Sans MS" pitchFamily="66" charset="0"/>
              </a:rPr>
              <a:t>и произносят вместе с воспитателем:</a:t>
            </a:r>
          </a:p>
          <a:p>
            <a:r>
              <a:rPr lang="ru-RU" i="1" dirty="0" smtClean="0">
                <a:latin typeface="Comic Sans MS" pitchFamily="66" charset="0"/>
              </a:rPr>
              <a:t>Раздувайся пузырь,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i="1" dirty="0" smtClean="0">
                <a:latin typeface="Comic Sans MS" pitchFamily="66" charset="0"/>
              </a:rPr>
              <a:t>Раздувайся тугой,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i="1" dirty="0" smtClean="0">
                <a:latin typeface="Comic Sans MS" pitchFamily="66" charset="0"/>
              </a:rPr>
              <a:t>Оставайся такой,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i="1" dirty="0" smtClean="0">
                <a:latin typeface="Comic Sans MS" pitchFamily="66" charset="0"/>
              </a:rPr>
              <a:t>Да не лопайся.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Произнося слова, дети постепенно расширяют круг. </a:t>
            </a:r>
          </a:p>
          <a:p>
            <a:r>
              <a:rPr lang="ru-RU" dirty="0" smtClean="0">
                <a:latin typeface="Comic Sans MS" pitchFamily="66" charset="0"/>
              </a:rPr>
              <a:t>После слов: «пузырь лопнул», дети опускают руки </a:t>
            </a:r>
          </a:p>
          <a:p>
            <a:r>
              <a:rPr lang="ru-RU" dirty="0" smtClean="0">
                <a:latin typeface="Comic Sans MS" pitchFamily="66" charset="0"/>
              </a:rPr>
              <a:t>и произносят </a:t>
            </a:r>
          </a:p>
          <a:p>
            <a:r>
              <a:rPr lang="ru-RU" dirty="0" smtClean="0">
                <a:latin typeface="Comic Sans MS" pitchFamily="66" charset="0"/>
              </a:rPr>
              <a:t>«пух»; после чего «надувается» новый пузырь.</a:t>
            </a:r>
          </a:p>
          <a:p>
            <a:endParaRPr lang="ru-RU" dirty="0"/>
          </a:p>
        </p:txBody>
      </p:sp>
      <p:pic>
        <p:nvPicPr>
          <p:cNvPr id="8" name="Рисунок 7" descr="img_slider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0"/>
            <a:ext cx="422846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71736" y="1571612"/>
            <a:ext cx="2529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Пузырь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4692471_slgg_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928670"/>
            <a:ext cx="50006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Дети сидят на полу в кругу. По сигналу они перекидывают мяч друг другу (грузят вагоны). «Погрузка закончена», когда мяч прошёл по кругу. Дети выполняют движения руками (имитация езды паровоза) с произношением на выдохе </a:t>
            </a:r>
            <a:r>
              <a:rPr lang="ru-RU" dirty="0" err="1" smtClean="0">
                <a:latin typeface="Comic Sans MS" pitchFamily="66" charset="0"/>
              </a:rPr>
              <a:t>чух-чух-чух</a:t>
            </a:r>
            <a:r>
              <a:rPr lang="ru-RU" dirty="0" smtClean="0">
                <a:latin typeface="Comic Sans MS" pitchFamily="66" charset="0"/>
              </a:rPr>
              <a:t> (до 1 мин). После чего паровоз останавливается, (произносятся на выдохе ш-ш-ш-ш) как можно дольше. Выполняется глубокий вдох через нос (набрались сил … и начинается разгрузка вагонов) – передаётся мяч по кругу в другую сторону. (игра продолжается </a:t>
            </a:r>
          </a:p>
          <a:p>
            <a:r>
              <a:rPr lang="ru-RU" dirty="0" smtClean="0">
                <a:latin typeface="Comic Sans MS" pitchFamily="66" charset="0"/>
              </a:rPr>
              <a:t>3 – 4 минуты)</a:t>
            </a:r>
          </a:p>
          <a:p>
            <a:endParaRPr lang="ru-RU" dirty="0"/>
          </a:p>
        </p:txBody>
      </p:sp>
      <p:pic>
        <p:nvPicPr>
          <p:cNvPr id="7" name="Рисунок 6" descr="пар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00892" y="3786190"/>
            <a:ext cx="2143108" cy="240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14546" y="4929198"/>
            <a:ext cx="2985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Паровоз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728</Words>
  <PresentationFormat>Экран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 Шабалин</cp:lastModifiedBy>
  <cp:revision>24</cp:revision>
  <dcterms:created xsi:type="dcterms:W3CDTF">2015-02-26T06:20:32Z</dcterms:created>
  <dcterms:modified xsi:type="dcterms:W3CDTF">2015-03-01T11:46:21Z</dcterms:modified>
</cp:coreProperties>
</file>