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83" r:id="rId4"/>
    <p:sldId id="264" r:id="rId5"/>
    <p:sldId id="282" r:id="rId6"/>
    <p:sldId id="284" r:id="rId7"/>
    <p:sldId id="265" r:id="rId8"/>
    <p:sldId id="266" r:id="rId9"/>
    <p:sldId id="293" r:id="rId10"/>
    <p:sldId id="286" r:id="rId11"/>
    <p:sldId id="287" r:id="rId12"/>
    <p:sldId id="288" r:id="rId13"/>
    <p:sldId id="268" r:id="rId14"/>
    <p:sldId id="291" r:id="rId15"/>
    <p:sldId id="292" r:id="rId16"/>
    <p:sldId id="270" r:id="rId17"/>
    <p:sldId id="278" r:id="rId18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33CC"/>
    <a:srgbClr val="CCCCFF"/>
    <a:srgbClr val="FFCC00"/>
    <a:srgbClr val="FF9966"/>
    <a:srgbClr val="9999FF"/>
    <a:srgbClr val="ABF3C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79" autoAdjust="0"/>
    <p:restoredTop sz="94660"/>
  </p:normalViewPr>
  <p:slideViewPr>
    <p:cSldViewPr>
      <p:cViewPr>
        <p:scale>
          <a:sx n="60" d="100"/>
          <a:sy n="60" d="100"/>
        </p:scale>
        <p:origin x="-678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58E6E-135D-4528-82A8-3C1DAA2809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6CCC1-99B1-4E2D-9DA9-E77EEDF0EA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4C355-DE74-4B1F-94AE-3D8FC61822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35B8B-0B74-4D36-BB95-652ACCF1AB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685EE-F793-4622-B851-36774C9CCA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7DA53-5F6C-49A1-BA97-935A4EB1AF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CBB74-E19F-48ED-BAEB-08B338B002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1FAB4-0F63-4A56-AB14-08826FEB10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45781-C69F-4094-A915-8281762697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69A70-86EA-47E1-AB0B-6DC400EEDF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988A6-B359-4928-B2B7-0CA22E3F2B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5A14755-230C-44EE-A980-1D53E5F3FE2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57158" y="0"/>
            <a:ext cx="8286808" cy="3477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33CC"/>
                </a:solidFill>
                <a:latin typeface="Arial Black" pitchFamily="34" charset="0"/>
              </a:rPr>
              <a:t>МБДОУ города Кургана «Детский сад общеразвивающего вида № 109  «Журавушка»</a:t>
            </a:r>
          </a:p>
          <a:p>
            <a:endParaRPr lang="ru-RU" sz="2000" dirty="0" smtClean="0">
              <a:solidFill>
                <a:srgbClr val="FFFF00"/>
              </a:solidFill>
              <a:latin typeface="Arial Black" pitchFamily="34" charset="0"/>
            </a:endParaRPr>
          </a:p>
          <a:p>
            <a:endParaRPr lang="ru-RU" sz="2000" dirty="0" smtClean="0">
              <a:solidFill>
                <a:srgbClr val="FFFF00"/>
              </a:solidFill>
              <a:latin typeface="Arial Black" pitchFamily="34" charset="0"/>
            </a:endParaRPr>
          </a:p>
          <a:p>
            <a:endParaRPr lang="ru-RU" sz="2800" dirty="0" smtClean="0">
              <a:solidFill>
                <a:srgbClr val="0033CC"/>
              </a:solidFill>
              <a:latin typeface="Arial Black" pitchFamily="34" charset="0"/>
            </a:endParaRPr>
          </a:p>
          <a:p>
            <a:r>
              <a:rPr lang="ru-RU" sz="2800" dirty="0" smtClean="0">
                <a:solidFill>
                  <a:srgbClr val="0033CC"/>
                </a:solidFill>
                <a:latin typeface="Arial Black" pitchFamily="34" charset="0"/>
              </a:rPr>
              <a:t>Тема: «Формирование навыков    </a:t>
            </a:r>
          </a:p>
          <a:p>
            <a:r>
              <a:rPr lang="ru-RU" sz="2800" dirty="0" smtClean="0">
                <a:solidFill>
                  <a:srgbClr val="0033CC"/>
                </a:solidFill>
                <a:latin typeface="Arial Black" pitchFamily="34" charset="0"/>
              </a:rPr>
              <a:t>      конструктивно-игровой деятельности у дошкольников с помощью ЛЕГО».</a:t>
            </a:r>
            <a:endParaRPr lang="ru-RU" sz="2800" dirty="0">
              <a:solidFill>
                <a:srgbClr val="0033CC"/>
              </a:solidFill>
              <a:latin typeface="Arial Black" pitchFamily="34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571736" y="4214818"/>
            <a:ext cx="6357982" cy="17851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endParaRPr lang="ru-RU" sz="2000" b="1" dirty="0" smtClean="0">
              <a:solidFill>
                <a:srgbClr val="0033CC"/>
              </a:solidFill>
              <a:latin typeface="Arial Black" pitchFamily="34" charset="0"/>
            </a:endParaRPr>
          </a:p>
          <a:p>
            <a:pPr algn="l">
              <a:spcBef>
                <a:spcPct val="50000"/>
              </a:spcBef>
            </a:pPr>
            <a:endParaRPr lang="ru-RU" sz="2000" b="1" dirty="0" smtClean="0">
              <a:solidFill>
                <a:srgbClr val="0033CC"/>
              </a:solidFill>
              <a:latin typeface="Arial Black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ru-RU" sz="2000" b="1" dirty="0" smtClean="0">
                <a:solidFill>
                  <a:srgbClr val="0033CC"/>
                </a:solidFill>
                <a:latin typeface="Arial Black" pitchFamily="34" charset="0"/>
              </a:rPr>
              <a:t>Воспитатель </a:t>
            </a:r>
          </a:p>
          <a:p>
            <a:pPr>
              <a:spcBef>
                <a:spcPct val="50000"/>
              </a:spcBef>
            </a:pPr>
            <a:r>
              <a:rPr lang="ru-RU" sz="2000" b="1" dirty="0" smtClean="0">
                <a:solidFill>
                  <a:srgbClr val="0033CC"/>
                </a:solidFill>
                <a:latin typeface="Arial Black" pitchFamily="34" charset="0"/>
              </a:rPr>
              <a:t>Фролова Наталья Андреевна</a:t>
            </a:r>
            <a:endParaRPr lang="ru-RU" sz="2000" b="1" dirty="0">
              <a:solidFill>
                <a:srgbClr val="0033CC"/>
              </a:solidFill>
              <a:latin typeface="Arial Black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3643314"/>
            <a:ext cx="178595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0" y="-991"/>
            <a:ext cx="9146380" cy="685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29114" cy="1939916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rgbClr val="0033CC"/>
                </a:solidFill>
                <a:latin typeface="Arial Black" pitchFamily="34" charset="0"/>
              </a:rPr>
              <a:t>Мне нравится ребята</a:t>
            </a:r>
            <a:br>
              <a:rPr lang="ru-RU" sz="2400" dirty="0" smtClean="0">
                <a:solidFill>
                  <a:srgbClr val="0033CC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33CC"/>
                </a:solidFill>
                <a:latin typeface="Arial Black" pitchFamily="34" charset="0"/>
              </a:rPr>
              <a:t>Что знаете вы цвет,</a:t>
            </a:r>
            <a:br>
              <a:rPr lang="ru-RU" sz="2400" dirty="0" smtClean="0">
                <a:solidFill>
                  <a:srgbClr val="0033CC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33CC"/>
                </a:solidFill>
                <a:latin typeface="Arial Black" pitchFamily="34" charset="0"/>
              </a:rPr>
              <a:t>И форму всех деталей</a:t>
            </a:r>
            <a:br>
              <a:rPr lang="ru-RU" sz="2400" dirty="0" smtClean="0">
                <a:solidFill>
                  <a:srgbClr val="0033CC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33CC"/>
                </a:solidFill>
                <a:latin typeface="Arial Black" pitchFamily="34" charset="0"/>
              </a:rPr>
              <a:t>И место их в игре.</a:t>
            </a:r>
            <a:endParaRPr lang="ru-RU" sz="2400" dirty="0">
              <a:solidFill>
                <a:srgbClr val="0033CC"/>
              </a:solidFill>
              <a:latin typeface="Arial Black" pitchFamily="34" charset="0"/>
            </a:endParaRPr>
          </a:p>
        </p:txBody>
      </p:sp>
      <p:pic>
        <p:nvPicPr>
          <p:cNvPr id="7170" name="Picture 2" descr="C:\Documents and Settings\Owner\Рабочий стол\Новая папка (2)\101_PANA\P101059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6512" y="3000372"/>
            <a:ext cx="2520000" cy="36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Documents and Settings\Owner\Рабочий стол\Лего\DSC00233.JPG"/>
          <p:cNvPicPr>
            <a:picLocks noChangeAspect="1" noChangeArrowheads="1"/>
          </p:cNvPicPr>
          <p:nvPr/>
        </p:nvPicPr>
        <p:blipFill>
          <a:blip r:embed="rId4" cstate="email"/>
          <a:srcRect t="-2168"/>
          <a:stretch>
            <a:fillRect/>
          </a:stretch>
        </p:blipFill>
        <p:spPr bwMode="auto">
          <a:xfrm>
            <a:off x="285718" y="2071677"/>
            <a:ext cx="2700000" cy="3625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14678" y="2643182"/>
            <a:ext cx="2772000" cy="3190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0" y="0"/>
            <a:ext cx="9146380" cy="685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85728"/>
            <a:ext cx="5686436" cy="2214578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rgbClr val="0033CC"/>
                </a:solidFill>
                <a:latin typeface="Arial Black" pitchFamily="34" charset="0"/>
              </a:rPr>
              <a:t>Когда вы подрастете,</a:t>
            </a:r>
            <a:br>
              <a:rPr lang="ru-RU" sz="2400" dirty="0" smtClean="0">
                <a:solidFill>
                  <a:srgbClr val="0033CC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33CC"/>
                </a:solidFill>
                <a:latin typeface="Arial Black" pitchFamily="34" charset="0"/>
              </a:rPr>
              <a:t>Продолжим мы играть.</a:t>
            </a:r>
            <a:br>
              <a:rPr lang="ru-RU" sz="2400" dirty="0" smtClean="0">
                <a:solidFill>
                  <a:srgbClr val="0033CC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33CC"/>
                </a:solidFill>
                <a:latin typeface="Arial Black" pitchFamily="34" charset="0"/>
              </a:rPr>
              <a:t>Ведь,  LEGO-мир огромный</a:t>
            </a:r>
            <a:br>
              <a:rPr lang="ru-RU" sz="2400" dirty="0" smtClean="0">
                <a:solidFill>
                  <a:srgbClr val="0033CC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33CC"/>
                </a:solidFill>
                <a:latin typeface="Arial Black" pitchFamily="34" charset="0"/>
              </a:rPr>
              <a:t>В нем можно все создать.</a:t>
            </a:r>
            <a:endParaRPr lang="ru-RU" sz="2400" dirty="0">
              <a:solidFill>
                <a:srgbClr val="0033CC"/>
              </a:solidFill>
              <a:latin typeface="Arial Black" pitchFamily="34" charset="0"/>
            </a:endParaRPr>
          </a:p>
        </p:txBody>
      </p:sp>
      <p:pic>
        <p:nvPicPr>
          <p:cNvPr id="5122" name="Picture 2" descr="C:\Documents and Settings\Owner\Рабочий стол\Новая папка (2)\P101063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85918" y="2428868"/>
            <a:ext cx="5357818" cy="4018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0" y="0"/>
            <a:ext cx="9146380" cy="685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797040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rgbClr val="0033CC"/>
                </a:solidFill>
                <a:latin typeface="Arial Black" pitchFamily="34" charset="0"/>
              </a:rPr>
              <a:t>Научитесь вы строить </a:t>
            </a:r>
            <a:br>
              <a:rPr lang="ru-RU" sz="2400" dirty="0" smtClean="0">
                <a:solidFill>
                  <a:srgbClr val="0033CC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33CC"/>
                </a:solidFill>
                <a:latin typeface="Arial Black" pitchFamily="34" charset="0"/>
              </a:rPr>
              <a:t>Зверей, дворцы, дома,</a:t>
            </a:r>
            <a:br>
              <a:rPr lang="ru-RU" sz="2400" dirty="0" smtClean="0">
                <a:solidFill>
                  <a:srgbClr val="0033CC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33CC"/>
                </a:solidFill>
                <a:latin typeface="Arial Black" pitchFamily="34" charset="0"/>
              </a:rPr>
              <a:t>Большие парки,</a:t>
            </a:r>
            <a:br>
              <a:rPr lang="ru-RU" sz="2400" dirty="0" smtClean="0">
                <a:solidFill>
                  <a:srgbClr val="0033CC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33CC"/>
                </a:solidFill>
                <a:latin typeface="Arial Black" pitchFamily="34" charset="0"/>
              </a:rPr>
              <a:t>Деревни, города.</a:t>
            </a:r>
            <a:endParaRPr lang="ru-RU" sz="2400" dirty="0">
              <a:solidFill>
                <a:srgbClr val="0033CC"/>
              </a:solidFill>
              <a:latin typeface="Arial Black" pitchFamily="34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3116"/>
            <a:ext cx="3619525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1428736"/>
            <a:ext cx="4248989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C:\Documents and Settings\Owner\Рабочий стол\Новая папка (2)\101_PANA\P101062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3857620" y="4214818"/>
            <a:ext cx="3524243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91"/>
            <a:ext cx="9146380" cy="685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85720" y="500042"/>
            <a:ext cx="6786610" cy="294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ru-RU" sz="2400" dirty="0" smtClean="0">
                <a:solidFill>
                  <a:srgbClr val="0033CC"/>
                </a:solidFill>
                <a:latin typeface="Arial Black" pitchFamily="34" charset="0"/>
              </a:rPr>
              <a:t>Ребятам интересно </a:t>
            </a:r>
          </a:p>
          <a:p>
            <a:pPr algn="l">
              <a:lnSpc>
                <a:spcPct val="80000"/>
              </a:lnSpc>
            </a:pPr>
            <a:r>
              <a:rPr lang="ru-RU" sz="2400" dirty="0" smtClean="0">
                <a:solidFill>
                  <a:srgbClr val="0033CC"/>
                </a:solidFill>
                <a:latin typeface="Arial Black" pitchFamily="34" charset="0"/>
              </a:rPr>
              <a:t>С конструктором играть, </a:t>
            </a:r>
          </a:p>
          <a:p>
            <a:pPr algn="l">
              <a:lnSpc>
                <a:spcPct val="80000"/>
              </a:lnSpc>
            </a:pPr>
            <a:r>
              <a:rPr lang="ru-RU" sz="2400" dirty="0" smtClean="0">
                <a:solidFill>
                  <a:srgbClr val="0033CC"/>
                </a:solidFill>
                <a:latin typeface="Arial Black" pitchFamily="34" charset="0"/>
              </a:rPr>
              <a:t>И можно постепенно </a:t>
            </a:r>
          </a:p>
          <a:p>
            <a:pPr algn="l">
              <a:lnSpc>
                <a:spcPct val="80000"/>
              </a:lnSpc>
            </a:pPr>
            <a:r>
              <a:rPr lang="ru-RU" sz="2400" dirty="0" smtClean="0">
                <a:solidFill>
                  <a:srgbClr val="0033CC"/>
                </a:solidFill>
                <a:latin typeface="Arial Black" pitchFamily="34" charset="0"/>
              </a:rPr>
              <a:t>Задания усложнять.</a:t>
            </a:r>
          </a:p>
          <a:p>
            <a:pPr algn="l">
              <a:lnSpc>
                <a:spcPct val="80000"/>
              </a:lnSpc>
            </a:pPr>
            <a:endParaRPr lang="ru-RU" sz="20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l">
              <a:lnSpc>
                <a:spcPct val="80000"/>
              </a:lnSpc>
            </a:pP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(Со средней группы –</a:t>
            </a:r>
            <a:r>
              <a:rPr lang="ru-RU" sz="2000" dirty="0" smtClean="0">
                <a:solidFill>
                  <a:srgbClr val="0033CC"/>
                </a:solidFill>
                <a:latin typeface="Arial Black" pitchFamily="34" charset="0"/>
              </a:rPr>
              <a:t> Моделирование объектов из мелкого конструктора </a:t>
            </a:r>
            <a:r>
              <a:rPr lang="en-US" sz="2000" dirty="0" smtClean="0">
                <a:solidFill>
                  <a:srgbClr val="0033CC"/>
                </a:solidFill>
                <a:latin typeface="Arial Black" pitchFamily="34" charset="0"/>
              </a:rPr>
              <a:t>LEGO DACTA</a:t>
            </a:r>
            <a:r>
              <a:rPr lang="ru-RU" sz="2000" dirty="0" smtClean="0">
                <a:solidFill>
                  <a:srgbClr val="0033CC"/>
                </a:solidFill>
                <a:latin typeface="Arial Black" pitchFamily="34" charset="0"/>
              </a:rPr>
              <a:t>) </a:t>
            </a:r>
          </a:p>
          <a:p>
            <a:pPr algn="l">
              <a:lnSpc>
                <a:spcPct val="80000"/>
              </a:lnSpc>
            </a:pPr>
            <a:endParaRPr lang="ru-RU" sz="2800" dirty="0" smtClean="0">
              <a:solidFill>
                <a:srgbClr val="0033CC"/>
              </a:solidFill>
              <a:latin typeface="Arial Black" pitchFamily="34" charset="0"/>
            </a:endParaRPr>
          </a:p>
          <a:p>
            <a:pPr algn="l">
              <a:lnSpc>
                <a:spcPct val="80000"/>
              </a:lnSpc>
            </a:pP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Животные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Picture 2" descr="F:\LEGO инструкции\Наши схемы\слоник\слоник.png"/>
          <p:cNvPicPr>
            <a:picLocks noChangeAspect="1" noChangeArrowheads="1"/>
          </p:cNvPicPr>
          <p:nvPr/>
        </p:nvPicPr>
        <p:blipFill>
          <a:blip r:embed="rId3"/>
          <a:srcRect l="36880" t="12992" r="36993" b="20865"/>
          <a:stretch>
            <a:fillRect/>
          </a:stretch>
        </p:blipFill>
        <p:spPr bwMode="auto">
          <a:xfrm>
            <a:off x="2714612" y="3897609"/>
            <a:ext cx="2643206" cy="2960391"/>
          </a:xfrm>
          <a:prstGeom prst="rect">
            <a:avLst/>
          </a:prstGeom>
          <a:noFill/>
        </p:spPr>
      </p:pic>
      <p:pic>
        <p:nvPicPr>
          <p:cNvPr id="6" name="Рисунок 5" descr="21.png"/>
          <p:cNvPicPr>
            <a:picLocks noGrp="1" noChangeAspect="1"/>
          </p:cNvPicPr>
          <p:nvPr isPhoto="1"/>
        </p:nvPicPr>
        <p:blipFill>
          <a:blip r:embed="rId4">
            <a:lum/>
          </a:blip>
          <a:srcRect l="35689" t="16698" r="34126" b="23190"/>
          <a:stretch>
            <a:fillRect/>
          </a:stretch>
        </p:blipFill>
        <p:spPr>
          <a:xfrm>
            <a:off x="6715108" y="1500174"/>
            <a:ext cx="2428892" cy="2571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58.png"/>
          <p:cNvPicPr>
            <a:picLocks noGrp="1" noChangeAspect="1"/>
          </p:cNvPicPr>
          <p:nvPr isPhoto="1"/>
        </p:nvPicPr>
        <p:blipFill>
          <a:blip r:embed="rId5">
            <a:lum/>
          </a:blip>
          <a:srcRect l="29688" t="9833" r="33593" b="20037"/>
          <a:stretch>
            <a:fillRect/>
          </a:stretch>
        </p:blipFill>
        <p:spPr>
          <a:xfrm>
            <a:off x="5786414" y="3857604"/>
            <a:ext cx="3357586" cy="3000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1" descr="49.png"/>
          <p:cNvPicPr>
            <a:picLocks noGrp="1" noChangeAspect="1"/>
          </p:cNvPicPr>
          <p:nvPr isPhoto="1"/>
        </p:nvPicPr>
        <p:blipFill>
          <a:blip r:embed="rId6"/>
          <a:srcRect l="34375" t="8274" r="35156" b="8237"/>
          <a:stretch>
            <a:fillRect/>
          </a:stretch>
        </p:blipFill>
        <p:spPr bwMode="auto">
          <a:xfrm>
            <a:off x="0" y="3500414"/>
            <a:ext cx="2618917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18.png"/>
          <p:cNvPicPr>
            <a:picLocks noGrp="1" noChangeAspect="1"/>
          </p:cNvPicPr>
          <p:nvPr isPhoto="1"/>
        </p:nvPicPr>
        <p:blipFill>
          <a:blip r:embed="rId7">
            <a:lum/>
          </a:blip>
          <a:srcRect l="26428" t="27428" r="33114" b="16071"/>
          <a:stretch>
            <a:fillRect/>
          </a:stretch>
        </p:blipFill>
        <p:spPr>
          <a:xfrm rot="2100288">
            <a:off x="3406595" y="2493052"/>
            <a:ext cx="3699486" cy="23338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0" y="0"/>
            <a:ext cx="9146380" cy="685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3114668" cy="1000108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Транспорт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714356"/>
            <a:ext cx="3600000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4942" y="4143380"/>
            <a:ext cx="3713695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Documents and Settings\Owner\Рабочий стол\Новая папка (2)\101_PANA\P1010606.JPG"/>
          <p:cNvPicPr>
            <a:picLocks noChangeAspect="1" noChangeArrowheads="1"/>
          </p:cNvPicPr>
          <p:nvPr/>
        </p:nvPicPr>
        <p:blipFill>
          <a:blip r:embed="rId5" cstate="email">
            <a:lum bright="10000" contrast="10000"/>
          </a:blip>
          <a:srcRect/>
          <a:stretch>
            <a:fillRect/>
          </a:stretch>
        </p:blipFill>
        <p:spPr bwMode="auto">
          <a:xfrm>
            <a:off x="4500562" y="1285860"/>
            <a:ext cx="3599999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Owner\Рабочий стол\Новая папка (2)\101_PANA\P1010621.JPG"/>
          <p:cNvPicPr>
            <a:picLocks noChangeAspect="1" noChangeArrowheads="1"/>
          </p:cNvPicPr>
          <p:nvPr/>
        </p:nvPicPr>
        <p:blipFill>
          <a:blip r:embed="rId6" cstate="email">
            <a:lum bright="10000" contrast="10000"/>
          </a:blip>
          <a:srcRect/>
          <a:stretch>
            <a:fillRect/>
          </a:stretch>
        </p:blipFill>
        <p:spPr bwMode="auto">
          <a:xfrm>
            <a:off x="1071538" y="3643314"/>
            <a:ext cx="3809973" cy="2857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0" y="-991"/>
            <a:ext cx="9146380" cy="685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3400420" cy="1071546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Архитектура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857232"/>
            <a:ext cx="306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Documents and Settings\Owner\Рабочий стол\Новая папка (2)\101_PANA\P101061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00100" y="3571876"/>
            <a:ext cx="3809941" cy="2857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9124" y="3071810"/>
            <a:ext cx="414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Documents and Settings\Owner\Рабочий стол\Новая папка (2)\101_PANA\P1010602.JPG"/>
          <p:cNvPicPr>
            <a:picLocks noChangeAspect="1" noChangeArrowheads="1"/>
          </p:cNvPicPr>
          <p:nvPr/>
        </p:nvPicPr>
        <p:blipFill>
          <a:blip r:embed="rId6" cstate="email">
            <a:lum bright="20000" contrast="20000"/>
          </a:blip>
          <a:srcRect/>
          <a:stretch>
            <a:fillRect/>
          </a:stretch>
        </p:blipFill>
        <p:spPr bwMode="auto">
          <a:xfrm>
            <a:off x="3857620" y="857232"/>
            <a:ext cx="3428971" cy="2571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0" y="-991"/>
            <a:ext cx="9146380" cy="685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57158" y="1"/>
            <a:ext cx="8572560" cy="71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Формы заданий: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2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 младшая группа</a:t>
            </a:r>
          </a:p>
          <a:p>
            <a:pPr lvl="0" algn="l">
              <a:buFont typeface="Wingdings" pitchFamily="2" charset="2"/>
              <a:buChar char="v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 Black" pitchFamily="34" charset="0"/>
                <a:ea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33CC"/>
                </a:solidFill>
                <a:latin typeface="Arial Black" pitchFamily="34" charset="0"/>
                <a:ea typeface="Times New Roman" pitchFamily="18" charset="0"/>
              </a:rPr>
              <a:t>Конструирование по образцу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 Black" pitchFamily="34" charset="0"/>
                <a:ea typeface="Times New Roman" pitchFamily="18" charset="0"/>
              </a:rPr>
              <a:t> Преобразование образца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 Black" pitchFamily="34" charset="0"/>
                <a:ea typeface="Times New Roman" pitchFamily="18" charset="0"/>
              </a:rPr>
              <a:t> по условию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 Black" pitchFamily="34" charset="0"/>
                <a:ea typeface="Times New Roman" pitchFamily="18" charset="0"/>
              </a:rPr>
              <a:t>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 Black" pitchFamily="34" charset="0"/>
            </a:endParaRPr>
          </a:p>
          <a:p>
            <a:pPr lvl="0" algn="l" eaLnBrk="0" hangingPunct="0">
              <a:buFont typeface="Wingdings" pitchFamily="2" charset="2"/>
              <a:buChar char="v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 Black" pitchFamily="34" charset="0"/>
                <a:ea typeface="Times New Roman" pitchFamily="18" charset="0"/>
              </a:rPr>
              <a:t>  </a:t>
            </a:r>
            <a:r>
              <a:rPr lang="ru-RU" sz="2400" dirty="0" smtClean="0">
                <a:solidFill>
                  <a:srgbClr val="0033CC"/>
                </a:solidFill>
                <a:latin typeface="Arial Black" pitchFamily="34" charset="0"/>
                <a:ea typeface="Times New Roman" pitchFamily="18" charset="0"/>
              </a:rPr>
              <a:t>Конструирование по замыслу</a:t>
            </a:r>
          </a:p>
          <a:p>
            <a:pPr lvl="0" algn="l" eaLnBrk="0" hangingPunct="0"/>
            <a:r>
              <a:rPr lang="ru-RU" sz="2400" dirty="0" smtClean="0">
                <a:solidFill>
                  <a:srgbClr val="0033CC"/>
                </a:solidFill>
                <a:latin typeface="Arial Black" pitchFamily="34" charset="0"/>
                <a:ea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</a:rPr>
              <a:t>Средняя группа</a:t>
            </a:r>
          </a:p>
          <a:p>
            <a:pPr lvl="0" algn="l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33CC"/>
                </a:solidFill>
                <a:latin typeface="Arial Black" pitchFamily="34" charset="0"/>
                <a:ea typeface="Times New Roman" pitchFamily="18" charset="0"/>
              </a:rPr>
              <a:t>Конструирование по образцу и </a:t>
            </a:r>
            <a:r>
              <a:rPr lang="ru-RU" sz="2400" dirty="0" err="1" smtClean="0">
                <a:solidFill>
                  <a:srgbClr val="0033CC"/>
                </a:solidFill>
                <a:latin typeface="Arial Black" pitchFamily="34" charset="0"/>
                <a:ea typeface="Times New Roman" pitchFamily="18" charset="0"/>
              </a:rPr>
              <a:t>преобразова</a:t>
            </a:r>
            <a:r>
              <a:rPr lang="ru-RU" sz="2400" dirty="0" smtClean="0">
                <a:solidFill>
                  <a:srgbClr val="0033CC"/>
                </a:solidFill>
                <a:latin typeface="Arial Black" pitchFamily="34" charset="0"/>
                <a:ea typeface="Times New Roman" pitchFamily="18" charset="0"/>
              </a:rPr>
              <a:t>-</a:t>
            </a:r>
          </a:p>
          <a:p>
            <a:pPr lvl="0" algn="l"/>
            <a:r>
              <a:rPr lang="ru-RU" sz="2400" dirty="0" err="1" smtClean="0">
                <a:solidFill>
                  <a:srgbClr val="0033CC"/>
                </a:solidFill>
                <a:latin typeface="Arial Black" pitchFamily="34" charset="0"/>
                <a:ea typeface="Times New Roman" pitchFamily="18" charset="0"/>
              </a:rPr>
              <a:t>ние</a:t>
            </a:r>
            <a:r>
              <a:rPr lang="ru-RU" sz="2400" dirty="0" smtClean="0">
                <a:solidFill>
                  <a:srgbClr val="0033CC"/>
                </a:solidFill>
                <a:latin typeface="Arial Black" pitchFamily="34" charset="0"/>
                <a:ea typeface="Times New Roman" pitchFamily="18" charset="0"/>
              </a:rPr>
              <a:t> образца по условию </a:t>
            </a:r>
          </a:p>
          <a:p>
            <a:pPr lvl="0" algn="l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33CC"/>
                </a:solidFill>
                <a:latin typeface="Arial Black" pitchFamily="34" charset="0"/>
                <a:ea typeface="Times New Roman" pitchFamily="18" charset="0"/>
              </a:rPr>
              <a:t>Конструирование по условию </a:t>
            </a:r>
            <a:endParaRPr lang="ru-RU" sz="2400" dirty="0" smtClean="0">
              <a:solidFill>
                <a:srgbClr val="0033CC"/>
              </a:solidFill>
              <a:latin typeface="Arial Black" pitchFamily="34" charset="0"/>
            </a:endParaRPr>
          </a:p>
          <a:p>
            <a:pPr lvl="0" algn="l" eaLnBrk="0" hangingPunct="0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33CC"/>
                </a:solidFill>
                <a:latin typeface="Arial Black" pitchFamily="34" charset="0"/>
                <a:ea typeface="Times New Roman" pitchFamily="18" charset="0"/>
              </a:rPr>
              <a:t> Конструирование по замыслу</a:t>
            </a:r>
            <a:endParaRPr lang="ru-RU" sz="2400" dirty="0" smtClean="0">
              <a:solidFill>
                <a:srgbClr val="FF0000"/>
              </a:solidFill>
              <a:latin typeface="Arial Black" pitchFamily="34" charset="0"/>
              <a:ea typeface="Times New Roman" pitchFamily="18" charset="0"/>
            </a:endParaRPr>
          </a:p>
          <a:p>
            <a:pPr lvl="0" algn="l"/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Группы старшего дошкольного возраста</a:t>
            </a:r>
            <a:r>
              <a:rPr lang="ru-RU" sz="2400" dirty="0" smtClean="0">
                <a:solidFill>
                  <a:srgbClr val="0033CC"/>
                </a:solidFill>
                <a:latin typeface="Arial Black" pitchFamily="34" charset="0"/>
                <a:ea typeface="Times New Roman" pitchFamily="18" charset="0"/>
              </a:rPr>
              <a:t> </a:t>
            </a:r>
          </a:p>
          <a:p>
            <a:pPr lvl="0" algn="l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33CC"/>
                </a:solidFill>
                <a:latin typeface="Arial Black" pitchFamily="34" charset="0"/>
                <a:ea typeface="Times New Roman" pitchFamily="18" charset="0"/>
              </a:rPr>
              <a:t>Конструирование по образцу и </a:t>
            </a:r>
            <a:r>
              <a:rPr lang="ru-RU" sz="2400" dirty="0" err="1" smtClean="0">
                <a:solidFill>
                  <a:srgbClr val="0033CC"/>
                </a:solidFill>
                <a:latin typeface="Arial Black" pitchFamily="34" charset="0"/>
                <a:ea typeface="Times New Roman" pitchFamily="18" charset="0"/>
              </a:rPr>
              <a:t>преобразова</a:t>
            </a:r>
            <a:r>
              <a:rPr lang="ru-RU" sz="2400" dirty="0" smtClean="0">
                <a:solidFill>
                  <a:srgbClr val="0033CC"/>
                </a:solidFill>
                <a:latin typeface="Arial Black" pitchFamily="34" charset="0"/>
                <a:ea typeface="Times New Roman" pitchFamily="18" charset="0"/>
              </a:rPr>
              <a:t>-</a:t>
            </a:r>
          </a:p>
          <a:p>
            <a:pPr lvl="0" algn="l"/>
            <a:r>
              <a:rPr lang="ru-RU" sz="2400" dirty="0" err="1" smtClean="0">
                <a:solidFill>
                  <a:srgbClr val="0033CC"/>
                </a:solidFill>
                <a:latin typeface="Arial Black" pitchFamily="34" charset="0"/>
                <a:ea typeface="Times New Roman" pitchFamily="18" charset="0"/>
              </a:rPr>
              <a:t>ние</a:t>
            </a:r>
            <a:r>
              <a:rPr lang="ru-RU" sz="2400" dirty="0" smtClean="0">
                <a:solidFill>
                  <a:srgbClr val="0033CC"/>
                </a:solidFill>
                <a:latin typeface="Arial Black" pitchFamily="34" charset="0"/>
                <a:ea typeface="Times New Roman" pitchFamily="18" charset="0"/>
              </a:rPr>
              <a:t> образца по условию </a:t>
            </a:r>
          </a:p>
          <a:p>
            <a:pPr lvl="0" algn="l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33CC"/>
                </a:solidFill>
                <a:latin typeface="Arial Black" pitchFamily="34" charset="0"/>
                <a:ea typeface="Times New Roman" pitchFamily="18" charset="0"/>
              </a:rPr>
              <a:t>Конструирование по условию </a:t>
            </a:r>
            <a:endParaRPr lang="ru-RU" sz="2400" dirty="0" smtClean="0">
              <a:solidFill>
                <a:srgbClr val="0033CC"/>
              </a:solidFill>
              <a:latin typeface="Arial Black" pitchFamily="34" charset="0"/>
            </a:endParaRPr>
          </a:p>
          <a:p>
            <a:pPr lvl="0" algn="l" eaLnBrk="0" hangingPunct="0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33CC"/>
                </a:solidFill>
                <a:latin typeface="Arial Black" pitchFamily="34" charset="0"/>
                <a:ea typeface="Times New Roman" pitchFamily="18" charset="0"/>
              </a:rPr>
              <a:t> Конструирование по замыслу</a:t>
            </a:r>
          </a:p>
          <a:p>
            <a:pPr lvl="0" algn="l" eaLnBrk="0" hangingPunct="0">
              <a:buFont typeface="Wingdings" pitchFamily="2" charset="2"/>
              <a:buChar char="v"/>
            </a:pPr>
            <a:r>
              <a:rPr lang="ru-RU" sz="24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33CC"/>
                </a:solidFill>
                <a:latin typeface="Arial Black"/>
              </a:rPr>
              <a:t>Самостоятельное конструирование по чертежу</a:t>
            </a:r>
            <a:endParaRPr lang="ru-RU" sz="2400" dirty="0" smtClean="0">
              <a:solidFill>
                <a:srgbClr val="0033CC"/>
              </a:solidFill>
            </a:endParaRPr>
          </a:p>
          <a:p>
            <a:pPr lvl="0" algn="l" eaLnBrk="0" hangingPunct="0">
              <a:buFont typeface="Wingdings" pitchFamily="2" charset="2"/>
              <a:buChar char="v"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6380" cy="685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 rot="10800000" flipV="1">
            <a:off x="500034" y="195566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Arial Black" pitchFamily="34" charset="0"/>
              </a:rPr>
              <a:t>Результаты работы:</a:t>
            </a:r>
            <a:endParaRPr lang="ru-RU" sz="28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000108"/>
            <a:ext cx="84296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400" b="1" i="1" dirty="0" smtClean="0">
                <a:solidFill>
                  <a:srgbClr val="0033CC"/>
                </a:solidFill>
                <a:latin typeface="Arial Black" pitchFamily="34" charset="0"/>
              </a:rPr>
              <a:t>1.Разработаны методические </a:t>
            </a:r>
          </a:p>
          <a:p>
            <a:pPr algn="l"/>
            <a:r>
              <a:rPr lang="ru-RU" sz="2400" b="1" i="1" dirty="0" smtClean="0">
                <a:solidFill>
                  <a:srgbClr val="0033CC"/>
                </a:solidFill>
                <a:latin typeface="Arial Black" pitchFamily="34" charset="0"/>
              </a:rPr>
              <a:t>рекомендации по организации работы с детьми средней, старшей и подготовительной групп.</a:t>
            </a:r>
            <a:r>
              <a:rPr lang="ru-RU" sz="2400" b="1" i="1" dirty="0" smtClean="0">
                <a:latin typeface="Arial Black" pitchFamily="34" charset="0"/>
              </a:rPr>
              <a:t/>
            </a:r>
            <a:br>
              <a:rPr lang="ru-RU" sz="2400" b="1" i="1" dirty="0" smtClean="0">
                <a:latin typeface="Arial Black" pitchFamily="34" charset="0"/>
              </a:rPr>
            </a:br>
            <a:r>
              <a:rPr lang="ru-RU" sz="2400" b="1" i="1" dirty="0" smtClean="0">
                <a:solidFill>
                  <a:srgbClr val="0033CC"/>
                </a:solidFill>
                <a:latin typeface="Arial Black" pitchFamily="34" charset="0"/>
              </a:rPr>
              <a:t>2. Составлено перспективное планирование совместной работы с детьми по </a:t>
            </a:r>
            <a:r>
              <a:rPr lang="ru-RU" sz="2400" b="1" i="1" dirty="0" err="1" smtClean="0">
                <a:solidFill>
                  <a:srgbClr val="0033CC"/>
                </a:solidFill>
                <a:latin typeface="Arial Black" pitchFamily="34" charset="0"/>
              </a:rPr>
              <a:t>ЛЕГО-конструированию</a:t>
            </a:r>
            <a:r>
              <a:rPr lang="ru-RU" sz="2400" b="1" i="1" dirty="0" smtClean="0">
                <a:solidFill>
                  <a:srgbClr val="0033CC"/>
                </a:solidFill>
                <a:latin typeface="Arial Black" pitchFamily="34" charset="0"/>
              </a:rPr>
              <a:t> для всех возрастных групп.</a:t>
            </a:r>
            <a:r>
              <a:rPr lang="ru-RU" sz="2400" b="1" i="1" dirty="0" smtClean="0">
                <a:latin typeface="Arial Black" pitchFamily="34" charset="0"/>
              </a:rPr>
              <a:t/>
            </a:r>
            <a:br>
              <a:rPr lang="ru-RU" sz="2400" b="1" i="1" dirty="0" smtClean="0">
                <a:latin typeface="Arial Black" pitchFamily="34" charset="0"/>
              </a:rPr>
            </a:br>
            <a:r>
              <a:rPr lang="ru-RU" sz="2400" b="1" i="1" dirty="0" smtClean="0">
                <a:solidFill>
                  <a:srgbClr val="0033CC"/>
                </a:solidFill>
                <a:latin typeface="Arial Black" pitchFamily="34" charset="0"/>
              </a:rPr>
              <a:t>3.Составлена диагностика конструктивно- игровой  деятельности детей для всех возрастных групп.</a:t>
            </a:r>
          </a:p>
          <a:p>
            <a:pPr algn="l"/>
            <a:r>
              <a:rPr lang="ru-RU" sz="2400" b="1" i="1" dirty="0" smtClean="0">
                <a:solidFill>
                  <a:srgbClr val="0033CC"/>
                </a:solidFill>
                <a:latin typeface="Arial Black" pitchFamily="34" charset="0"/>
              </a:rPr>
              <a:t>4.Повысился интерес детей и родителей к конструктивно-игровой деятельности.</a:t>
            </a:r>
          </a:p>
          <a:p>
            <a:pPr algn="l"/>
            <a:r>
              <a:rPr lang="ru-RU" sz="2400" b="1" i="1" dirty="0" smtClean="0">
                <a:solidFill>
                  <a:srgbClr val="0033CC"/>
                </a:solidFill>
                <a:latin typeface="Arial Black" pitchFamily="34" charset="0"/>
              </a:rPr>
              <a:t>5.Оформлены рекомендации для родителей в виде журнала «</a:t>
            </a:r>
            <a:r>
              <a:rPr lang="ru-RU" sz="2400" b="1" i="1" dirty="0" err="1" smtClean="0">
                <a:solidFill>
                  <a:srgbClr val="0033CC"/>
                </a:solidFill>
                <a:latin typeface="Arial Black" pitchFamily="34" charset="0"/>
              </a:rPr>
              <a:t>Легош-ка</a:t>
            </a:r>
            <a:r>
              <a:rPr lang="ru-RU" sz="2400" b="1" i="1" dirty="0" smtClean="0">
                <a:solidFill>
                  <a:srgbClr val="0033CC"/>
                </a:solidFill>
                <a:latin typeface="Arial Black" pitchFamily="34" charset="0"/>
              </a:rPr>
              <a:t>»</a:t>
            </a:r>
            <a:endParaRPr lang="ru-RU" sz="2400" dirty="0">
              <a:solidFill>
                <a:srgbClr val="0033CC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14282" y="1000108"/>
            <a:ext cx="871543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одна из самых известных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и распространённых педагогических систем, широко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использующая трёхмерные модели реального мира и предметно-игровую среду обучения и развития ребёнка.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33CC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Игра – важнейший спутник детства.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33CC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LEGO позволяет детям учиться, играя и обучаться в игре.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4000504"/>
            <a:ext cx="82868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800" i="1" dirty="0" smtClean="0">
                <a:solidFill>
                  <a:srgbClr val="FF0000"/>
                </a:solidFill>
                <a:latin typeface="Arial Black" pitchFamily="34" charset="0"/>
              </a:rPr>
              <a:t>Цель : </a:t>
            </a:r>
            <a:r>
              <a:rPr lang="ru-RU" sz="2400" i="1" dirty="0" smtClean="0">
                <a:solidFill>
                  <a:srgbClr val="0033CC"/>
                </a:solidFill>
                <a:latin typeface="Arial Black" pitchFamily="34" charset="0"/>
              </a:rPr>
              <a:t>формирование навыков конструктивно-игровой деятельности и познавательной активности у  дошкольников с помощью ЛЕГО.</a:t>
            </a:r>
            <a:endParaRPr lang="ru-RU" sz="2400" i="1" dirty="0">
              <a:solidFill>
                <a:srgbClr val="0033CC"/>
              </a:solidFill>
              <a:latin typeface="Arial Black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357166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0" y="-991"/>
            <a:ext cx="9146380" cy="685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500034" y="928671"/>
            <a:ext cx="8286808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</a:rPr>
              <a:t>З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адачи: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  <a:p>
            <a:pPr lvl="0" algn="l" eaLnBrk="0" hangingPunct="0">
              <a:tabLst>
                <a:tab pos="457200" algn="l"/>
              </a:tabLst>
            </a:pPr>
            <a:r>
              <a:rPr lang="ru-RU" sz="2400" b="1" dirty="0" smtClean="0">
                <a:solidFill>
                  <a:srgbClr val="0033CC"/>
                </a:solidFill>
                <a:latin typeface="Arial Black" pitchFamily="34" charset="0"/>
                <a:ea typeface="Times New Roman" pitchFamily="18" charset="0"/>
              </a:rPr>
              <a:t>·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 Black" pitchFamily="34" charset="0"/>
                <a:ea typeface="Times New Roman" pitchFamily="18" charset="0"/>
              </a:rPr>
              <a:t>Развивать воображение, речь, мелкую моторику, функции анализа и синтеза; </a:t>
            </a:r>
          </a:p>
          <a:p>
            <a:pPr lvl="0" algn="l" eaLnBrk="0" hangingPunct="0">
              <a:tabLst>
                <a:tab pos="457200" algn="l"/>
              </a:tabLst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 Black" pitchFamily="34" charset="0"/>
                <a:ea typeface="Times New Roman" pitchFamily="18" charset="0"/>
              </a:rPr>
              <a:t>·</a:t>
            </a:r>
            <a:r>
              <a:rPr lang="ru-RU" sz="2400" b="1" dirty="0" smtClean="0">
                <a:solidFill>
                  <a:srgbClr val="0033CC"/>
                </a:solidFill>
                <a:latin typeface="Arial Black" pitchFamily="34" charset="0"/>
                <a:ea typeface="Times New Roman" pitchFamily="18" charset="0"/>
              </a:rPr>
              <a:t>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 Black" pitchFamily="34" charset="0"/>
                <a:ea typeface="Times New Roman" pitchFamily="18" charset="0"/>
              </a:rPr>
              <a:t>формировать навыки планирования процесса создания собственных моделей и совместных проектов;</a:t>
            </a:r>
          </a:p>
          <a:p>
            <a:pPr lvl="0" algn="l" eaLnBrk="0" hangingPunct="0">
              <a:tabLst>
                <a:tab pos="457200" algn="l"/>
              </a:tabLst>
            </a:pPr>
            <a:r>
              <a:rPr lang="ru-RU" sz="2400" b="1" dirty="0" smtClean="0">
                <a:solidFill>
                  <a:srgbClr val="0033CC"/>
                </a:solidFill>
                <a:latin typeface="Arial Black" pitchFamily="34" charset="0"/>
                <a:ea typeface="Times New Roman" pitchFamily="18" charset="0"/>
              </a:rPr>
              <a:t>· ф</a:t>
            </a:r>
            <a:r>
              <a:rPr lang="ru-RU" sz="2400" dirty="0" smtClean="0">
                <a:solidFill>
                  <a:srgbClr val="0033CC"/>
                </a:solidFill>
                <a:latin typeface="Arial Black" pitchFamily="34" charset="0"/>
              </a:rPr>
              <a:t>ормировать интерес детей к режиссерской игре путем обыгрывания конструктивных построек и образов;</a:t>
            </a:r>
          </a:p>
          <a:p>
            <a:pPr algn="l" eaLnBrk="0" hangingPunct="0">
              <a:tabLst>
                <a:tab pos="457200" algn="l"/>
              </a:tabLst>
            </a:pPr>
            <a:r>
              <a:rPr lang="ru-RU" sz="2400" b="1" dirty="0" smtClean="0">
                <a:solidFill>
                  <a:srgbClr val="0033CC"/>
                </a:solidFill>
                <a:latin typeface="Arial Black" pitchFamily="34" charset="0"/>
                <a:ea typeface="Times New Roman" pitchFamily="18" charset="0"/>
              </a:rPr>
              <a:t>·формировать сенсорные представления ;</a:t>
            </a:r>
          </a:p>
          <a:p>
            <a:pPr algn="l" eaLnBrk="0" hangingPunct="0">
              <a:tabLst>
                <a:tab pos="457200" algn="l"/>
              </a:tabLst>
            </a:pPr>
            <a:r>
              <a:rPr lang="ru-RU" sz="2400" b="1" dirty="0" smtClean="0">
                <a:solidFill>
                  <a:srgbClr val="0033CC"/>
                </a:solidFill>
                <a:latin typeface="Arial Black" pitchFamily="34" charset="0"/>
                <a:ea typeface="Times New Roman" pitchFamily="18" charset="0"/>
              </a:rPr>
              <a:t>·формировать умения работать в коллективе.</a:t>
            </a:r>
            <a:endParaRPr lang="ru-RU" sz="2400" dirty="0" smtClean="0">
              <a:solidFill>
                <a:srgbClr val="0033CC"/>
              </a:solidFill>
              <a:latin typeface="Arial Black" pitchFamily="34" charset="0"/>
            </a:endParaRPr>
          </a:p>
          <a:p>
            <a:pPr lvl="0" algn="l" eaLnBrk="0" hangingPunct="0">
              <a:tabLst>
                <a:tab pos="457200" algn="l"/>
              </a:tabLst>
            </a:pP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Образовательные области: </a:t>
            </a:r>
            <a:r>
              <a:rPr lang="ru-RU" sz="2400" dirty="0" smtClean="0">
                <a:solidFill>
                  <a:srgbClr val="0033CC"/>
                </a:solidFill>
                <a:latin typeface="Arial Black" pitchFamily="34" charset="0"/>
              </a:rPr>
              <a:t>социализация, познание, коммуникация, физическая культура, художественное творчество.</a:t>
            </a:r>
          </a:p>
          <a:p>
            <a:pPr lvl="0" algn="l" eaLnBrk="0" hangingPunct="0">
              <a:tabLst>
                <a:tab pos="457200" algn="l"/>
              </a:tabLst>
            </a:pPr>
            <a:endParaRPr lang="ru-RU" sz="2400" dirty="0" smtClean="0">
              <a:solidFill>
                <a:srgbClr val="0033CC"/>
              </a:solidFill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91"/>
            <a:ext cx="9146380" cy="685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357166"/>
            <a:ext cx="254580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00034" y="4143380"/>
            <a:ext cx="8286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В основе планирования совместной деятельности лежат методические пособия:</a:t>
            </a:r>
          </a:p>
          <a:p>
            <a:pPr algn="l"/>
            <a:r>
              <a:rPr lang="ru-RU" sz="2400" dirty="0" smtClean="0">
                <a:solidFill>
                  <a:srgbClr val="0033CC"/>
                </a:solidFill>
                <a:latin typeface="Arial Black" pitchFamily="34" charset="0"/>
              </a:rPr>
              <a:t> Л.Г.Комарова «Строим из LEGO»- М.: «ЛИНКА-ПРЕСС», 2001г.;</a:t>
            </a:r>
          </a:p>
          <a:p>
            <a:pPr algn="l"/>
            <a:r>
              <a:rPr lang="ru-RU" sz="2400" dirty="0" smtClean="0">
                <a:solidFill>
                  <a:srgbClr val="0033CC"/>
                </a:solidFill>
                <a:latin typeface="Arial Black" pitchFamily="34" charset="0"/>
              </a:rPr>
              <a:t>Е. В. </a:t>
            </a:r>
            <a:r>
              <a:rPr lang="ru-RU" sz="2400" dirty="0" err="1" smtClean="0">
                <a:solidFill>
                  <a:srgbClr val="0033CC"/>
                </a:solidFill>
                <a:latin typeface="Arial Black" pitchFamily="34" charset="0"/>
              </a:rPr>
              <a:t>Фешина</a:t>
            </a:r>
            <a:r>
              <a:rPr lang="ru-RU" sz="2400" dirty="0" smtClean="0">
                <a:solidFill>
                  <a:srgbClr val="0033CC"/>
                </a:solidFill>
                <a:latin typeface="Arial Black" pitchFamily="34" charset="0"/>
              </a:rPr>
              <a:t> «ЛЕГО -конструирование в детском саду»- М.: ТЦ «СФЕРА», 2012г. </a:t>
            </a:r>
            <a:endParaRPr lang="ru-RU" sz="2400" dirty="0">
              <a:solidFill>
                <a:srgbClr val="0033CC"/>
              </a:solidFill>
              <a:latin typeface="Arial Black" pitchFamily="34" charset="0"/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55896">
            <a:off x="1978688" y="538859"/>
            <a:ext cx="2248761" cy="3475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6380" cy="685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71472" y="285729"/>
            <a:ext cx="600079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В качестве конструктивно-игровой среды используются конструкторы: </a:t>
            </a:r>
            <a:r>
              <a:rPr lang="ru-RU" sz="2400" dirty="0" smtClean="0">
                <a:solidFill>
                  <a:srgbClr val="0033CC"/>
                </a:solidFill>
                <a:latin typeface="Arial Black" pitchFamily="34" charset="0"/>
              </a:rPr>
              <a:t>LEGO </a:t>
            </a:r>
            <a:r>
              <a:rPr lang="en-US" sz="2400" dirty="0" smtClean="0">
                <a:solidFill>
                  <a:srgbClr val="0033CC"/>
                </a:solidFill>
                <a:latin typeface="Arial Black" pitchFamily="34" charset="0"/>
              </a:rPr>
              <a:t>DUPLO</a:t>
            </a:r>
            <a:r>
              <a:rPr lang="ru-RU" sz="2400" dirty="0" smtClean="0">
                <a:solidFill>
                  <a:srgbClr val="0033CC"/>
                </a:solidFill>
                <a:latin typeface="Arial Black" pitchFamily="34" charset="0"/>
              </a:rPr>
              <a:t>, LEGO DACTA, тематические наборы LEGO.</a:t>
            </a:r>
          </a:p>
          <a:p>
            <a:pPr algn="l"/>
            <a:endParaRPr lang="ru-RU" sz="20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l"/>
            <a:endParaRPr lang="ru-RU" sz="20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l"/>
            <a:endParaRPr lang="ru-RU" sz="20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l"/>
            <a:endParaRPr lang="ru-RU" sz="20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l"/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В группе оформлен </a:t>
            </a:r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ЛЕГО – уголок: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2" y="1785926"/>
            <a:ext cx="1970271" cy="1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E:\DCIM\101_PANA\P1010607.JPG"/>
          <p:cNvPicPr>
            <a:picLocks noChangeAspect="1" noChangeArrowheads="1"/>
          </p:cNvPicPr>
          <p:nvPr/>
        </p:nvPicPr>
        <p:blipFill>
          <a:blip r:embed="rId4" cstate="email">
            <a:lum bright="20000" contrast="20000"/>
          </a:blip>
          <a:srcRect/>
          <a:stretch>
            <a:fillRect/>
          </a:stretch>
        </p:blipFill>
        <p:spPr bwMode="auto">
          <a:xfrm>
            <a:off x="2857488" y="3714752"/>
            <a:ext cx="3762401" cy="2821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91"/>
            <a:ext cx="9146380" cy="685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2643182"/>
            <a:ext cx="1714512" cy="3286148"/>
          </a:xfrm>
          <a:prstGeom prst="rect">
            <a:avLst/>
          </a:prstGeom>
          <a:ln>
            <a:solidFill>
              <a:srgbClr val="0033CC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71480"/>
            <a:ext cx="4829180" cy="1785950"/>
          </a:xfrm>
        </p:spPr>
        <p:txBody>
          <a:bodyPr/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>
                <a:solidFill>
                  <a:srgbClr val="0033CC"/>
                </a:solidFill>
                <a:latin typeface="Arial Black" pitchFamily="34" charset="0"/>
              </a:rPr>
              <a:t>В группе «Почемучки» </a:t>
            </a:r>
            <a:br>
              <a:rPr lang="ru-RU" sz="2400" dirty="0" smtClean="0">
                <a:solidFill>
                  <a:srgbClr val="0033CC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33CC"/>
                </a:solidFill>
                <a:latin typeface="Arial Black" pitchFamily="34" charset="0"/>
              </a:rPr>
              <a:t>живу я с сентября,</a:t>
            </a:r>
            <a:br>
              <a:rPr lang="ru-RU" sz="2400" dirty="0" smtClean="0">
                <a:solidFill>
                  <a:srgbClr val="0033CC"/>
                </a:solidFill>
                <a:latin typeface="Arial Black" pitchFamily="34" charset="0"/>
              </a:rPr>
            </a:br>
            <a:r>
              <a:rPr lang="ru-RU" sz="2400" dirty="0" err="1" smtClean="0">
                <a:solidFill>
                  <a:srgbClr val="0033CC"/>
                </a:solidFill>
                <a:latin typeface="Arial Black" pitchFamily="34" charset="0"/>
              </a:rPr>
              <a:t>Легошей</a:t>
            </a:r>
            <a:r>
              <a:rPr lang="ru-RU" sz="2400" dirty="0" smtClean="0">
                <a:solidFill>
                  <a:srgbClr val="0033CC"/>
                </a:solidFill>
                <a:latin typeface="Arial Black" pitchFamily="34" charset="0"/>
              </a:rPr>
              <a:t> называют малыши меня.</a:t>
            </a:r>
            <a:br>
              <a:rPr lang="ru-RU" sz="2400" dirty="0" smtClean="0">
                <a:solidFill>
                  <a:srgbClr val="0033CC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0033CC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0033CC"/>
                </a:solidFill>
                <a:latin typeface="Arial Black" pitchFamily="34" charset="0"/>
              </a:rPr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5" name="Picture 3" descr="C:\Documents and Settings\Owner\Рабочий стол\Новая папка (2)\P1010598.JPG"/>
          <p:cNvPicPr>
            <a:picLocks noChangeAspect="1" noChangeArrowheads="1"/>
          </p:cNvPicPr>
          <p:nvPr/>
        </p:nvPicPr>
        <p:blipFill>
          <a:blip r:embed="rId4" cstate="email">
            <a:lum bright="20000" contrast="20000"/>
          </a:blip>
          <a:srcRect/>
          <a:stretch>
            <a:fillRect/>
          </a:stretch>
        </p:blipFill>
        <p:spPr bwMode="auto">
          <a:xfrm>
            <a:off x="2428860" y="3643314"/>
            <a:ext cx="3905278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Documents and Settings\Owner\Рабочий стол\Лего\DSC0024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2143116"/>
            <a:ext cx="371460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0" y="-991"/>
            <a:ext cx="9146380" cy="685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2071678"/>
            <a:ext cx="3714744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2" y="571480"/>
            <a:ext cx="507209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8150" indent="-319088" algn="l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rgbClr val="0033CC"/>
                </a:solidFill>
                <a:latin typeface="Arial Black" pitchFamily="34" charset="0"/>
              </a:rPr>
              <a:t>Играя в </a:t>
            </a:r>
            <a:r>
              <a:rPr lang="ru-RU" sz="2400" dirty="0" err="1" smtClean="0">
                <a:solidFill>
                  <a:srgbClr val="0033CC"/>
                </a:solidFill>
                <a:latin typeface="Arial Black" pitchFamily="34" charset="0"/>
              </a:rPr>
              <a:t>Лего</a:t>
            </a:r>
            <a:r>
              <a:rPr lang="ru-RU" sz="2400" dirty="0" smtClean="0">
                <a:solidFill>
                  <a:srgbClr val="0033CC"/>
                </a:solidFill>
                <a:latin typeface="Arial Black" pitchFamily="34" charset="0"/>
              </a:rPr>
              <a:t>, </a:t>
            </a:r>
          </a:p>
          <a:p>
            <a:pPr marL="438150" indent="-319088" algn="l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rgbClr val="0033CC"/>
                </a:solidFill>
                <a:latin typeface="Arial Black" pitchFamily="34" charset="0"/>
              </a:rPr>
              <a:t>Мы вместе строим дом,</a:t>
            </a:r>
          </a:p>
          <a:p>
            <a:pPr marL="438150" indent="-319088" algn="l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rgbClr val="0033CC"/>
                </a:solidFill>
                <a:latin typeface="Arial Black" pitchFamily="34" charset="0"/>
              </a:rPr>
              <a:t>Дорожки и заборы,</a:t>
            </a:r>
          </a:p>
          <a:p>
            <a:pPr marL="438150" indent="-319088" algn="l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rgbClr val="0033CC"/>
                </a:solidFill>
                <a:latin typeface="Arial Black" pitchFamily="34" charset="0"/>
              </a:rPr>
              <a:t>Ворота под мостом.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00430" y="4930888"/>
            <a:ext cx="2571768" cy="192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Documents and Settings\Owner\Рабочий стол\Лего\DSC0024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72132" y="1928802"/>
            <a:ext cx="3177260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6380" cy="685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57158" y="571480"/>
            <a:ext cx="4572032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rgbClr val="0033CC"/>
                </a:solidFill>
                <a:latin typeface="Arial Black" pitchFamily="34" charset="0"/>
              </a:rPr>
              <a:t>Мы обыграть постройку </a:t>
            </a:r>
          </a:p>
          <a:p>
            <a:pPr algn="l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rgbClr val="0033CC"/>
                </a:solidFill>
                <a:latin typeface="Arial Black" pitchFamily="34" charset="0"/>
              </a:rPr>
              <a:t>Сумеем без труда. </a:t>
            </a:r>
          </a:p>
          <a:p>
            <a:pPr algn="l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rgbClr val="0033CC"/>
                </a:solidFill>
                <a:latin typeface="Arial Black" pitchFamily="34" charset="0"/>
              </a:rPr>
              <a:t>Умчат нас паровозы </a:t>
            </a:r>
          </a:p>
          <a:p>
            <a:pPr algn="l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rgbClr val="0033CC"/>
                </a:solidFill>
                <a:latin typeface="Arial Black" pitchFamily="34" charset="0"/>
              </a:rPr>
              <a:t>В далекие края.</a:t>
            </a:r>
            <a:endParaRPr lang="ru-RU" sz="2400" dirty="0">
              <a:solidFill>
                <a:srgbClr val="0033CC"/>
              </a:solidFill>
              <a:latin typeface="Arial Black" pitchFamily="34" charset="0"/>
            </a:endParaRPr>
          </a:p>
        </p:txBody>
      </p:sp>
      <p:pic>
        <p:nvPicPr>
          <p:cNvPr id="5123" name="Picture 3" descr="C:\Documents and Settings\Owner\Рабочий стол\Лего\DSC0025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52" y="3357562"/>
            <a:ext cx="2464280" cy="27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Documents and Settings\Owner\Рабочий стол\Новая папка (2)\P1010595.JPG"/>
          <p:cNvPicPr>
            <a:picLocks noChangeAspect="1" noChangeArrowheads="1"/>
          </p:cNvPicPr>
          <p:nvPr/>
        </p:nvPicPr>
        <p:blipFill>
          <a:blip r:embed="rId4" cstate="email">
            <a:lum bright="30000" contrast="40000"/>
          </a:blip>
          <a:srcRect/>
          <a:stretch>
            <a:fillRect/>
          </a:stretch>
        </p:blipFill>
        <p:spPr bwMode="auto">
          <a:xfrm>
            <a:off x="5072066" y="3786190"/>
            <a:ext cx="3696001" cy="27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Documents and Settings\Owner\Рабочий стол\Лего\DSC0024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86050" y="2285992"/>
            <a:ext cx="3695827" cy="27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6380" cy="685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46" y="5286388"/>
            <a:ext cx="71438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42910" y="214290"/>
            <a:ext cx="50720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33CC"/>
                </a:solidFill>
                <a:latin typeface="Arial Black" pitchFamily="34" charset="0"/>
              </a:rPr>
              <a:t>Для пап и мам издали </a:t>
            </a:r>
            <a:br>
              <a:rPr lang="ru-RU" sz="2400" dirty="0" smtClean="0">
                <a:solidFill>
                  <a:srgbClr val="0033CC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33CC"/>
                </a:solidFill>
                <a:latin typeface="Arial Black" pitchFamily="34" charset="0"/>
              </a:rPr>
              <a:t>Журнал «</a:t>
            </a:r>
            <a:r>
              <a:rPr lang="ru-RU" sz="2400" dirty="0" err="1" smtClean="0">
                <a:solidFill>
                  <a:srgbClr val="0033CC"/>
                </a:solidFill>
                <a:latin typeface="Arial Black" pitchFamily="34" charset="0"/>
              </a:rPr>
              <a:t>Легош-ка</a:t>
            </a:r>
            <a:r>
              <a:rPr lang="ru-RU" sz="2400" dirty="0" smtClean="0">
                <a:solidFill>
                  <a:srgbClr val="0033CC"/>
                </a:solidFill>
                <a:latin typeface="Arial Black" pitchFamily="34" charset="0"/>
              </a:rPr>
              <a:t>» наш.</a:t>
            </a:r>
            <a:br>
              <a:rPr lang="ru-RU" sz="2400" dirty="0" smtClean="0">
                <a:solidFill>
                  <a:srgbClr val="0033CC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33CC"/>
                </a:solidFill>
                <a:latin typeface="Arial Black" pitchFamily="34" charset="0"/>
              </a:rPr>
              <a:t>В нем фото и рисунки,</a:t>
            </a:r>
            <a:br>
              <a:rPr lang="ru-RU" sz="2400" dirty="0" smtClean="0">
                <a:solidFill>
                  <a:srgbClr val="0033CC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33CC"/>
                </a:solidFill>
                <a:latin typeface="Arial Black" pitchFamily="34" charset="0"/>
              </a:rPr>
              <a:t>Что строим мы сейчас.</a:t>
            </a:r>
            <a:endParaRPr lang="ru-RU" sz="2400" dirty="0"/>
          </a:p>
        </p:txBody>
      </p:sp>
      <p:pic>
        <p:nvPicPr>
          <p:cNvPr id="9" name="Рисунок 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20526892">
            <a:off x="5786446" y="2428868"/>
            <a:ext cx="21336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Documents and Settings\Owner\Рабочий стол\Новая папка (2)\101_PANA\P1010606.JPG"/>
          <p:cNvPicPr>
            <a:picLocks noChangeAspect="1" noChangeArrowheads="1"/>
          </p:cNvPicPr>
          <p:nvPr/>
        </p:nvPicPr>
        <p:blipFill>
          <a:blip r:embed="rId5" cstate="email">
            <a:lum bright="20000" contrast="10000"/>
          </a:blip>
          <a:srcRect/>
          <a:stretch>
            <a:fillRect/>
          </a:stretch>
        </p:blipFill>
        <p:spPr bwMode="auto">
          <a:xfrm rot="425515">
            <a:off x="6286512" y="3929066"/>
            <a:ext cx="2285984" cy="1714488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00100" y="2714620"/>
            <a:ext cx="5786478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071670" y="2928934"/>
            <a:ext cx="4358374" cy="3385542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0033CC"/>
                </a:solidFill>
                <a:latin typeface="Arial Black" pitchFamily="34" charset="0"/>
              </a:rPr>
              <a:t>МБДОУ  «Детский сад № 109»</a:t>
            </a:r>
          </a:p>
          <a:p>
            <a:endParaRPr lang="ru-RU" b="1" i="1" dirty="0" smtClean="0">
              <a:solidFill>
                <a:srgbClr val="0033CC"/>
              </a:solidFill>
              <a:latin typeface="Arial Black" pitchFamily="34" charset="0"/>
            </a:endParaRPr>
          </a:p>
          <a:p>
            <a:endParaRPr lang="ru-RU" sz="2400" b="1" i="1" dirty="0" smtClean="0">
              <a:solidFill>
                <a:srgbClr val="0033CC"/>
              </a:solidFill>
              <a:latin typeface="Arial Black" pitchFamily="34" charset="0"/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  <a:latin typeface="Arial Black" pitchFamily="34" charset="0"/>
              </a:rPr>
              <a:t>Журнал «</a:t>
            </a:r>
            <a:r>
              <a:rPr lang="ru-RU" sz="2400" b="1" i="1" dirty="0" err="1" smtClean="0">
                <a:solidFill>
                  <a:srgbClr val="FF0000"/>
                </a:solidFill>
                <a:latin typeface="Arial Black" pitchFamily="34" charset="0"/>
              </a:rPr>
              <a:t>Легош-ка</a:t>
            </a:r>
            <a:r>
              <a:rPr lang="ru-RU" sz="2400" b="1" i="1" dirty="0" smtClean="0">
                <a:solidFill>
                  <a:srgbClr val="FF0000"/>
                </a:solidFill>
                <a:latin typeface="Arial Black" pitchFamily="34" charset="0"/>
              </a:rPr>
              <a:t>» №1</a:t>
            </a:r>
          </a:p>
          <a:p>
            <a:r>
              <a:rPr lang="ru-RU" b="1" i="1" dirty="0" smtClean="0">
                <a:solidFill>
                  <a:srgbClr val="0033CC"/>
                </a:solidFill>
                <a:latin typeface="Arial Black" pitchFamily="34" charset="0"/>
              </a:rPr>
              <a:t>Для родителей и детей группы «Почемучка»</a:t>
            </a:r>
          </a:p>
          <a:p>
            <a:endParaRPr lang="ru-RU" b="1" i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sz="1400" b="1" i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l"/>
            <a:endParaRPr lang="ru-RU" sz="1400" b="1" i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l"/>
            <a:endParaRPr lang="ru-RU" sz="1400" b="1" i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l"/>
            <a:endParaRPr lang="ru-RU" sz="1400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1643050"/>
            <a:ext cx="1714512" cy="3286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1481</TotalTime>
  <Words>402</Words>
  <Application>Microsoft Office PowerPoint</Application>
  <PresentationFormat>Экран (4:3)</PresentationFormat>
  <Paragraphs>84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  В группе «Почемучки»  живу я с сентября, Легошей называют малыши меня.    </vt:lpstr>
      <vt:lpstr>Слайд 7</vt:lpstr>
      <vt:lpstr>Слайд 8</vt:lpstr>
      <vt:lpstr>Слайд 9</vt:lpstr>
      <vt:lpstr>Мне нравится ребята Что знаете вы цвет, И форму всех деталей И место их в игре.</vt:lpstr>
      <vt:lpstr>Когда вы подрастете, Продолжим мы играть. Ведь,  LEGO-мир огромный В нем можно все создать.</vt:lpstr>
      <vt:lpstr>Научитесь вы строить  Зверей, дворцы, дома, Большие парки, Деревни, города.</vt:lpstr>
      <vt:lpstr>Слайд 13</vt:lpstr>
      <vt:lpstr>Транспорт</vt:lpstr>
      <vt:lpstr>Архитектура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User</cp:lastModifiedBy>
  <cp:revision>145</cp:revision>
  <dcterms:created xsi:type="dcterms:W3CDTF">2012-09-03T18:23:50Z</dcterms:created>
  <dcterms:modified xsi:type="dcterms:W3CDTF">2013-01-10T09:07:54Z</dcterms:modified>
</cp:coreProperties>
</file>