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188-C069-416E-A347-4DB44AC3253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BEF9-46E8-48D1-9E0B-2A4C8C54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188-C069-416E-A347-4DB44AC3253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BEF9-46E8-48D1-9E0B-2A4C8C54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188-C069-416E-A347-4DB44AC3253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BEF9-46E8-48D1-9E0B-2A4C8C54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188-C069-416E-A347-4DB44AC3253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BEF9-46E8-48D1-9E0B-2A4C8C54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188-C069-416E-A347-4DB44AC3253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BEF9-46E8-48D1-9E0B-2A4C8C54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188-C069-416E-A347-4DB44AC3253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BEF9-46E8-48D1-9E0B-2A4C8C54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188-C069-416E-A347-4DB44AC3253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BEF9-46E8-48D1-9E0B-2A4C8C54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188-C069-416E-A347-4DB44AC3253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BEF9-46E8-48D1-9E0B-2A4C8C54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188-C069-416E-A347-4DB44AC3253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BEF9-46E8-48D1-9E0B-2A4C8C54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188-C069-416E-A347-4DB44AC3253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BEF9-46E8-48D1-9E0B-2A4C8C54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188-C069-416E-A347-4DB44AC3253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BEF9-46E8-48D1-9E0B-2A4C8C54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4188-C069-416E-A347-4DB44AC3253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BEF9-46E8-48D1-9E0B-2A4C8C5439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Правила держания мяча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68313" y="1844675"/>
            <a:ext cx="5256212" cy="46402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900" b="1" smtClean="0">
                <a:solidFill>
                  <a:schemeClr val="tx2"/>
                </a:solidFill>
                <a:latin typeface="Arial" charset="0"/>
              </a:rPr>
              <a:t>1.  Мяч держи на уровне груди.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900" b="1" smtClean="0">
                <a:solidFill>
                  <a:schemeClr val="tx2"/>
                </a:solidFill>
                <a:latin typeface="Arial" charset="0"/>
              </a:rPr>
              <a:t>2.  Руки согнуты, пальцы широко расставь.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900" b="1" smtClean="0">
                <a:solidFill>
                  <a:schemeClr val="tx2"/>
                </a:solidFill>
                <a:latin typeface="Arial" charset="0"/>
              </a:rPr>
              <a:t>3.  Локти опусти вниз, мышцы рук расслабь</a:t>
            </a:r>
            <a:r>
              <a:rPr lang="ru-RU" sz="190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900" smtClean="0">
                <a:solidFill>
                  <a:srgbClr val="FF0000"/>
                </a:solidFill>
                <a:latin typeface="Arial" charset="0"/>
              </a:rPr>
              <a:t>	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900" smtClean="0">
                <a:solidFill>
                  <a:srgbClr val="FF0000"/>
                </a:solidFill>
              </a:rPr>
              <a:t>	</a:t>
            </a:r>
            <a:r>
              <a:rPr lang="ru-RU" sz="1900" b="1" smtClean="0">
                <a:solidFill>
                  <a:srgbClr val="FF0000"/>
                </a:solidFill>
              </a:rPr>
              <a:t>ОШИБКИ:</a:t>
            </a:r>
          </a:p>
          <a:p>
            <a:pPr>
              <a:lnSpc>
                <a:spcPct val="80000"/>
              </a:lnSpc>
            </a:pPr>
            <a:r>
              <a:rPr lang="ru-RU" sz="1900" b="1" smtClean="0">
                <a:latin typeface="Arial" charset="0"/>
              </a:rPr>
              <a:t>узкое расположение пальцев на мяче, </a:t>
            </a:r>
          </a:p>
          <a:p>
            <a:pPr>
              <a:lnSpc>
                <a:spcPct val="80000"/>
              </a:lnSpc>
            </a:pPr>
            <a:r>
              <a:rPr lang="ru-RU" sz="1900" b="1" smtClean="0">
                <a:latin typeface="Arial" charset="0"/>
              </a:rPr>
              <a:t>разведение локтей в стороны, </a:t>
            </a:r>
          </a:p>
          <a:p>
            <a:pPr>
              <a:lnSpc>
                <a:spcPct val="80000"/>
              </a:lnSpc>
            </a:pPr>
            <a:r>
              <a:rPr lang="ru-RU" sz="1900" b="1" smtClean="0">
                <a:latin typeface="Arial" charset="0"/>
              </a:rPr>
              <a:t>держание мяча высоко.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900" smtClean="0">
                <a:solidFill>
                  <a:schemeClr val="tx2"/>
                </a:solidFill>
              </a:rPr>
              <a:t>	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900" b="1" smtClean="0">
                <a:solidFill>
                  <a:srgbClr val="009900"/>
                </a:solidFill>
              </a:rPr>
              <a:t>ПУТИ ИСПРАВЛЕНИЯ:</a:t>
            </a:r>
          </a:p>
          <a:p>
            <a:pPr>
              <a:lnSpc>
                <a:spcPct val="80000"/>
              </a:lnSpc>
            </a:pPr>
            <a:r>
              <a:rPr lang="ru-RU" sz="1900" b="1" smtClean="0">
                <a:latin typeface="Arial" charset="0"/>
              </a:rPr>
              <a:t>контролировать широкое расположение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900" b="1" smtClean="0">
                <a:latin typeface="Arial" charset="0"/>
              </a:rPr>
              <a:t>      пальцев, </a:t>
            </a:r>
          </a:p>
          <a:p>
            <a:pPr>
              <a:lnSpc>
                <a:spcPct val="80000"/>
              </a:lnSpc>
            </a:pPr>
            <a:r>
              <a:rPr lang="ru-RU" sz="1900" b="1" smtClean="0">
                <a:latin typeface="Arial" charset="0"/>
              </a:rPr>
              <a:t>не закрывать лицо мячом.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900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20484" name="Picture 4" descr="DSC07572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4225" y="2133600"/>
            <a:ext cx="32797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Правила ловли мяча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500" b="1" smtClean="0">
                <a:solidFill>
                  <a:schemeClr val="tx2"/>
                </a:solidFill>
                <a:latin typeface="Arial" charset="0"/>
              </a:rPr>
              <a:t>1. Мяч лови кистями рук, не прижимая к</a:t>
            </a:r>
          </a:p>
          <a:p>
            <a:pPr>
              <a:lnSpc>
                <a:spcPct val="90000"/>
              </a:lnSpc>
            </a:pPr>
            <a:r>
              <a:rPr lang="ru-RU" sz="1500" b="1" smtClean="0">
                <a:solidFill>
                  <a:schemeClr val="tx2"/>
                </a:solidFill>
                <a:latin typeface="Arial" charset="0"/>
              </a:rPr>
              <a:t>    груди, двигаясь навстречу мячу.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sz="1500" b="1" smtClean="0">
                <a:solidFill>
                  <a:schemeClr val="tx2"/>
                </a:solidFill>
                <a:latin typeface="Arial" charset="0"/>
              </a:rPr>
              <a:t>2. Не задерживай мяч в руках, быстро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sz="1500" b="1" smtClean="0">
                <a:solidFill>
                  <a:schemeClr val="tx2"/>
                </a:solidFill>
                <a:latin typeface="Arial" charset="0"/>
              </a:rPr>
              <a:t>    действуй с ним.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solidFill>
                  <a:srgbClr val="FF0000"/>
                </a:solidFill>
                <a:latin typeface="Arial" charset="0"/>
              </a:rPr>
              <a:t>ОШИБКИ: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latin typeface="Arial" charset="0"/>
              </a:rPr>
              <a:t>стремление зажать мяч, обхватить его руками;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latin typeface="Arial" charset="0"/>
              </a:rPr>
              <a:t>узкое расположение пальцев на мяче 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Arial" charset="0"/>
              </a:rPr>
              <a:t>       ловля напряжёнными кистями рук; 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latin typeface="Arial" charset="0"/>
              </a:rPr>
              <a:t>приём мяча на заранее согнутые руки, без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Arial" charset="0"/>
              </a:rPr>
              <a:t>      амортизирующего движения.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Arial" charset="0"/>
              </a:rPr>
              <a:t>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solidFill>
                  <a:srgbClr val="009900"/>
                </a:solidFill>
                <a:latin typeface="Arial" charset="0"/>
              </a:rPr>
              <a:t>ПУТИ ИСПРАВЛЕНИЯ: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latin typeface="Arial" charset="0"/>
              </a:rPr>
              <a:t>следить , чтобы движение рук было прямо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Arial" charset="0"/>
              </a:rPr>
              <a:t>      навстречу мячу с широким разведением пальцев; 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latin typeface="Arial" charset="0"/>
              </a:rPr>
              <a:t>ловить мяч расслабленными кистями рук, с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Arial" charset="0"/>
              </a:rPr>
              <a:t>      последующим отведением их назад 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smtClean="0">
                <a:latin typeface="Arial" charset="0"/>
              </a:rPr>
              <a:t>      сгибанием рук в локтях.</a:t>
            </a:r>
          </a:p>
          <a:p>
            <a:pPr>
              <a:lnSpc>
                <a:spcPct val="80000"/>
              </a:lnSpc>
            </a:pPr>
            <a:endParaRPr lang="ru-RU" sz="1400" b="1" smtClean="0">
              <a:latin typeface="Arial" charset="0"/>
            </a:endParaRPr>
          </a:p>
          <a:p>
            <a:endParaRPr lang="ru-RU" sz="2800" smtClean="0"/>
          </a:p>
        </p:txBody>
      </p:sp>
      <p:pic>
        <p:nvPicPr>
          <p:cNvPr id="21508" name="Picture 4" descr="SDC17745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75" y="1700213"/>
            <a:ext cx="34051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Правила передачи мяча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 Передача мяча на уровне груди партнёра.</a:t>
            </a:r>
          </a:p>
          <a:p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 Сопровождай мяч руками и взглядом</a:t>
            </a:r>
            <a:r>
              <a:rPr lang="ru-RU" b="1" smtClean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endParaRPr lang="ru-RU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11188" y="2781300"/>
            <a:ext cx="302418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ОШИБКИ:</a:t>
            </a:r>
          </a:p>
          <a:p>
            <a:pPr>
              <a:buFontTx/>
              <a:buChar char="•"/>
            </a:pPr>
            <a:r>
              <a:rPr lang="en-US" b="1"/>
              <a:t> </a:t>
            </a:r>
            <a:r>
              <a:rPr lang="ru-RU" b="1"/>
              <a:t>неправильная стойка – плотно</a:t>
            </a:r>
            <a:r>
              <a:rPr lang="en-US" b="1"/>
              <a:t>   </a:t>
            </a:r>
            <a:r>
              <a:rPr lang="ru-RU" b="1"/>
              <a:t>сжатые и прямые ноги; </a:t>
            </a:r>
          </a:p>
          <a:p>
            <a:pPr>
              <a:buFontTx/>
              <a:buChar char="•"/>
            </a:pPr>
            <a:r>
              <a:rPr lang="en-US" b="1"/>
              <a:t> </a:t>
            </a:r>
            <a:r>
              <a:rPr lang="ru-RU" b="1"/>
              <a:t>чрезмерное разведение локтей</a:t>
            </a:r>
          </a:p>
          <a:p>
            <a:pPr>
              <a:buFontTx/>
              <a:buChar char="•"/>
            </a:pPr>
            <a:r>
              <a:rPr lang="ru-RU" b="1"/>
              <a:t>   в</a:t>
            </a:r>
            <a:r>
              <a:rPr lang="en-US" b="1"/>
              <a:t> </a:t>
            </a:r>
            <a:r>
              <a:rPr lang="ru-RU" b="1"/>
              <a:t> стороны.</a:t>
            </a:r>
          </a:p>
          <a:p>
            <a:r>
              <a:rPr lang="ru-RU" b="1"/>
              <a:t>	</a:t>
            </a:r>
          </a:p>
          <a:p>
            <a:r>
              <a:rPr lang="ru-RU" b="1">
                <a:solidFill>
                  <a:srgbClr val="009900"/>
                </a:solidFill>
              </a:rPr>
              <a:t>ПУТИ ИСПРАВЛЕНИЯ:</a:t>
            </a:r>
          </a:p>
          <a:p>
            <a:pPr>
              <a:buFontTx/>
              <a:buChar char="•"/>
            </a:pPr>
            <a:r>
              <a:rPr lang="en-US" b="1"/>
              <a:t>  </a:t>
            </a:r>
            <a:r>
              <a:rPr lang="ru-RU" b="1"/>
              <a:t>контролировать постановку ног, </a:t>
            </a:r>
          </a:p>
          <a:p>
            <a:pPr>
              <a:buFontTx/>
              <a:buChar char="•"/>
            </a:pPr>
            <a:r>
              <a:rPr lang="en-US" b="1"/>
              <a:t>  </a:t>
            </a:r>
            <a:r>
              <a:rPr lang="ru-RU" b="1"/>
              <a:t>сохранять положение полуприседа</a:t>
            </a:r>
          </a:p>
          <a:p>
            <a:pPr>
              <a:buFontTx/>
              <a:buChar char="•"/>
            </a:pPr>
            <a:r>
              <a:rPr lang="en-US" b="1"/>
              <a:t>  </a:t>
            </a:r>
            <a:r>
              <a:rPr lang="ru-RU" b="1"/>
              <a:t>следить, чтобы полусогнутые руки</a:t>
            </a:r>
          </a:p>
          <a:p>
            <a:pPr>
              <a:buFontTx/>
              <a:buChar char="•"/>
            </a:pPr>
            <a:r>
              <a:rPr lang="ru-RU" b="1"/>
              <a:t>    в локте касались туловища</a:t>
            </a:r>
          </a:p>
        </p:txBody>
      </p:sp>
      <p:pic>
        <p:nvPicPr>
          <p:cNvPr id="22533" name="Picture 5" descr="DSC07598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068638"/>
            <a:ext cx="50768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Правила ведения мяча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0" y="1341438"/>
            <a:ext cx="8604250" cy="146843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   1. Не бей по мячу, а толкай его вниз.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   2. Веди мяч вперёд – сбоку, а не прямо перед  собой.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   3. Смотри вперёд, а не вниз на мяч.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23556" name="Picture 4" descr="DSC07584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2393950"/>
            <a:ext cx="3022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95288" y="2936875"/>
            <a:ext cx="554513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ОШИБКИ:</a:t>
            </a:r>
            <a:r>
              <a:rPr lang="ru-RU"/>
              <a:t> </a:t>
            </a:r>
            <a:br>
              <a:rPr lang="ru-RU"/>
            </a:br>
            <a:endParaRPr lang="ru-RU"/>
          </a:p>
          <a:p>
            <a:pPr>
              <a:buFontTx/>
              <a:buChar char="•"/>
            </a:pPr>
            <a:r>
              <a:rPr lang="ru-RU"/>
              <a:t> </a:t>
            </a:r>
            <a:r>
              <a:rPr lang="ru-RU" b="1"/>
              <a:t>туловище сильно наклонено вперёд, ноги прямые;</a:t>
            </a:r>
          </a:p>
          <a:p>
            <a:pPr>
              <a:buFontTx/>
              <a:buChar char="•"/>
            </a:pPr>
            <a:r>
              <a:rPr lang="ru-RU" b="1"/>
              <a:t> удары по мячу расслабленной ладонью,</a:t>
            </a:r>
          </a:p>
          <a:p>
            <a:pPr>
              <a:buFontTx/>
              <a:buChar char="•"/>
            </a:pPr>
            <a:r>
              <a:rPr lang="ru-RU" b="1"/>
              <a:t> узкое расположение пальцев на мяче;</a:t>
            </a:r>
          </a:p>
          <a:p>
            <a:pPr>
              <a:buFontTx/>
              <a:buChar char="•"/>
            </a:pPr>
            <a:r>
              <a:rPr lang="ru-RU" b="1"/>
              <a:t> ведение мяча прямо перед собой</a:t>
            </a:r>
            <a:r>
              <a:rPr lang="ru-RU"/>
              <a:t>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b="1"/>
              <a:t>	</a:t>
            </a:r>
            <a:r>
              <a:rPr lang="ru-RU" b="1">
                <a:solidFill>
                  <a:srgbClr val="009900"/>
                </a:solidFill>
              </a:rPr>
              <a:t>ПУТИ ИСПРАВЛЕНИЯ:</a:t>
            </a:r>
            <a:br>
              <a:rPr lang="ru-RU" b="1">
                <a:solidFill>
                  <a:srgbClr val="009900"/>
                </a:solidFill>
              </a:rPr>
            </a:br>
            <a:endParaRPr lang="ru-RU" b="1">
              <a:solidFill>
                <a:srgbClr val="009900"/>
              </a:solidFill>
            </a:endParaRPr>
          </a:p>
          <a:p>
            <a:pPr>
              <a:buFontTx/>
              <a:buChar char="•"/>
            </a:pPr>
            <a:r>
              <a:rPr lang="ru-RU"/>
              <a:t> </a:t>
            </a:r>
            <a:r>
              <a:rPr lang="ru-RU" b="1"/>
              <a:t>соблюдать правильную стойку, </a:t>
            </a:r>
          </a:p>
          <a:p>
            <a:pPr>
              <a:buFontTx/>
              <a:buChar char="•"/>
            </a:pPr>
            <a:r>
              <a:rPr lang="ru-RU" b="1"/>
              <a:t> толкать мяч вниз кистью руки за счёт сгибания и </a:t>
            </a:r>
          </a:p>
          <a:p>
            <a:r>
              <a:rPr lang="ru-RU" b="1"/>
              <a:t>    разгибания её в локтевом суставе и мягкого</a:t>
            </a:r>
          </a:p>
          <a:p>
            <a:r>
              <a:rPr lang="ru-RU" b="1"/>
              <a:t>    направляющего толчка пальцами, </a:t>
            </a:r>
          </a:p>
          <a:p>
            <a:pPr>
              <a:buFontTx/>
              <a:buChar char="•"/>
            </a:pPr>
            <a:r>
              <a:rPr lang="ru-RU" b="1"/>
              <a:t> следить за расстановкой пальцев, </a:t>
            </a:r>
          </a:p>
          <a:p>
            <a:pPr>
              <a:buFontTx/>
              <a:buChar char="•"/>
            </a:pPr>
            <a:r>
              <a:rPr lang="ru-RU" b="1"/>
              <a:t> мяч посылать вперёд – в сторону предстоящего</a:t>
            </a:r>
          </a:p>
          <a:p>
            <a:r>
              <a:rPr lang="ru-RU" b="1"/>
              <a:t>     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Правила броска мяча в корзину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144000" cy="17287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900" b="1" smtClean="0">
                <a:solidFill>
                  <a:schemeClr val="tx2"/>
                </a:solidFill>
                <a:latin typeface="Arial" charset="0"/>
              </a:rPr>
              <a:t>1. Бросая мяч не опускай голову, сопровождай  его руками.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900" b="1" smtClean="0">
                <a:solidFill>
                  <a:schemeClr val="tx2"/>
                </a:solidFill>
                <a:latin typeface="Arial" charset="0"/>
              </a:rPr>
              <a:t>2. Смотри в передний край кольца,  если бросаешь стоя прямо перед корзиной. Если стоишь сбоку, бросай с отскоком от щита.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900" b="1" smtClean="0">
                <a:solidFill>
                  <a:schemeClr val="tx2"/>
                </a:solidFill>
                <a:latin typeface="Arial" charset="0"/>
              </a:rPr>
              <a:t>3. Бросай мяч смело; если мяч не попадает  не падай духом, повтори ещё раз.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900" smtClean="0">
                <a:latin typeface="Arial" charset="0"/>
              </a:rPr>
              <a:t>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68313" y="2997200"/>
            <a:ext cx="45720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ОШИБКИ:</a:t>
            </a:r>
          </a:p>
          <a:p>
            <a:pPr>
              <a:buFontTx/>
              <a:buChar char="•"/>
            </a:pPr>
            <a:r>
              <a:rPr lang="ru-RU" b="1"/>
              <a:t> неправильное исходное положение – ноги вместе,  прямые;    </a:t>
            </a:r>
          </a:p>
          <a:p>
            <a:pPr>
              <a:buFontTx/>
              <a:buChar char="•"/>
            </a:pPr>
            <a:r>
              <a:rPr lang="ru-RU" b="1"/>
              <a:t> несогласованное движение рук и ног;</a:t>
            </a:r>
          </a:p>
          <a:p>
            <a:pPr>
              <a:buFontTx/>
              <a:buChar char="•"/>
            </a:pPr>
            <a:r>
              <a:rPr lang="ru-RU" b="1"/>
              <a:t> выпуск мяча усилием плеча и предплечья со слабым участием  кисти руки.</a:t>
            </a:r>
          </a:p>
          <a:p>
            <a:endParaRPr lang="ru-RU" b="1"/>
          </a:p>
          <a:p>
            <a:r>
              <a:rPr lang="ru-RU" b="1"/>
              <a:t>	</a:t>
            </a:r>
            <a:r>
              <a:rPr lang="ru-RU" b="1">
                <a:solidFill>
                  <a:srgbClr val="009900"/>
                </a:solidFill>
              </a:rPr>
              <a:t>ПУТИ ИСПРАВЛЕНИЯ:</a:t>
            </a:r>
          </a:p>
          <a:p>
            <a:endParaRPr lang="ru-RU" b="1">
              <a:solidFill>
                <a:srgbClr val="009900"/>
              </a:solidFill>
            </a:endParaRPr>
          </a:p>
          <a:p>
            <a:pPr>
              <a:buFontTx/>
              <a:buChar char="•"/>
            </a:pPr>
            <a:r>
              <a:rPr lang="ru-RU" b="1"/>
              <a:t> соблюдать правильную стойку; </a:t>
            </a:r>
          </a:p>
          <a:p>
            <a:endParaRPr lang="ru-RU" b="1"/>
          </a:p>
          <a:p>
            <a:pPr>
              <a:buFontTx/>
              <a:buChar char="•"/>
            </a:pPr>
            <a:r>
              <a:rPr lang="ru-RU" b="1"/>
              <a:t> при броске одновременно выпрямлять руки и ноги (после   выпуска мяча кисть руки сгибается)</a:t>
            </a:r>
            <a:r>
              <a:rPr lang="ru-RU"/>
              <a:t> </a:t>
            </a:r>
          </a:p>
        </p:txBody>
      </p:sp>
      <p:pic>
        <p:nvPicPr>
          <p:cNvPr id="24581" name="Picture 5" descr="DSC07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068638"/>
            <a:ext cx="357028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0" y="620713"/>
            <a:ext cx="9144000" cy="13684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6000" b="1" i="1" u="sng" smtClean="0">
                <a:solidFill>
                  <a:srgbClr val="FF0000"/>
                </a:solidFill>
                <a:latin typeface="Dotum" pitchFamily="34" charset="-127"/>
              </a:rPr>
              <a:t>Спасибо за внимание.</a:t>
            </a:r>
          </a:p>
        </p:txBody>
      </p:sp>
      <p:pic>
        <p:nvPicPr>
          <p:cNvPr id="25604" name="Picture 4" descr="SDC17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276475"/>
            <a:ext cx="6732587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277</Words>
  <Application>Microsoft Office PowerPoint</Application>
  <PresentationFormat>Экран (4:3)</PresentationFormat>
  <Paragraphs>77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Правила держания мяча</vt:lpstr>
      <vt:lpstr>Правила ловли мяча</vt:lpstr>
      <vt:lpstr>Правила передачи мяча</vt:lpstr>
      <vt:lpstr>Правила ведения мяча</vt:lpstr>
      <vt:lpstr>Правила броска мяча в корзину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держания мяча</dc:title>
  <dc:creator>КАТЯ</dc:creator>
  <cp:lastModifiedBy>КАТЯ</cp:lastModifiedBy>
  <cp:revision>1</cp:revision>
  <dcterms:created xsi:type="dcterms:W3CDTF">2015-02-19T12:44:01Z</dcterms:created>
  <dcterms:modified xsi:type="dcterms:W3CDTF">2015-02-19T12:45:49Z</dcterms:modified>
</cp:coreProperties>
</file>