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6" r:id="rId1"/>
  </p:sldMasterIdLst>
  <p:notesMasterIdLst>
    <p:notesMasterId r:id="rId36"/>
  </p:notesMasterIdLst>
  <p:sldIdLst>
    <p:sldId id="257" r:id="rId2"/>
    <p:sldId id="256" r:id="rId3"/>
    <p:sldId id="260" r:id="rId4"/>
    <p:sldId id="261" r:id="rId5"/>
    <p:sldId id="262" r:id="rId6"/>
    <p:sldId id="265" r:id="rId7"/>
    <p:sldId id="266" r:id="rId8"/>
    <p:sldId id="267" r:id="rId9"/>
    <p:sldId id="269" r:id="rId10"/>
    <p:sldId id="268" r:id="rId11"/>
    <p:sldId id="271" r:id="rId12"/>
    <p:sldId id="272" r:id="rId13"/>
    <p:sldId id="275" r:id="rId14"/>
    <p:sldId id="276" r:id="rId15"/>
    <p:sldId id="273" r:id="rId16"/>
    <p:sldId id="274" r:id="rId17"/>
    <p:sldId id="281" r:id="rId18"/>
    <p:sldId id="282" r:id="rId19"/>
    <p:sldId id="283" r:id="rId20"/>
    <p:sldId id="301" r:id="rId21"/>
    <p:sldId id="302" r:id="rId22"/>
    <p:sldId id="284" r:id="rId23"/>
    <p:sldId id="285" r:id="rId24"/>
    <p:sldId id="286" r:id="rId25"/>
    <p:sldId id="287" r:id="rId26"/>
    <p:sldId id="290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>
              <a:gsLst>
                <a:gs pos="0">
                  <a:srgbClr val="CEB966">
                    <a:tint val="66000"/>
                    <a:satMod val="160000"/>
                  </a:srgbClr>
                </a:gs>
                <a:gs pos="50000">
                  <a:srgbClr val="CEB966">
                    <a:tint val="44500"/>
                    <a:satMod val="160000"/>
                  </a:srgbClr>
                </a:gs>
                <a:gs pos="100000">
                  <a:srgbClr val="CEB966">
                    <a:tint val="23500"/>
                    <a:satMod val="160000"/>
                  </a:srgbClr>
                </a:gs>
              </a:gsLst>
              <a:lin ang="5400000" scaled="0"/>
            </a:gradFill>
            <a:ln>
              <a:solidFill>
                <a:srgbClr val="002060"/>
              </a:solidFill>
            </a:ln>
          </c:spPr>
          <c:dPt>
            <c:idx val="0"/>
            <c:spPr>
              <a:solidFill>
                <a:srgbClr val="92D05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spPr>
              <a:solidFill>
                <a:srgbClr val="FFC000"/>
              </a:solidFill>
              <a:ln>
                <a:solidFill>
                  <a:srgbClr val="002060"/>
                </a:solidFill>
              </a:ln>
            </c:spPr>
          </c:dPt>
          <c:dLbls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0.73000000000000065</c:v>
                </c:pt>
                <c:pt idx="1">
                  <c:v>0.27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7254576771653549"/>
          <c:y val="0.32408612204724646"/>
          <c:w val="0.21495423228346552"/>
          <c:h val="0.1768277559055116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rAngAx val="1"/>
    </c:view3D>
    <c:plotArea>
      <c:layout/>
      <c:bar3DChart>
        <c:barDir val="col"/>
        <c:grouping val="clustered"/>
        <c:ser>
          <c:idx val="2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Лист1!$A$2:$A$4</c:f>
              <c:strCache>
                <c:ptCount val="3"/>
                <c:pt idx="0">
                  <c:v>Восприятие</c:v>
                </c:pt>
                <c:pt idx="1">
                  <c:v>Анализ</c:v>
                </c:pt>
                <c:pt idx="2">
                  <c:v>Синтез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0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Лист1!$A$2:$A$4</c:f>
              <c:strCache>
                <c:ptCount val="3"/>
                <c:pt idx="0">
                  <c:v>Восприятие</c:v>
                </c:pt>
                <c:pt idx="1">
                  <c:v>Анализ</c:v>
                </c:pt>
                <c:pt idx="2">
                  <c:v>Синтез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1.8</c:v>
                </c:pt>
              </c:numCache>
            </c:numRef>
          </c:val>
        </c:ser>
        <c:ser>
          <c:idx val="1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Лист1!$A$2:$A$4</c:f>
              <c:strCache>
                <c:ptCount val="3"/>
                <c:pt idx="0">
                  <c:v>Восприятие</c:v>
                </c:pt>
                <c:pt idx="1">
                  <c:v>Анализ</c:v>
                </c:pt>
                <c:pt idx="2">
                  <c:v>Синтез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 formatCode="dd/mmm">
                  <c:v>9.2000000000000011</c:v>
                </c:pt>
              </c:numCache>
            </c:numRef>
          </c:val>
        </c:ser>
        <c:shape val="cylinder"/>
        <c:axId val="79111296"/>
        <c:axId val="79112832"/>
        <c:axId val="0"/>
      </c:bar3DChart>
      <c:catAx>
        <c:axId val="79111296"/>
        <c:scaling>
          <c:orientation val="minMax"/>
        </c:scaling>
        <c:axPos val="b"/>
        <c:tickLblPos val="nextTo"/>
        <c:crossAx val="79112832"/>
        <c:crosses val="autoZero"/>
        <c:auto val="1"/>
        <c:lblAlgn val="ctr"/>
        <c:lblOffset val="100"/>
      </c:catAx>
      <c:valAx>
        <c:axId val="79112832"/>
        <c:scaling>
          <c:orientation val="minMax"/>
        </c:scaling>
        <c:axPos val="l"/>
        <c:majorGridlines/>
        <c:numFmt formatCode="General" sourceLinked="1"/>
        <c:tickLblPos val="nextTo"/>
        <c:crossAx val="791112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rAngAx val="1"/>
    </c:view3D>
    <c:plotArea>
      <c:layout>
        <c:manualLayout>
          <c:layoutTarget val="inner"/>
          <c:xMode val="edge"/>
          <c:yMode val="edge"/>
          <c:x val="4.441817070830513E-2"/>
          <c:y val="5.0578001968503927E-2"/>
          <c:w val="0.67299984345174235"/>
          <c:h val="0.7842762841165796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Лист1!$A$2:$A$4</c:f>
              <c:strCache>
                <c:ptCount val="3"/>
                <c:pt idx="0">
                  <c:v>Восприятие</c:v>
                </c:pt>
                <c:pt idx="1">
                  <c:v>Анализ</c:v>
                </c:pt>
                <c:pt idx="2">
                  <c:v>Синтез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Лист1!$A$2:$A$4</c:f>
              <c:strCache>
                <c:ptCount val="3"/>
                <c:pt idx="0">
                  <c:v>Восприятие</c:v>
                </c:pt>
                <c:pt idx="1">
                  <c:v>Анализ</c:v>
                </c:pt>
                <c:pt idx="2">
                  <c:v>Синтез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Лист1!$A$2:$A$4</c:f>
              <c:strCache>
                <c:ptCount val="3"/>
                <c:pt idx="0">
                  <c:v>Восприятие</c:v>
                </c:pt>
                <c:pt idx="1">
                  <c:v>Анализ</c:v>
                </c:pt>
                <c:pt idx="2">
                  <c:v>Синтез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shape val="cylinder"/>
        <c:axId val="80544896"/>
        <c:axId val="80546432"/>
        <c:axId val="0"/>
      </c:bar3DChart>
      <c:catAx>
        <c:axId val="80544896"/>
        <c:scaling>
          <c:orientation val="minMax"/>
        </c:scaling>
        <c:axPos val="b"/>
        <c:tickLblPos val="nextTo"/>
        <c:crossAx val="80546432"/>
        <c:crosses val="autoZero"/>
        <c:auto val="1"/>
        <c:lblAlgn val="ctr"/>
        <c:lblOffset val="100"/>
      </c:catAx>
      <c:valAx>
        <c:axId val="80546432"/>
        <c:scaling>
          <c:orientation val="minMax"/>
        </c:scaling>
        <c:axPos val="l"/>
        <c:majorGridlines/>
        <c:numFmt formatCode="General" sourceLinked="1"/>
        <c:tickLblPos val="nextTo"/>
        <c:crossAx val="80544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29060407429736"/>
          <c:y val="0.34944126578528434"/>
          <c:w val="0.25808925270929495"/>
          <c:h val="0.2746618431285413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9CB11-9A81-4C18-8482-B506A95252E7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162CED-8426-466B-B66B-DA98BA6A8F97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rgbClr val="002060"/>
              </a:solidFill>
            </a:rPr>
            <a:t>Подготовительный этап</a:t>
          </a:r>
        </a:p>
        <a:p>
          <a:r>
            <a:rPr lang="ru-RU" sz="2000" b="1" i="1" dirty="0" smtClean="0">
              <a:solidFill>
                <a:srgbClr val="002060"/>
              </a:solidFill>
            </a:rPr>
            <a:t>Цель: </a:t>
          </a:r>
          <a:r>
            <a:rPr lang="ru-RU" sz="2000" b="0" i="0" dirty="0" smtClean="0">
              <a:solidFill>
                <a:srgbClr val="002060"/>
              </a:solidFill>
            </a:rPr>
            <a:t>развитие предпосылок фонематических представлений</a:t>
          </a:r>
          <a:endParaRPr lang="ru-RU" sz="2000" b="1" i="1" dirty="0">
            <a:solidFill>
              <a:srgbClr val="002060"/>
            </a:solidFill>
          </a:endParaRPr>
        </a:p>
      </dgm:t>
    </dgm:pt>
    <dgm:pt modelId="{FF1A3CD8-9F79-4AEA-AB9C-9343B3686B3E}" type="parTrans" cxnId="{B0B895C2-E7CF-4899-ADB0-551E363ADFE4}">
      <dgm:prSet/>
      <dgm:spPr/>
      <dgm:t>
        <a:bodyPr/>
        <a:lstStyle/>
        <a:p>
          <a:endParaRPr lang="ru-RU"/>
        </a:p>
      </dgm:t>
    </dgm:pt>
    <dgm:pt modelId="{A62C3D5A-6306-494F-8104-B8F40DFA6FBB}" type="sibTrans" cxnId="{B0B895C2-E7CF-4899-ADB0-551E363ADFE4}">
      <dgm:prSet/>
      <dgm:spPr/>
      <dgm:t>
        <a:bodyPr/>
        <a:lstStyle/>
        <a:p>
          <a:endParaRPr lang="ru-RU"/>
        </a:p>
      </dgm:t>
    </dgm:pt>
    <dgm:pt modelId="{B998E741-4787-4B21-A104-8D202A2943A4}">
      <dgm:prSet phldrT="[Текст]" custT="1"/>
      <dgm:spPr/>
      <dgm:t>
        <a:bodyPr/>
        <a:lstStyle/>
        <a:p>
          <a:r>
            <a:rPr lang="ru-RU" sz="1600" u="sng" dirty="0" smtClean="0">
              <a:solidFill>
                <a:srgbClr val="002060"/>
              </a:solidFill>
            </a:rPr>
            <a:t>Обучение простым формам фонематического анализа </a:t>
          </a:r>
          <a:r>
            <a:rPr lang="ru-RU" sz="1600" dirty="0" smtClean="0">
              <a:solidFill>
                <a:srgbClr val="002060"/>
              </a:solidFill>
            </a:rPr>
            <a:t>(Обучение выделения звука на фоне слова; Обучение выделения первого и последнего звука на фоне слова)</a:t>
          </a:r>
          <a:endParaRPr lang="ru-RU" sz="1600" dirty="0">
            <a:solidFill>
              <a:srgbClr val="002060"/>
            </a:solidFill>
          </a:endParaRPr>
        </a:p>
      </dgm:t>
    </dgm:pt>
    <dgm:pt modelId="{23786246-7517-49D9-BAFB-9563DAD754EC}" type="parTrans" cxnId="{AB79BB55-40FD-4410-B890-92FBAB1930B8}">
      <dgm:prSet/>
      <dgm:spPr/>
      <dgm:t>
        <a:bodyPr/>
        <a:lstStyle/>
        <a:p>
          <a:endParaRPr lang="ru-RU"/>
        </a:p>
      </dgm:t>
    </dgm:pt>
    <dgm:pt modelId="{9A7CF9EB-310F-47E2-B92E-98F426DC7447}" type="sibTrans" cxnId="{AB79BB55-40FD-4410-B890-92FBAB1930B8}">
      <dgm:prSet/>
      <dgm:spPr/>
      <dgm:t>
        <a:bodyPr/>
        <a:lstStyle/>
        <a:p>
          <a:endParaRPr lang="ru-RU"/>
        </a:p>
      </dgm:t>
    </dgm:pt>
    <dgm:pt modelId="{AFB9B543-D24C-414A-B4A4-CDD09771FDB2}">
      <dgm:prSet phldrT="[Текст]" custT="1"/>
      <dgm:spPr/>
      <dgm:t>
        <a:bodyPr/>
        <a:lstStyle/>
        <a:p>
          <a:r>
            <a:rPr lang="ru-RU" sz="1600" u="sng" dirty="0" smtClean="0">
              <a:solidFill>
                <a:srgbClr val="002060"/>
              </a:solidFill>
            </a:rPr>
            <a:t>Обучение сложным формам фонематического анализа </a:t>
          </a:r>
          <a:r>
            <a:rPr lang="ru-RU" sz="1600" u="none" dirty="0" smtClean="0">
              <a:solidFill>
                <a:srgbClr val="002060"/>
              </a:solidFill>
            </a:rPr>
            <a:t>(Обучение определения места звука в  звукосочетаниях, слогах и словах; Обучение определения последовательности звуков  в звукосочетаниях, слогах и словах; Обучение определения количества звуков в словах) </a:t>
          </a:r>
          <a:endParaRPr lang="ru-RU" sz="1600" u="none" dirty="0">
            <a:solidFill>
              <a:srgbClr val="002060"/>
            </a:solidFill>
          </a:endParaRPr>
        </a:p>
      </dgm:t>
    </dgm:pt>
    <dgm:pt modelId="{37AF50E1-CB5E-4B59-A561-EF1C101263D8}" type="parTrans" cxnId="{BE489B02-56F3-4E1D-9B60-BA4902B2A244}">
      <dgm:prSet/>
      <dgm:spPr/>
      <dgm:t>
        <a:bodyPr/>
        <a:lstStyle/>
        <a:p>
          <a:endParaRPr lang="ru-RU"/>
        </a:p>
      </dgm:t>
    </dgm:pt>
    <dgm:pt modelId="{F359695E-5D9A-49D9-B558-0C3F81FC8734}" type="sibTrans" cxnId="{BE489B02-56F3-4E1D-9B60-BA4902B2A244}">
      <dgm:prSet/>
      <dgm:spPr/>
      <dgm:t>
        <a:bodyPr/>
        <a:lstStyle/>
        <a:p>
          <a:endParaRPr lang="ru-RU"/>
        </a:p>
      </dgm:t>
    </dgm:pt>
    <dgm:pt modelId="{680092E7-4A70-4807-9C58-B210920EC88D}">
      <dgm:prSet phldrT="[Текст]" custT="1"/>
      <dgm:spPr/>
      <dgm:t>
        <a:bodyPr/>
        <a:lstStyle/>
        <a:p>
          <a:r>
            <a:rPr lang="ru-RU" sz="1600" u="sng" dirty="0" smtClean="0">
              <a:solidFill>
                <a:srgbClr val="002060"/>
              </a:solidFill>
            </a:rPr>
            <a:t>Формирование навыка синтеза звуков </a:t>
          </a:r>
          <a:r>
            <a:rPr lang="ru-RU" sz="1600" u="none" dirty="0" smtClean="0">
              <a:solidFill>
                <a:srgbClr val="002060"/>
              </a:solidFill>
            </a:rPr>
            <a:t>(Обучение синтезу звуков в звукосочетаниях; слогах; словах)</a:t>
          </a:r>
          <a:endParaRPr lang="ru-RU" sz="1600" u="none" dirty="0">
            <a:solidFill>
              <a:srgbClr val="002060"/>
            </a:solidFill>
          </a:endParaRPr>
        </a:p>
      </dgm:t>
    </dgm:pt>
    <dgm:pt modelId="{4C020C58-4B06-4A72-8DEB-56AD0F7379AF}" type="parTrans" cxnId="{74CA5340-F088-495E-9FFE-E3FE62536C8F}">
      <dgm:prSet/>
      <dgm:spPr/>
      <dgm:t>
        <a:bodyPr/>
        <a:lstStyle/>
        <a:p>
          <a:endParaRPr lang="ru-RU"/>
        </a:p>
      </dgm:t>
    </dgm:pt>
    <dgm:pt modelId="{F4798B02-740E-420A-B4E0-C343502EB270}" type="sibTrans" cxnId="{74CA5340-F088-495E-9FFE-E3FE62536C8F}">
      <dgm:prSet/>
      <dgm:spPr/>
      <dgm:t>
        <a:bodyPr/>
        <a:lstStyle/>
        <a:p>
          <a:endParaRPr lang="ru-RU"/>
        </a:p>
      </dgm:t>
    </dgm:pt>
    <dgm:pt modelId="{E9D40087-D1AB-4033-8D0E-837EDEEC4C40}">
      <dgm:prSet phldrT="[Текст]" custT="1"/>
      <dgm:spPr/>
      <dgm:t>
        <a:bodyPr/>
        <a:lstStyle/>
        <a:p>
          <a:r>
            <a:rPr lang="ru-RU" sz="1600" u="sng" dirty="0" smtClean="0">
              <a:solidFill>
                <a:srgbClr val="002060"/>
              </a:solidFill>
            </a:rPr>
            <a:t>Формирование фонематических представлений </a:t>
          </a:r>
          <a:r>
            <a:rPr lang="ru-RU" sz="1600" u="none" dirty="0" smtClean="0">
              <a:solidFill>
                <a:srgbClr val="002060"/>
              </a:solidFill>
            </a:rPr>
            <a:t>(Обучение называния  заданного звука в слове при наличии наглядной опоры;  Обучение  называния заданного звука в слове по представлению)</a:t>
          </a:r>
          <a:endParaRPr lang="ru-RU" sz="1600" u="none" dirty="0">
            <a:solidFill>
              <a:srgbClr val="002060"/>
            </a:solidFill>
          </a:endParaRPr>
        </a:p>
      </dgm:t>
    </dgm:pt>
    <dgm:pt modelId="{318A77A6-61F7-48CD-AD37-B7B572AE7183}" type="parTrans" cxnId="{AEAD7761-49B7-4229-9794-8BF40A2A78EB}">
      <dgm:prSet/>
      <dgm:spPr/>
      <dgm:t>
        <a:bodyPr/>
        <a:lstStyle/>
        <a:p>
          <a:endParaRPr lang="ru-RU"/>
        </a:p>
      </dgm:t>
    </dgm:pt>
    <dgm:pt modelId="{7EF8FD57-A51A-4D41-B1EB-EC118AEFDAC5}" type="sibTrans" cxnId="{AEAD7761-49B7-4229-9794-8BF40A2A78EB}">
      <dgm:prSet/>
      <dgm:spPr/>
      <dgm:t>
        <a:bodyPr/>
        <a:lstStyle/>
        <a:p>
          <a:endParaRPr lang="ru-RU"/>
        </a:p>
      </dgm:t>
    </dgm:pt>
    <dgm:pt modelId="{8740C83E-5960-4E5A-BDA1-08DA5600FB60}">
      <dgm:prSet phldrT="[Текст]" custT="1"/>
      <dgm:spPr/>
      <dgm:t>
        <a:bodyPr/>
        <a:lstStyle/>
        <a:p>
          <a:r>
            <a:rPr lang="ru-RU" sz="2400" b="1" u="sng" dirty="0" smtClean="0">
              <a:solidFill>
                <a:srgbClr val="002060"/>
              </a:solidFill>
            </a:rPr>
            <a:t>Основной этап</a:t>
          </a:r>
        </a:p>
        <a:p>
          <a:r>
            <a:rPr lang="ru-RU" sz="2400" b="1" i="1" dirty="0" smtClean="0">
              <a:solidFill>
                <a:srgbClr val="002060"/>
              </a:solidFill>
            </a:rPr>
            <a:t>Цель: </a:t>
          </a:r>
          <a:r>
            <a:rPr lang="ru-RU" sz="2400" b="0" i="0" dirty="0" smtClean="0">
              <a:solidFill>
                <a:srgbClr val="002060"/>
              </a:solidFill>
            </a:rPr>
            <a:t>проведение занятий, обеспечивающих преодоление нарушений фонематических процессов</a:t>
          </a:r>
          <a:endParaRPr lang="ru-RU" sz="2400" b="1" i="1" dirty="0">
            <a:solidFill>
              <a:srgbClr val="002060"/>
            </a:solidFill>
          </a:endParaRPr>
        </a:p>
      </dgm:t>
    </dgm:pt>
    <dgm:pt modelId="{3C67A2AA-EA07-45AC-9B9F-594E36F472EF}" type="sibTrans" cxnId="{D9B759AB-99F2-4BFF-800E-E67574C29089}">
      <dgm:prSet/>
      <dgm:spPr/>
      <dgm:t>
        <a:bodyPr/>
        <a:lstStyle/>
        <a:p>
          <a:endParaRPr lang="ru-RU"/>
        </a:p>
      </dgm:t>
    </dgm:pt>
    <dgm:pt modelId="{019DA922-7EF1-4FE8-96FB-2F13D72F7CDE}" type="parTrans" cxnId="{D9B759AB-99F2-4BFF-800E-E67574C29089}">
      <dgm:prSet/>
      <dgm:spPr/>
      <dgm:t>
        <a:bodyPr/>
        <a:lstStyle/>
        <a:p>
          <a:endParaRPr lang="ru-RU"/>
        </a:p>
      </dgm:t>
    </dgm:pt>
    <dgm:pt modelId="{29130A36-31D4-42F3-B353-DB137E66D8EB}">
      <dgm:prSet phldrT="[Текст]" custT="1"/>
      <dgm:spPr/>
      <dgm:t>
        <a:bodyPr/>
        <a:lstStyle/>
        <a:p>
          <a:r>
            <a:rPr lang="ru-RU" sz="2000" u="sng" dirty="0" smtClean="0">
              <a:solidFill>
                <a:srgbClr val="002060"/>
              </a:solidFill>
            </a:rPr>
            <a:t>Развитие слухового восприятия </a:t>
          </a:r>
          <a:r>
            <a:rPr lang="ru-RU" sz="2000" dirty="0" smtClean="0">
              <a:solidFill>
                <a:srgbClr val="002060"/>
              </a:solidFill>
            </a:rPr>
            <a:t>(Обучение различения неречевых звуков)</a:t>
          </a:r>
          <a:endParaRPr lang="ru-RU" sz="2000" dirty="0">
            <a:solidFill>
              <a:srgbClr val="002060"/>
            </a:solidFill>
          </a:endParaRPr>
        </a:p>
      </dgm:t>
    </dgm:pt>
    <dgm:pt modelId="{A4EC2490-E4A8-41D4-9D6A-112C46F7BA8A}" type="sibTrans" cxnId="{3D363C1D-EDB5-4DDF-8235-42F05708CAD6}">
      <dgm:prSet/>
      <dgm:spPr/>
      <dgm:t>
        <a:bodyPr/>
        <a:lstStyle/>
        <a:p>
          <a:endParaRPr lang="ru-RU"/>
        </a:p>
      </dgm:t>
    </dgm:pt>
    <dgm:pt modelId="{9A2DD675-39A5-48DD-AF9A-17F8137007D9}" type="parTrans" cxnId="{3D363C1D-EDB5-4DDF-8235-42F05708CAD6}">
      <dgm:prSet/>
      <dgm:spPr/>
      <dgm:t>
        <a:bodyPr/>
        <a:lstStyle/>
        <a:p>
          <a:endParaRPr lang="ru-RU"/>
        </a:p>
      </dgm:t>
    </dgm:pt>
    <dgm:pt modelId="{7D1FB860-8650-4AAC-901C-59C218138027}">
      <dgm:prSet phldrT="[Текст]" custT="1"/>
      <dgm:spPr/>
      <dgm:t>
        <a:bodyPr/>
        <a:lstStyle/>
        <a:p>
          <a:r>
            <a:rPr lang="ru-RU" sz="2000" u="sng" dirty="0" smtClean="0">
              <a:solidFill>
                <a:srgbClr val="002060"/>
              </a:solidFill>
            </a:rPr>
            <a:t>Развитие слуховой памяти </a:t>
          </a:r>
          <a:r>
            <a:rPr lang="ru-RU" sz="2000" dirty="0" smtClean="0">
              <a:solidFill>
                <a:srgbClr val="002060"/>
              </a:solidFill>
            </a:rPr>
            <a:t>(Обучение запоминания информации на слух)</a:t>
          </a:r>
          <a:endParaRPr lang="ru-RU" sz="2000" dirty="0">
            <a:solidFill>
              <a:srgbClr val="002060"/>
            </a:solidFill>
          </a:endParaRPr>
        </a:p>
      </dgm:t>
    </dgm:pt>
    <dgm:pt modelId="{0D221322-C3B2-4E69-82BE-1C5ADB664288}" type="sibTrans" cxnId="{91803048-EBF0-41AC-A300-06FD56B94EC7}">
      <dgm:prSet/>
      <dgm:spPr/>
      <dgm:t>
        <a:bodyPr/>
        <a:lstStyle/>
        <a:p>
          <a:endParaRPr lang="ru-RU"/>
        </a:p>
      </dgm:t>
    </dgm:pt>
    <dgm:pt modelId="{E9CC546B-90E3-4325-9F5A-CE4285997F85}" type="parTrans" cxnId="{91803048-EBF0-41AC-A300-06FD56B94EC7}">
      <dgm:prSet/>
      <dgm:spPr/>
      <dgm:t>
        <a:bodyPr/>
        <a:lstStyle/>
        <a:p>
          <a:endParaRPr lang="ru-RU"/>
        </a:p>
      </dgm:t>
    </dgm:pt>
    <dgm:pt modelId="{B91E7AFA-EE79-41D2-8912-B93DE10A24AE}" type="pres">
      <dgm:prSet presAssocID="{FAF9CB11-9A81-4C18-8482-B506A95252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B1021-1F6A-4A3A-AB39-128D9A39DF83}" type="pres">
      <dgm:prSet presAssocID="{64162CED-8426-466B-B66B-DA98BA6A8F97}" presName="linNode" presStyleCnt="0"/>
      <dgm:spPr/>
    </dgm:pt>
    <dgm:pt modelId="{9B224836-84E7-4970-87F8-EF53BC98352B}" type="pres">
      <dgm:prSet presAssocID="{64162CED-8426-466B-B66B-DA98BA6A8F97}" presName="parentText" presStyleLbl="node1" presStyleIdx="0" presStyleCnt="2" custScaleY="49244" custLinFactNeighborY="-84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5D411-BB36-4C42-BFB2-68DB6E918595}" type="pres">
      <dgm:prSet presAssocID="{64162CED-8426-466B-B66B-DA98BA6A8F97}" presName="descendantText" presStyleLbl="alignAccFollowNode1" presStyleIdx="0" presStyleCnt="2" custScaleY="576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45AB1-D663-49D0-BB4E-E76DBF757353}" type="pres">
      <dgm:prSet presAssocID="{A62C3D5A-6306-494F-8104-B8F40DFA6FBB}" presName="sp" presStyleCnt="0"/>
      <dgm:spPr/>
    </dgm:pt>
    <dgm:pt modelId="{2FED1CD1-5CD7-443B-AD00-FAEF9F80BC2D}" type="pres">
      <dgm:prSet presAssocID="{8740C83E-5960-4E5A-BDA1-08DA5600FB60}" presName="linNode" presStyleCnt="0"/>
      <dgm:spPr/>
    </dgm:pt>
    <dgm:pt modelId="{BAE68751-F1E8-4176-8CE9-A2175AA3DAB6}" type="pres">
      <dgm:prSet presAssocID="{8740C83E-5960-4E5A-BDA1-08DA5600FB60}" presName="parentText" presStyleLbl="node1" presStyleIdx="1" presStyleCnt="2" custScaleY="114671" custLinFactNeighborX="1302" custLinFactNeighborY="-10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1DFFC5-4ED9-42C3-96E7-C37118C7BB58}" type="pres">
      <dgm:prSet presAssocID="{8740C83E-5960-4E5A-BDA1-08DA5600FB60}" presName="descendantText" presStyleLbl="alignAccFollowNode1" presStyleIdx="1" presStyleCnt="2" custScaleY="137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A6E0E-E2CC-4A0E-A0FE-FF110CDF0056}" type="presOf" srcId="{8740C83E-5960-4E5A-BDA1-08DA5600FB60}" destId="{BAE68751-F1E8-4176-8CE9-A2175AA3DAB6}" srcOrd="0" destOrd="0" presId="urn:microsoft.com/office/officeart/2005/8/layout/vList5"/>
    <dgm:cxn modelId="{F4A926E3-E5C8-4043-BFE0-BBD30C636262}" type="presOf" srcId="{AFB9B543-D24C-414A-B4A4-CDD09771FDB2}" destId="{931DFFC5-4ED9-42C3-96E7-C37118C7BB58}" srcOrd="0" destOrd="1" presId="urn:microsoft.com/office/officeart/2005/8/layout/vList5"/>
    <dgm:cxn modelId="{91803048-EBF0-41AC-A300-06FD56B94EC7}" srcId="{64162CED-8426-466B-B66B-DA98BA6A8F97}" destId="{7D1FB860-8650-4AAC-901C-59C218138027}" srcOrd="1" destOrd="0" parTransId="{E9CC546B-90E3-4325-9F5A-CE4285997F85}" sibTransId="{0D221322-C3B2-4E69-82BE-1C5ADB664288}"/>
    <dgm:cxn modelId="{4425353F-02DB-46A8-9F86-8D95FAEC3B83}" type="presOf" srcId="{7D1FB860-8650-4AAC-901C-59C218138027}" destId="{1AC5D411-BB36-4C42-BFB2-68DB6E918595}" srcOrd="0" destOrd="1" presId="urn:microsoft.com/office/officeart/2005/8/layout/vList5"/>
    <dgm:cxn modelId="{AEAD7761-49B7-4229-9794-8BF40A2A78EB}" srcId="{8740C83E-5960-4E5A-BDA1-08DA5600FB60}" destId="{E9D40087-D1AB-4033-8D0E-837EDEEC4C40}" srcOrd="3" destOrd="0" parTransId="{318A77A6-61F7-48CD-AD37-B7B572AE7183}" sibTransId="{7EF8FD57-A51A-4D41-B1EB-EC118AEFDAC5}"/>
    <dgm:cxn modelId="{117EA0DD-DCE6-4F64-AED4-97081E0EA2B0}" type="presOf" srcId="{B998E741-4787-4B21-A104-8D202A2943A4}" destId="{931DFFC5-4ED9-42C3-96E7-C37118C7BB58}" srcOrd="0" destOrd="0" presId="urn:microsoft.com/office/officeart/2005/8/layout/vList5"/>
    <dgm:cxn modelId="{D5AA20A1-1ECB-48AA-853A-8867D2948768}" type="presOf" srcId="{FAF9CB11-9A81-4C18-8482-B506A95252E7}" destId="{B91E7AFA-EE79-41D2-8912-B93DE10A24AE}" srcOrd="0" destOrd="0" presId="urn:microsoft.com/office/officeart/2005/8/layout/vList5"/>
    <dgm:cxn modelId="{AB79BB55-40FD-4410-B890-92FBAB1930B8}" srcId="{8740C83E-5960-4E5A-BDA1-08DA5600FB60}" destId="{B998E741-4787-4B21-A104-8D202A2943A4}" srcOrd="0" destOrd="0" parTransId="{23786246-7517-49D9-BAFB-9563DAD754EC}" sibTransId="{9A7CF9EB-310F-47E2-B92E-98F426DC7447}"/>
    <dgm:cxn modelId="{B0B895C2-E7CF-4899-ADB0-551E363ADFE4}" srcId="{FAF9CB11-9A81-4C18-8482-B506A95252E7}" destId="{64162CED-8426-466B-B66B-DA98BA6A8F97}" srcOrd="0" destOrd="0" parTransId="{FF1A3CD8-9F79-4AEA-AB9C-9343B3686B3E}" sibTransId="{A62C3D5A-6306-494F-8104-B8F40DFA6FBB}"/>
    <dgm:cxn modelId="{BE489B02-56F3-4E1D-9B60-BA4902B2A244}" srcId="{8740C83E-5960-4E5A-BDA1-08DA5600FB60}" destId="{AFB9B543-D24C-414A-B4A4-CDD09771FDB2}" srcOrd="1" destOrd="0" parTransId="{37AF50E1-CB5E-4B59-A561-EF1C101263D8}" sibTransId="{F359695E-5D9A-49D9-B558-0C3F81FC8734}"/>
    <dgm:cxn modelId="{40D2CD3D-32DA-45E4-B7D1-E00253B963BF}" type="presOf" srcId="{E9D40087-D1AB-4033-8D0E-837EDEEC4C40}" destId="{931DFFC5-4ED9-42C3-96E7-C37118C7BB58}" srcOrd="0" destOrd="3" presId="urn:microsoft.com/office/officeart/2005/8/layout/vList5"/>
    <dgm:cxn modelId="{AAC2A006-D803-46D1-85DC-40F89093D731}" type="presOf" srcId="{64162CED-8426-466B-B66B-DA98BA6A8F97}" destId="{9B224836-84E7-4970-87F8-EF53BC98352B}" srcOrd="0" destOrd="0" presId="urn:microsoft.com/office/officeart/2005/8/layout/vList5"/>
    <dgm:cxn modelId="{74CA5340-F088-495E-9FFE-E3FE62536C8F}" srcId="{8740C83E-5960-4E5A-BDA1-08DA5600FB60}" destId="{680092E7-4A70-4807-9C58-B210920EC88D}" srcOrd="2" destOrd="0" parTransId="{4C020C58-4B06-4A72-8DEB-56AD0F7379AF}" sibTransId="{F4798B02-740E-420A-B4E0-C343502EB270}"/>
    <dgm:cxn modelId="{3D363C1D-EDB5-4DDF-8235-42F05708CAD6}" srcId="{64162CED-8426-466B-B66B-DA98BA6A8F97}" destId="{29130A36-31D4-42F3-B353-DB137E66D8EB}" srcOrd="0" destOrd="0" parTransId="{9A2DD675-39A5-48DD-AF9A-17F8137007D9}" sibTransId="{A4EC2490-E4A8-41D4-9D6A-112C46F7BA8A}"/>
    <dgm:cxn modelId="{D9B759AB-99F2-4BFF-800E-E67574C29089}" srcId="{FAF9CB11-9A81-4C18-8482-B506A95252E7}" destId="{8740C83E-5960-4E5A-BDA1-08DA5600FB60}" srcOrd="1" destOrd="0" parTransId="{019DA922-7EF1-4FE8-96FB-2F13D72F7CDE}" sibTransId="{3C67A2AA-EA07-45AC-9B9F-594E36F472EF}"/>
    <dgm:cxn modelId="{5662FE61-49A6-49E1-8F3B-28DB3E6BD854}" type="presOf" srcId="{680092E7-4A70-4807-9C58-B210920EC88D}" destId="{931DFFC5-4ED9-42C3-96E7-C37118C7BB58}" srcOrd="0" destOrd="2" presId="urn:microsoft.com/office/officeart/2005/8/layout/vList5"/>
    <dgm:cxn modelId="{5E6517B0-7349-4DAA-A2B9-BC3359BF5BC1}" type="presOf" srcId="{29130A36-31D4-42F3-B353-DB137E66D8EB}" destId="{1AC5D411-BB36-4C42-BFB2-68DB6E918595}" srcOrd="0" destOrd="0" presId="urn:microsoft.com/office/officeart/2005/8/layout/vList5"/>
    <dgm:cxn modelId="{249B0B87-79B8-422F-A092-5341BBC64398}" type="presParOf" srcId="{B91E7AFA-EE79-41D2-8912-B93DE10A24AE}" destId="{DD1B1021-1F6A-4A3A-AB39-128D9A39DF83}" srcOrd="0" destOrd="0" presId="urn:microsoft.com/office/officeart/2005/8/layout/vList5"/>
    <dgm:cxn modelId="{8030DAC8-BE12-4B21-8755-A5C8F92FE926}" type="presParOf" srcId="{DD1B1021-1F6A-4A3A-AB39-128D9A39DF83}" destId="{9B224836-84E7-4970-87F8-EF53BC98352B}" srcOrd="0" destOrd="0" presId="urn:microsoft.com/office/officeart/2005/8/layout/vList5"/>
    <dgm:cxn modelId="{807C1D57-9880-4290-9644-945CE3924B81}" type="presParOf" srcId="{DD1B1021-1F6A-4A3A-AB39-128D9A39DF83}" destId="{1AC5D411-BB36-4C42-BFB2-68DB6E918595}" srcOrd="1" destOrd="0" presId="urn:microsoft.com/office/officeart/2005/8/layout/vList5"/>
    <dgm:cxn modelId="{7EB356B3-F5EE-4EFB-B862-BAD868C4E89B}" type="presParOf" srcId="{B91E7AFA-EE79-41D2-8912-B93DE10A24AE}" destId="{70A45AB1-D663-49D0-BB4E-E76DBF757353}" srcOrd="1" destOrd="0" presId="urn:microsoft.com/office/officeart/2005/8/layout/vList5"/>
    <dgm:cxn modelId="{580C0843-3355-4283-B53B-76F5DB3DD129}" type="presParOf" srcId="{B91E7AFA-EE79-41D2-8912-B93DE10A24AE}" destId="{2FED1CD1-5CD7-443B-AD00-FAEF9F80BC2D}" srcOrd="2" destOrd="0" presId="urn:microsoft.com/office/officeart/2005/8/layout/vList5"/>
    <dgm:cxn modelId="{E76AC8BB-73DF-4B57-90FD-3FFD54243BF0}" type="presParOf" srcId="{2FED1CD1-5CD7-443B-AD00-FAEF9F80BC2D}" destId="{BAE68751-F1E8-4176-8CE9-A2175AA3DAB6}" srcOrd="0" destOrd="0" presId="urn:microsoft.com/office/officeart/2005/8/layout/vList5"/>
    <dgm:cxn modelId="{29B06DBE-CB20-4F37-BA3A-B2D4E9767DA5}" type="presParOf" srcId="{2FED1CD1-5CD7-443B-AD00-FAEF9F80BC2D}" destId="{931DFFC5-4ED9-42C3-96E7-C37118C7BB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C5D411-BB36-4C42-BFB2-68DB6E918595}">
      <dsp:nvSpPr>
        <dsp:cNvPr id="0" name=""/>
        <dsp:cNvSpPr/>
      </dsp:nvSpPr>
      <dsp:spPr>
        <a:xfrm rot="5400000">
          <a:off x="5128691" y="-1966678"/>
          <a:ext cx="1494323" cy="55302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u="sng" kern="1200" dirty="0" smtClean="0">
              <a:solidFill>
                <a:srgbClr val="002060"/>
              </a:solidFill>
            </a:rPr>
            <a:t>Развитие слухового восприятия </a:t>
          </a:r>
          <a:r>
            <a:rPr lang="ru-RU" sz="2000" kern="1200" dirty="0" smtClean="0">
              <a:solidFill>
                <a:srgbClr val="002060"/>
              </a:solidFill>
            </a:rPr>
            <a:t>(Обучение различения неречевых звуков)</a:t>
          </a:r>
          <a:endParaRPr lang="ru-RU" sz="2000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u="sng" kern="1200" dirty="0" smtClean="0">
              <a:solidFill>
                <a:srgbClr val="002060"/>
              </a:solidFill>
            </a:rPr>
            <a:t>Развитие слуховой памяти </a:t>
          </a:r>
          <a:r>
            <a:rPr lang="ru-RU" sz="2000" kern="1200" dirty="0" smtClean="0">
              <a:solidFill>
                <a:srgbClr val="002060"/>
              </a:solidFill>
            </a:rPr>
            <a:t>(Обучение запоминания информации на слух)</a:t>
          </a:r>
          <a:endParaRPr lang="ru-RU" sz="2000" kern="1200" dirty="0">
            <a:solidFill>
              <a:srgbClr val="002060"/>
            </a:solidFill>
          </a:endParaRPr>
        </a:p>
      </dsp:txBody>
      <dsp:txXfrm rot="5400000">
        <a:off x="5128691" y="-1966678"/>
        <a:ext cx="1494323" cy="5530214"/>
      </dsp:txXfrm>
    </dsp:sp>
    <dsp:sp modelId="{9B224836-84E7-4970-87F8-EF53BC98352B}">
      <dsp:nvSpPr>
        <dsp:cNvPr id="0" name=""/>
        <dsp:cNvSpPr/>
      </dsp:nvSpPr>
      <dsp:spPr>
        <a:xfrm>
          <a:off x="0" y="0"/>
          <a:ext cx="3110745" cy="15948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002060"/>
              </a:solidFill>
            </a:rPr>
            <a:t>Подготовительный этап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002060"/>
              </a:solidFill>
            </a:rPr>
            <a:t>Цель: </a:t>
          </a:r>
          <a:r>
            <a:rPr lang="ru-RU" sz="2000" b="0" i="0" kern="1200" dirty="0" smtClean="0">
              <a:solidFill>
                <a:srgbClr val="002060"/>
              </a:solidFill>
            </a:rPr>
            <a:t>развитие предпосылок фонематических представлений</a:t>
          </a:r>
          <a:endParaRPr lang="ru-RU" sz="2000" b="1" i="1" kern="1200" dirty="0">
            <a:solidFill>
              <a:srgbClr val="002060"/>
            </a:solidFill>
          </a:endParaRPr>
        </a:p>
      </dsp:txBody>
      <dsp:txXfrm>
        <a:off x="0" y="0"/>
        <a:ext cx="3110745" cy="1594851"/>
      </dsp:txXfrm>
    </dsp:sp>
    <dsp:sp modelId="{931DFFC5-4ED9-42C3-96E7-C37118C7BB58}">
      <dsp:nvSpPr>
        <dsp:cNvPr id="0" name=""/>
        <dsp:cNvSpPr/>
      </dsp:nvSpPr>
      <dsp:spPr>
        <a:xfrm rot="5400000">
          <a:off x="4083986" y="852289"/>
          <a:ext cx="3572255" cy="55248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sng" kern="1200" dirty="0" smtClean="0">
              <a:solidFill>
                <a:srgbClr val="002060"/>
              </a:solidFill>
            </a:rPr>
            <a:t>Обучение простым формам фонематического анализа </a:t>
          </a:r>
          <a:r>
            <a:rPr lang="ru-RU" sz="1600" kern="1200" dirty="0" smtClean="0">
              <a:solidFill>
                <a:srgbClr val="002060"/>
              </a:solidFill>
            </a:rPr>
            <a:t>(Обучение выделения звука на фоне слова; Обучение выделения первого и последнего звука на фоне слова)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sng" kern="1200" dirty="0" smtClean="0">
              <a:solidFill>
                <a:srgbClr val="002060"/>
              </a:solidFill>
            </a:rPr>
            <a:t>Обучение сложным формам фонематического анализа </a:t>
          </a:r>
          <a:r>
            <a:rPr lang="ru-RU" sz="1600" u="none" kern="1200" dirty="0" smtClean="0">
              <a:solidFill>
                <a:srgbClr val="002060"/>
              </a:solidFill>
            </a:rPr>
            <a:t>(Обучение определения места звука в  звукосочетаниях, слогах и словах; Обучение определения последовательности звуков  в звукосочетаниях, слогах и словах; Обучение определения количества звуков в словах) </a:t>
          </a:r>
          <a:endParaRPr lang="ru-RU" sz="1600" u="none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sng" kern="1200" dirty="0" smtClean="0">
              <a:solidFill>
                <a:srgbClr val="002060"/>
              </a:solidFill>
            </a:rPr>
            <a:t>Формирование навыка синтеза звуков </a:t>
          </a:r>
          <a:r>
            <a:rPr lang="ru-RU" sz="1600" u="none" kern="1200" dirty="0" smtClean="0">
              <a:solidFill>
                <a:srgbClr val="002060"/>
              </a:solidFill>
            </a:rPr>
            <a:t>(Обучение синтезу звуков в звукосочетаниях; слогах; словах)</a:t>
          </a:r>
          <a:endParaRPr lang="ru-RU" sz="1600" u="none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sng" kern="1200" dirty="0" smtClean="0">
              <a:solidFill>
                <a:srgbClr val="002060"/>
              </a:solidFill>
            </a:rPr>
            <a:t>Формирование фонематических представлений </a:t>
          </a:r>
          <a:r>
            <a:rPr lang="ru-RU" sz="1600" u="none" kern="1200" dirty="0" smtClean="0">
              <a:solidFill>
                <a:srgbClr val="002060"/>
              </a:solidFill>
            </a:rPr>
            <a:t>(Обучение называния  заданного звука в слове при наличии наглядной опоры;  Обучение  называния заданного звука в слове по представлению)</a:t>
          </a:r>
          <a:endParaRPr lang="ru-RU" sz="1600" u="none" kern="1200" dirty="0">
            <a:solidFill>
              <a:srgbClr val="002060"/>
            </a:solidFill>
          </a:endParaRPr>
        </a:p>
      </dsp:txBody>
      <dsp:txXfrm rot="5400000">
        <a:off x="4083986" y="852289"/>
        <a:ext cx="3572255" cy="5524813"/>
      </dsp:txXfrm>
    </dsp:sp>
    <dsp:sp modelId="{BAE68751-F1E8-4176-8CE9-A2175AA3DAB6}">
      <dsp:nvSpPr>
        <dsp:cNvPr id="0" name=""/>
        <dsp:cNvSpPr/>
      </dsp:nvSpPr>
      <dsp:spPr>
        <a:xfrm>
          <a:off x="71933" y="1724947"/>
          <a:ext cx="3107707" cy="37138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solidFill>
                <a:srgbClr val="002060"/>
              </a:solidFill>
            </a:rPr>
            <a:t>Основной этап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002060"/>
              </a:solidFill>
            </a:rPr>
            <a:t>Цель: </a:t>
          </a:r>
          <a:r>
            <a:rPr lang="ru-RU" sz="2400" b="0" i="0" kern="1200" dirty="0" smtClean="0">
              <a:solidFill>
                <a:srgbClr val="002060"/>
              </a:solidFill>
            </a:rPr>
            <a:t>проведение занятий, обеспечивающих преодоление нарушений фонематических процессов</a:t>
          </a:r>
          <a:endParaRPr lang="ru-RU" sz="2400" b="1" i="1" kern="1200" dirty="0">
            <a:solidFill>
              <a:srgbClr val="002060"/>
            </a:solidFill>
          </a:endParaRPr>
        </a:p>
      </dsp:txBody>
      <dsp:txXfrm>
        <a:off x="71933" y="1724947"/>
        <a:ext cx="3107707" cy="3713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80630-B485-4B49-9788-F09CE9940181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0F3A2-3B04-4F26-A30C-122918C09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0F3A2-3B04-4F26-A30C-122918C0986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15000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5000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ransition advTm="15000">
    <p:pull dir="u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352928" cy="5688012"/>
          </a:xfrm>
          <a:ln w="38100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5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5400" b="1" u="sng" dirty="0" smtClean="0">
                <a:solidFill>
                  <a:srgbClr val="002060"/>
                </a:solidFill>
              </a:rPr>
              <a:t>Работа по формированию фонематических представлений у детей старшей логопедической группы в процессе предшкольной подготовки</a:t>
            </a:r>
            <a:r>
              <a:rPr lang="ru-RU" sz="5400" dirty="0" smtClean="0">
                <a:solidFill>
                  <a:srgbClr val="002060"/>
                </a:solidFill>
              </a:rPr>
              <a:t>.</a:t>
            </a:r>
            <a:endParaRPr lang="ru-RU" sz="54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7544" y="1886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Дети смотрят на свои фотографии и выполняют упражнения: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Толстяк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1268760"/>
            <a:ext cx="2587013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Худышк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68144" y="1268760"/>
            <a:ext cx="255388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15616" y="328498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«Толстяк»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328498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«Худышка»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Улыбка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4005064"/>
            <a:ext cx="2555776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Трубочк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868144" y="4077072"/>
            <a:ext cx="2520280" cy="19442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Box 12"/>
          <p:cNvSpPr txBox="1"/>
          <p:nvPr/>
        </p:nvSpPr>
        <p:spPr>
          <a:xfrm>
            <a:off x="1115616" y="609329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«Улыбка»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609329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«Трубочка»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5" name="Рисунок 14" descr="Грибок, Гармошка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419872" y="2564904"/>
            <a:ext cx="2363755" cy="1772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3779912" y="443711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«Грибок»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32271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На занятиях используются различные </a:t>
            </a:r>
            <a:r>
              <a:rPr lang="ru-RU" sz="5400" u="sng" dirty="0" smtClean="0">
                <a:solidFill>
                  <a:srgbClr val="002060"/>
                </a:solidFill>
              </a:rPr>
              <a:t>дидактические  игры:</a:t>
            </a:r>
            <a:endParaRPr lang="ru-RU" sz="54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2708920"/>
            <a:ext cx="243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«Глухо – звонко»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2492896"/>
            <a:ext cx="298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«Начало, середина, конец слова»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4509120"/>
            <a:ext cx="2464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«Твердо – мягко»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6396335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«Слоги»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4248" y="6396335"/>
            <a:ext cx="1438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«Ребусы»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105077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5856" y="2276872"/>
            <a:ext cx="2933795" cy="21602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" name="Рисунок 1" descr="P105070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404664"/>
            <a:ext cx="2952328" cy="22142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 descr="P105075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40152" y="305272"/>
            <a:ext cx="2880320" cy="21602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P105078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12160" y="4149080"/>
            <a:ext cx="2843808" cy="220486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P105078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7544" y="4077072"/>
            <a:ext cx="3024336" cy="22768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Интересные и понятные детям </a:t>
            </a:r>
            <a:r>
              <a:rPr lang="ru-RU" sz="4800" u="sng" dirty="0" smtClean="0">
                <a:solidFill>
                  <a:srgbClr val="002060"/>
                </a:solidFill>
              </a:rPr>
              <a:t>«портреты» звуков</a:t>
            </a:r>
            <a:r>
              <a:rPr lang="ru-RU" sz="4800" dirty="0" smtClean="0">
                <a:solidFill>
                  <a:srgbClr val="002060"/>
                </a:solidFill>
              </a:rPr>
              <a:t>: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79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332656"/>
            <a:ext cx="8136904" cy="619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Активно используется </a:t>
            </a:r>
            <a:r>
              <a:rPr lang="ru-RU" sz="4800" u="sng" dirty="0" smtClean="0">
                <a:solidFill>
                  <a:srgbClr val="002060"/>
                </a:solidFill>
              </a:rPr>
              <a:t>наборное полотно </a:t>
            </a:r>
            <a:r>
              <a:rPr lang="ru-RU" sz="4800" dirty="0" smtClean="0">
                <a:solidFill>
                  <a:srgbClr val="002060"/>
                </a:solidFill>
              </a:rPr>
              <a:t>(включая фотографии детей), например, так: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67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3744416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P10506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3789040"/>
            <a:ext cx="3600400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105068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652120" y="332656"/>
            <a:ext cx="2664296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105072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572000" y="3789040"/>
            <a:ext cx="3456384" cy="2654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Знакомство с новыми звуками и буквами происходит через </a:t>
            </a:r>
            <a:r>
              <a:rPr lang="ru-RU" u="sng" dirty="0" smtClean="0">
                <a:solidFill>
                  <a:srgbClr val="002060"/>
                </a:solidFill>
              </a:rPr>
              <a:t>компактные карты </a:t>
            </a:r>
            <a:r>
              <a:rPr lang="ru-RU" dirty="0" smtClean="0">
                <a:solidFill>
                  <a:srgbClr val="002060"/>
                </a:solidFill>
              </a:rPr>
              <a:t>вот таким образом: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506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8280920" cy="61926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4401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На картах собрана практически вся информация о звуке и букве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P10507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3608" y="1628800"/>
            <a:ext cx="7272808" cy="47885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260648"/>
            <a:ext cx="8229600" cy="1800225"/>
          </a:xfrm>
        </p:spPr>
        <p:txBody>
          <a:bodyPr>
            <a:noAutofit/>
          </a:bodyPr>
          <a:lstStyle/>
          <a:p>
            <a:r>
              <a:rPr lang="ru-RU" sz="4000" u="sng" dirty="0" smtClean="0">
                <a:solidFill>
                  <a:srgbClr val="002060"/>
                </a:solidFill>
              </a:rPr>
              <a:t/>
            </a:r>
            <a:br>
              <a:rPr lang="ru-RU" sz="4000" u="sng" dirty="0" smtClean="0">
                <a:solidFill>
                  <a:srgbClr val="002060"/>
                </a:solidFill>
              </a:rPr>
            </a:br>
            <a:r>
              <a:rPr lang="ru-RU" sz="4000" u="sng" dirty="0" smtClean="0">
                <a:solidFill>
                  <a:srgbClr val="002060"/>
                </a:solidFill>
              </a:rPr>
              <a:t>Учитель-логопед </a:t>
            </a:r>
            <a:br>
              <a:rPr lang="ru-RU" sz="4000" u="sng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Смирнова</a:t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Мария  Владимировна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Фото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95736" y="2852936"/>
            <a:ext cx="4824536" cy="33843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7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332656"/>
            <a:ext cx="8496944" cy="6237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79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332656"/>
            <a:ext cx="8316416" cy="6237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Ребенок потом может сам спокойно рассказать о звуке: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507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8352928" cy="6120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Посмотрите небольшой элемент работы на </a:t>
            </a:r>
            <a:r>
              <a:rPr lang="ru-RU" u="sng" dirty="0" smtClean="0">
                <a:solidFill>
                  <a:srgbClr val="002060"/>
                </a:solidFill>
              </a:rPr>
              <a:t>занятии по звукобуквенному анализу</a:t>
            </a:r>
            <a:r>
              <a:rPr lang="ru-RU" dirty="0" smtClean="0">
                <a:solidFill>
                  <a:srgbClr val="002060"/>
                </a:solidFill>
              </a:rPr>
              <a:t> с усложнениями: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50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064896" cy="6048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50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64896" cy="59766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2060"/>
                </a:solidFill>
              </a:rPr>
              <a:t>Во время работы над </a:t>
            </a:r>
            <a:r>
              <a:rPr lang="ru-RU" sz="4800" u="sng" dirty="0" smtClean="0">
                <a:solidFill>
                  <a:srgbClr val="002060"/>
                </a:solidFill>
              </a:rPr>
              <a:t>звуком и буквой</a:t>
            </a:r>
            <a:r>
              <a:rPr lang="ru-RU" sz="4800" dirty="0" smtClean="0">
                <a:solidFill>
                  <a:srgbClr val="002060"/>
                </a:solidFill>
              </a:rPr>
              <a:t> их можно закреплять вот так: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3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332656"/>
            <a:ext cx="2592288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P10504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9872" y="332656"/>
            <a:ext cx="2536068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P105040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372200" y="332656"/>
            <a:ext cx="2407196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10504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19872" y="4221088"/>
            <a:ext cx="2592288" cy="21022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P105038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5536" y="3645024"/>
            <a:ext cx="259228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105044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372200" y="3717032"/>
            <a:ext cx="2304256" cy="29523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71600" y="980728"/>
            <a:ext cx="72008" cy="2088232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1043608" y="980728"/>
            <a:ext cx="1440160" cy="2088232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483768" y="1052736"/>
            <a:ext cx="0" cy="2088232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Выгнутая вправо стрелка 22"/>
          <p:cNvSpPr/>
          <p:nvPr/>
        </p:nvSpPr>
        <p:spPr>
          <a:xfrm>
            <a:off x="4283968" y="1124744"/>
            <a:ext cx="720080" cy="216024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stCxn id="23" idx="4"/>
          </p:cNvCxnSpPr>
          <p:nvPr/>
        </p:nvCxnSpPr>
        <p:spPr>
          <a:xfrm flipH="1" flipV="1">
            <a:off x="4211960" y="2132856"/>
            <a:ext cx="792088" cy="27003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876256" y="764704"/>
            <a:ext cx="792088" cy="2304256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668344" y="764704"/>
            <a:ext cx="648072" cy="2304256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308304" y="1844824"/>
            <a:ext cx="720080" cy="0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835696" y="4221088"/>
            <a:ext cx="360040" cy="2160240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Дуга 37"/>
          <p:cNvSpPr/>
          <p:nvPr/>
        </p:nvSpPr>
        <p:spPr>
          <a:xfrm>
            <a:off x="755576" y="4221088"/>
            <a:ext cx="216024" cy="36004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971600" y="4221088"/>
            <a:ext cx="1080120" cy="1080120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4283968" y="5013176"/>
            <a:ext cx="864096" cy="1008112"/>
          </a:xfrm>
          <a:prstGeom prst="ellipse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876256" y="4437112"/>
            <a:ext cx="0" cy="1944216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244408" y="4437112"/>
            <a:ext cx="0" cy="1944216"/>
          </a:xfrm>
          <a:prstGeom prst="line">
            <a:avLst/>
          </a:prstGeom>
          <a:ln w="635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6876256" y="5589240"/>
            <a:ext cx="792088" cy="864096"/>
          </a:xfrm>
          <a:prstGeom prst="ellipse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И вот так: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Диагноз</a:t>
            </a:r>
            <a:r>
              <a:rPr lang="ru-RU" sz="2800" dirty="0" smtClean="0">
                <a:solidFill>
                  <a:srgbClr val="002060"/>
                </a:solidFill>
              </a:rPr>
              <a:t> – Общее недоразвитие речи. 3 уровень речевого развития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u="sng" dirty="0" smtClean="0">
                <a:solidFill>
                  <a:srgbClr val="002060"/>
                </a:solidFill>
              </a:rPr>
              <a:t>Соотношение мальчиков и девочек в группе:</a:t>
            </a:r>
            <a:endParaRPr lang="ru-RU" sz="2800" u="sng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187624" y="2132856"/>
          <a:ext cx="691276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5047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260648"/>
            <a:ext cx="4270770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10507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27984" y="3212976"/>
            <a:ext cx="4355976" cy="3266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 сделать свою АЗБУКУ!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P10507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8024" y="1412776"/>
            <a:ext cx="3867894" cy="504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323528" y="5661248"/>
            <a:ext cx="3950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МОЯ АЗБУКА</a:t>
            </a:r>
            <a:endParaRPr lang="ru-RU" sz="4400" b="1" u="sng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1560" y="1412776"/>
            <a:ext cx="3528392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Все понимают, что работа по формированию фонематических представлений очень сложна, но необходима для речевых детей и тем приятнее нам, педагогам видеть результаты и радоваться чистой речи наших учеников.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Например, на праздниках: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oAHb0fSV_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260648"/>
            <a:ext cx="3923928" cy="30243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E16Qm8wzfo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16016" y="3573016"/>
            <a:ext cx="3888432" cy="2880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MK6IomVhmKU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4008" y="260648"/>
            <a:ext cx="4067944" cy="30509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q7t0YfNB6x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51520" y="3573016"/>
            <a:ext cx="3960440" cy="28889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Mrw3PjjUIJc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635896" y="2276872"/>
            <a:ext cx="1512168" cy="20162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Диаграмма развития фонематических представлений в начале года</a:t>
            </a:r>
            <a:endParaRPr lang="ru-RU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95536" y="2060848"/>
          <a:ext cx="82809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Диаграмма развития фонематических представлений в конце года</a:t>
            </a:r>
            <a:endParaRPr lang="ru-RU" u="sng" dirty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11560" y="2132856"/>
          <a:ext cx="79208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84982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solidFill>
                  <a:srgbClr val="002060"/>
                </a:solidFill>
              </a:rPr>
              <a:t>Этапы и задачи работы по формированию фонематических представлений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124744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68958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solidFill>
                  <a:srgbClr val="002060"/>
                </a:solidFill>
              </a:rPr>
              <a:t>Особенности детей данной группы</a:t>
            </a:r>
            <a:endParaRPr lang="ru-RU" sz="3200" u="sng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90872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«Развитый фонематический слух и фонематическое восприятие – залог успешного овладения навыком чтения и письма» Д.Б. Эльконин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204864"/>
            <a:ext cx="813690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Для детей </a:t>
            </a:r>
            <a:r>
              <a:rPr lang="ru-RU" b="1" dirty="0" smtClean="0">
                <a:solidFill>
                  <a:srgbClr val="002060"/>
                </a:solidFill>
              </a:rPr>
              <a:t>III уровня речевого развития </a:t>
            </a:r>
            <a:r>
              <a:rPr lang="ru-RU" dirty="0" smtClean="0">
                <a:solidFill>
                  <a:srgbClr val="002060"/>
                </a:solidFill>
              </a:rPr>
              <a:t>характерно недифференцированное произнесение звуков (свистящих, шипящих, сонорных), когда один звук заменяет одновременно два или несколько звуков данной или близкой фонетической группы (звук «сь» заменяет звуки «с», «ш», «</a:t>
            </a:r>
            <a:r>
              <a:rPr lang="ru-RU" dirty="0" err="1" smtClean="0">
                <a:solidFill>
                  <a:srgbClr val="002060"/>
                </a:solidFill>
              </a:rPr>
              <a:t>ц</a:t>
            </a:r>
            <a:r>
              <a:rPr lang="ru-RU" dirty="0" smtClean="0">
                <a:solidFill>
                  <a:srgbClr val="002060"/>
                </a:solidFill>
              </a:rPr>
              <a:t>», «ч», «</a:t>
            </a:r>
            <a:r>
              <a:rPr lang="ru-RU" dirty="0" err="1" smtClean="0">
                <a:solidFill>
                  <a:srgbClr val="002060"/>
                </a:solidFill>
              </a:rPr>
              <a:t>щ</a:t>
            </a:r>
            <a:r>
              <a:rPr lang="ru-RU" dirty="0" smtClean="0">
                <a:solidFill>
                  <a:srgbClr val="002060"/>
                </a:solidFill>
              </a:rPr>
              <a:t>»). То есть фонематическое недоразвитие детей данной группы проявляется в восприятии звуков, отмечается при выполнении элементарных действий звукового анализа - при узнавании звука, придумывании слова на заданный звук 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У наших детей значительно </a:t>
            </a:r>
            <a:r>
              <a:rPr lang="ru-RU" b="1" dirty="0" smtClean="0">
                <a:solidFill>
                  <a:srgbClr val="002060"/>
                </a:solidFill>
              </a:rPr>
              <a:t>снижены</a:t>
            </a:r>
            <a:r>
              <a:rPr lang="ru-RU" dirty="0" smtClean="0">
                <a:solidFill>
                  <a:srgbClr val="002060"/>
                </a:solidFill>
              </a:rPr>
              <a:t>, по сравнению с их сверстниками без нарушений речи, </a:t>
            </a:r>
            <a:r>
              <a:rPr lang="ru-RU" b="1" dirty="0" smtClean="0">
                <a:solidFill>
                  <a:srgbClr val="002060"/>
                </a:solidFill>
              </a:rPr>
              <a:t>различные стороны внимания</a:t>
            </a:r>
            <a:r>
              <a:rPr lang="ru-RU" dirty="0" smtClean="0">
                <a:solidFill>
                  <a:srgbClr val="002060"/>
                </a:solidFill>
              </a:rPr>
              <a:t>: концентрация, переключение, распределение, объем и устойчивость.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У них </a:t>
            </a:r>
            <a:r>
              <a:rPr lang="ru-RU" b="1" dirty="0" smtClean="0">
                <a:solidFill>
                  <a:srgbClr val="002060"/>
                </a:solidFill>
              </a:rPr>
              <a:t>наиболее развита моторная память</a:t>
            </a:r>
            <a:r>
              <a:rPr lang="ru-RU" dirty="0" smtClean="0">
                <a:solidFill>
                  <a:srgbClr val="002060"/>
                </a:solidFill>
              </a:rPr>
              <a:t>, а наименее – слуховая. Наши ребята уступают своим сверстникам с нормальным развитием речи по объему памяти и по развитию смысловой памяти.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Усвоение речи очень способствует формированию детского воображения, а задержка речевого развития приводит к </a:t>
            </a:r>
            <a:r>
              <a:rPr lang="ru-RU" b="1" dirty="0" smtClean="0">
                <a:solidFill>
                  <a:srgbClr val="002060"/>
                </a:solidFill>
              </a:rPr>
              <a:t>отставанию в развитии воображения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   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Исходя из названных особенностей, я стараюсь в своей работе использовать  больше игр, упражнений и заданий, связанных с тем, что можно увидеть, потрогать, пропустить через себя.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Вот некоторые примеры: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r>
              <a:rPr lang="ru-RU" sz="4400" u="sng" dirty="0" smtClean="0">
                <a:solidFill>
                  <a:srgbClr val="002060"/>
                </a:solidFill>
              </a:rPr>
              <a:t>Артикуляционную гимнастику</a:t>
            </a:r>
            <a:r>
              <a:rPr lang="ru-RU" sz="4400" dirty="0" smtClean="0">
                <a:solidFill>
                  <a:srgbClr val="002060"/>
                </a:solidFill>
              </a:rPr>
              <a:t> можно провести весело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1227</TotalTime>
  <Words>593</Words>
  <Application>Microsoft Office PowerPoint</Application>
  <PresentationFormat>Экран (4:3)</PresentationFormat>
  <Paragraphs>52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Слайд 1</vt:lpstr>
      <vt:lpstr> Учитель-логопед  Смирнова Мария  Владимировна</vt:lpstr>
      <vt:lpstr>Диагноз – Общее недоразвитие речи. 3 уровень речевого развития  Соотношение мальчиков и девочек в группе:</vt:lpstr>
      <vt:lpstr>Диаграмма развития фонематических представлений в начале года</vt:lpstr>
      <vt:lpstr>Диаграмма развития фонематических представлений в конце года</vt:lpstr>
      <vt:lpstr>Этапы и задачи работы по формированию фонематических представлений:</vt:lpstr>
      <vt:lpstr>Особенности детей данной группы</vt:lpstr>
      <vt:lpstr>Исходя из названных особенностей, я стараюсь в своей работе использовать  больше игр, упражнений и заданий, связанных с тем, что можно увидеть, потрогать, пропустить через себя.  Вот некоторые примеры: </vt:lpstr>
      <vt:lpstr>Артикуляционную гимнастику можно провести весело</vt:lpstr>
      <vt:lpstr>Дети смотрят на свои фотографии и выполняют упражнения:</vt:lpstr>
      <vt:lpstr>На занятиях используются различные дидактические  игры:</vt:lpstr>
      <vt:lpstr>Слайд 12</vt:lpstr>
      <vt:lpstr>Интересные и понятные детям «портреты» звуков:</vt:lpstr>
      <vt:lpstr>Слайд 14</vt:lpstr>
      <vt:lpstr>Активно используется наборное полотно (включая фотографии детей), например, так:</vt:lpstr>
      <vt:lpstr>Слайд 16</vt:lpstr>
      <vt:lpstr>Знакомство с новыми звуками и буквами происходит через компактные карты вот таким образом:</vt:lpstr>
      <vt:lpstr>Слайд 18</vt:lpstr>
      <vt:lpstr>На картах собрана практически вся информация о звуке и букве</vt:lpstr>
      <vt:lpstr>Слайд 20</vt:lpstr>
      <vt:lpstr>Слайд 21</vt:lpstr>
      <vt:lpstr>Ребенок потом может сам спокойно рассказать о звуке:</vt:lpstr>
      <vt:lpstr>Слайд 23</vt:lpstr>
      <vt:lpstr>Посмотрите небольшой элемент работы на занятии по звукобуквенному анализу с усложнениями:</vt:lpstr>
      <vt:lpstr>Слайд 25</vt:lpstr>
      <vt:lpstr>Слайд 26</vt:lpstr>
      <vt:lpstr>Во время работы над звуком и буквой их можно закреплять вот так:</vt:lpstr>
      <vt:lpstr>Слайд 28</vt:lpstr>
      <vt:lpstr>И вот так:</vt:lpstr>
      <vt:lpstr>Слайд 30</vt:lpstr>
      <vt:lpstr>И сделать свою АЗБУКУ!</vt:lpstr>
      <vt:lpstr>Все понимают, что работа по формированию фонематических представлений очень сложна, но необходима для речевых детей и тем приятнее нам, педагогам видеть результаты и радоваться чистой речи наших учеников.  Например, на праздниках:</vt:lpstr>
      <vt:lpstr>Слайд 33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Мария</cp:lastModifiedBy>
  <cp:revision>138</cp:revision>
  <dcterms:created xsi:type="dcterms:W3CDTF">2013-03-22T16:16:54Z</dcterms:created>
  <dcterms:modified xsi:type="dcterms:W3CDTF">2013-04-07T13:37:56Z</dcterms:modified>
</cp:coreProperties>
</file>