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93"/>
    <a:srgbClr val="75FF93"/>
    <a:srgbClr val="9BFFB0"/>
    <a:srgbClr val="684500"/>
    <a:srgbClr val="FFC247"/>
    <a:srgbClr val="D68F00"/>
    <a:srgbClr val="8E5F00"/>
    <a:srgbClr val="006600"/>
    <a:srgbClr val="00EA32"/>
    <a:srgbClr val="D08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7" autoAdjust="0"/>
    <p:restoredTop sz="94660"/>
  </p:normalViewPr>
  <p:slideViewPr>
    <p:cSldViewPr>
      <p:cViewPr varScale="1">
        <p:scale>
          <a:sx n="63" d="100"/>
          <a:sy n="63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364A-C481-4891-B710-1180536B175F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7F93-3777-4416-82A9-5675D456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67F93-3777-4416-82A9-5675D4562C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3322-FE25-4E96-8DFE-E56122CC1E3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9990-D63C-4781-85FF-07BA4D75F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F3BD-07AE-45C3-821A-75E1DBEEF82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CF48-0127-485B-9D0F-954FDA4A3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C000"/>
            </a:gs>
            <a:gs pos="35000">
              <a:srgbClr val="FF6600"/>
            </a:gs>
            <a:gs pos="76000">
              <a:srgbClr val="FFC000"/>
            </a:gs>
            <a:gs pos="95000">
              <a:srgbClr val="FF6600"/>
            </a:gs>
            <a:gs pos="99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093976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50033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Пальчиковый  </a:t>
            </a:r>
            <a:r>
              <a:rPr lang="ru-RU" sz="3200" b="1" i="1" dirty="0" err="1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игротренинг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как  одна из форм работы по формированию мелкой моторики.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(Нетрадиционные игровые приёмы)</a:t>
            </a:r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3786190"/>
            <a:ext cx="8372476" cy="2143140"/>
          </a:xfrm>
        </p:spPr>
        <p:txBody>
          <a:bodyPr>
            <a:normAutofit fontScale="85000"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Представление,  что   при  любом   двигательном   тренинге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упражняются    не   руки,   а    мозг,    вначале    казалось парадоксальным  и  с  трудом  проникло  в  сознание  педагогов.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i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/Н.А.Бернштейн/</a:t>
            </a:r>
            <a:endParaRPr lang="ru-RU" dirty="0"/>
          </a:p>
        </p:txBody>
      </p:sp>
      <p:pic>
        <p:nvPicPr>
          <p:cNvPr id="8" name="Рисунок 7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49761">
            <a:off x="719921" y="5295213"/>
            <a:ext cx="1228752" cy="917315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10742">
            <a:off x="3070981" y="5730042"/>
            <a:ext cx="928694" cy="1000132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915693">
            <a:off x="6037102" y="-22831"/>
            <a:ext cx="1228752" cy="917315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42457">
            <a:off x="7220778" y="5646108"/>
            <a:ext cx="1228752" cy="917315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Admin\Рабочий стол\h28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049761">
            <a:off x="5006200" y="2866321"/>
            <a:ext cx="1228752" cy="917315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75621">
            <a:off x="717042" y="-37721"/>
            <a:ext cx="928694" cy="1000132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833967">
            <a:off x="714348" y="2571744"/>
            <a:ext cx="928694" cy="1000132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929198"/>
            <a:ext cx="928694" cy="1000132"/>
          </a:xfrm>
          <a:prstGeom prst="rect">
            <a:avLst/>
          </a:prstGeom>
          <a:noFill/>
        </p:spPr>
      </p:pic>
      <p:pic>
        <p:nvPicPr>
          <p:cNvPr id="17" name="Рисунок 16" descr="C:\Documents and Settings\Admin\Рабочий стол\h2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1857364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4118"/>
            <a:ext cx="87154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шестигранными карандашами.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Грани карандаша легко «укалывают» ладони, активизируют нервные окончания, снимают напряжение.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«Карандаш  в руках катаю,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Между пальчиков верчу,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Непременно каждый пальчик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Быть послушным научу.»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Массаж карандашами_07_08"/>
          <p:cNvPicPr/>
          <p:nvPr/>
        </p:nvPicPr>
        <p:blipFill>
          <a:blip r:embed="rId2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48" y="2786058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Массаж карандашами_07"/>
          <p:cNvPicPr/>
          <p:nvPr/>
        </p:nvPicPr>
        <p:blipFill>
          <a:blip r:embed="rId3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488" y="2786058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Массаж карандашами_05_06"/>
          <p:cNvPicPr/>
          <p:nvPr/>
        </p:nvPicPr>
        <p:blipFill>
          <a:blip r:embed="rId4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72066" y="2786058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Массаж карандашами_05"/>
          <p:cNvPicPr/>
          <p:nvPr/>
        </p:nvPicPr>
        <p:blipFill>
          <a:blip r:embed="rId5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86644" y="2714620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3714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«</a:t>
            </a:r>
            <a:r>
              <a:rPr lang="ru-RU" b="1" dirty="0"/>
              <a:t>Утюжок»     </a:t>
            </a:r>
            <a:r>
              <a:rPr lang="ru-RU" b="1" dirty="0" smtClean="0"/>
              <a:t>     </a:t>
            </a:r>
            <a:r>
              <a:rPr lang="ru-RU" b="1" dirty="0"/>
              <a:t>«Добывание огня»        </a:t>
            </a:r>
            <a:r>
              <a:rPr lang="ru-RU" b="1" dirty="0" smtClean="0"/>
              <a:t>      </a:t>
            </a:r>
            <a:r>
              <a:rPr lang="ru-RU" b="1" dirty="0"/>
              <a:t>«Волчок»            </a:t>
            </a:r>
            <a:r>
              <a:rPr lang="ru-RU" b="1" dirty="0" smtClean="0"/>
              <a:t>           </a:t>
            </a:r>
            <a:r>
              <a:rPr lang="ru-RU" b="1" dirty="0"/>
              <a:t>«Горка» </a:t>
            </a:r>
          </a:p>
        </p:txBody>
      </p:sp>
      <p:pic>
        <p:nvPicPr>
          <p:cNvPr id="9" name="Рисунок 8" descr="Массаж карандашами_03_04"/>
          <p:cNvPicPr/>
          <p:nvPr/>
        </p:nvPicPr>
        <p:blipFill>
          <a:blip r:embed="rId6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10" y="4143380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Массаж карандашами_03"/>
          <p:cNvPicPr/>
          <p:nvPr/>
        </p:nvPicPr>
        <p:blipFill>
          <a:blip r:embed="rId7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 b="14545"/>
          <a:stretch>
            <a:fillRect/>
          </a:stretch>
        </p:blipFill>
        <p:spPr bwMode="auto">
          <a:xfrm>
            <a:off x="2857488" y="4214818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Массаж карандашами_01_02"/>
          <p:cNvPicPr/>
          <p:nvPr/>
        </p:nvPicPr>
        <p:blipFill>
          <a:blip r:embed="rId8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72066" y="4214818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Массаж карандашами_01"/>
          <p:cNvPicPr/>
          <p:nvPr/>
        </p:nvPicPr>
        <p:blipFill>
          <a:blip r:embed="rId9" cstate="email">
            <a:duotone>
              <a:prstClr val="black"/>
              <a:srgbClr val="08DA0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86644" y="4143380"/>
            <a:ext cx="1080000" cy="90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51435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«</a:t>
            </a:r>
            <a:r>
              <a:rPr lang="ru-RU" b="1" dirty="0"/>
              <a:t>Подъемный кран»      </a:t>
            </a:r>
            <a:r>
              <a:rPr lang="ru-RU" b="1" dirty="0" smtClean="0"/>
              <a:t>  </a:t>
            </a:r>
            <a:r>
              <a:rPr lang="ru-RU" b="1" dirty="0"/>
              <a:t>«Вертолет»              </a:t>
            </a:r>
            <a:r>
              <a:rPr lang="ru-RU" b="1" dirty="0" smtClean="0"/>
              <a:t>    </a:t>
            </a:r>
            <a:r>
              <a:rPr lang="ru-RU" b="1" dirty="0"/>
              <a:t>«Эстафета»            </a:t>
            </a:r>
            <a:r>
              <a:rPr lang="ru-RU" b="1" dirty="0" smtClean="0"/>
              <a:t>    </a:t>
            </a:r>
            <a:r>
              <a:rPr lang="ru-RU" b="1" dirty="0"/>
              <a:t>«</a:t>
            </a:r>
            <a:r>
              <a:rPr lang="ru-RU" b="1" dirty="0" err="1"/>
              <a:t>Качалочка</a:t>
            </a:r>
            <a:r>
              <a:rPr lang="ru-RU" b="1" dirty="0"/>
              <a:t>»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5661072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Двигательные ощущения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сигнализируют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о степени сокращения мышц, о том, насколько согнуты пальцы, кисти рук напряжены, свободны и легки. Эти ощущения хорошо переносятся на мышцы языка.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10" cstate="email">
            <a:clrChange>
              <a:clrFrom>
                <a:srgbClr val="483828"/>
              </a:clrFrom>
              <a:clrTo>
                <a:srgbClr val="4838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572396" y="714356"/>
            <a:ext cx="8096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54951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грецкими орехами.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061"/>
          <p:cNvPicPr/>
          <p:nvPr/>
        </p:nvPicPr>
        <p:blipFill>
          <a:blip r:embed="rId2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5852" y="142873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049"/>
          <p:cNvPicPr/>
          <p:nvPr/>
        </p:nvPicPr>
        <p:blipFill>
          <a:blip r:embed="rId3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4074182" y="2355182"/>
            <a:ext cx="864000" cy="144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047"/>
          <p:cNvPicPr/>
          <p:nvPr/>
        </p:nvPicPr>
        <p:blipFill>
          <a:blip r:embed="rId4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5836" r="5902"/>
          <a:stretch>
            <a:fillRect/>
          </a:stretch>
        </p:blipFill>
        <p:spPr bwMode="auto">
          <a:xfrm>
            <a:off x="3857620" y="107154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046"/>
          <p:cNvPicPr/>
          <p:nvPr/>
        </p:nvPicPr>
        <p:blipFill>
          <a:blip r:embed="rId5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388" y="1500174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048"/>
          <p:cNvPicPr/>
          <p:nvPr/>
        </p:nvPicPr>
        <p:blipFill>
          <a:blip r:embed="rId6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85852" y="3500438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062"/>
          <p:cNvPicPr/>
          <p:nvPr/>
        </p:nvPicPr>
        <p:blipFill>
          <a:blip r:embed="rId7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392906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050"/>
          <p:cNvPicPr/>
          <p:nvPr/>
        </p:nvPicPr>
        <p:blipFill>
          <a:blip r:embed="rId8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7950" y="3571876"/>
            <a:ext cx="1260000" cy="118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5288340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катаю мой орех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Чтобы стал круглее всех.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00636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DA0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P900406916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70339"/>
            <a:ext cx="87154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Массаж четками (бусами) - перебирание четок развивает пальцы, успокаивает нервы, можно считать бусинки – в прямом и обратном порядке.</a:t>
            </a: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Nik\Desktop\презентация к игре\CIMG5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92880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7" name="Picture 3" descr="C:\Users\Nik\Desktop\презентация к игре\CIMG55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192880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7158" y="5000636"/>
            <a:ext cx="3357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«Дома я один скучал,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Бусы мамины достал,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Бусы я перебираю,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Свои пальцы развиваю»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72002" y="5000636"/>
            <a:ext cx="4071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зелки» (вариант четок)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–перебирать узелки на веревочке,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называя поочередно дни недели,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месяцы и т.п.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78007"/>
            <a:ext cx="871543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Самомассаж деревянными катушками.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Делается с внешней и внутренней стороны в различных на­правлениях: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8711" t="21346" r="8014" b="25490"/>
          <a:stretch>
            <a:fillRect/>
          </a:stretch>
        </p:blipFill>
        <p:spPr bwMode="auto">
          <a:xfrm>
            <a:off x="714348" y="1785926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/>
          <p:nvPr/>
        </p:nvPicPr>
        <p:blipFill>
          <a:blip r:embed="rId3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12733" t="26923" r="13924" b="27274"/>
          <a:stretch>
            <a:fillRect/>
          </a:stretch>
        </p:blipFill>
        <p:spPr bwMode="auto">
          <a:xfrm>
            <a:off x="3000364" y="1785926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/>
          <p:nvPr/>
        </p:nvPicPr>
        <p:blipFill>
          <a:blip r:embed="rId4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12404" t="11435" r="11922" b="8185"/>
          <a:stretch>
            <a:fillRect/>
          </a:stretch>
        </p:blipFill>
        <p:spPr bwMode="auto">
          <a:xfrm>
            <a:off x="5357818" y="1785926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/>
          <p:nvPr/>
        </p:nvPicPr>
        <p:blipFill>
          <a:blip r:embed="rId5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21046" t="10764" r="23235" b="12125"/>
          <a:stretch>
            <a:fillRect/>
          </a:stretch>
        </p:blipFill>
        <p:spPr bwMode="auto">
          <a:xfrm>
            <a:off x="7643834" y="1643050"/>
            <a:ext cx="9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74426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Массаж ладоней        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закрой дырочку               перевёртыши                 штанга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15518" t="11183" r="13890" b="14455"/>
          <a:stretch>
            <a:fillRect/>
          </a:stretch>
        </p:blipFill>
        <p:spPr bwMode="auto">
          <a:xfrm>
            <a:off x="714348" y="3357562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/>
          <p:nvPr/>
        </p:nvPicPr>
        <p:blipFill>
          <a:blip r:embed="rId7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26907" t="10030" r="25964" b="11411"/>
          <a:stretch>
            <a:fillRect/>
          </a:stretch>
        </p:blipFill>
        <p:spPr bwMode="auto">
          <a:xfrm>
            <a:off x="3143240" y="3286124"/>
            <a:ext cx="9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/>
          <p:nvPr/>
        </p:nvPicPr>
        <p:blipFill>
          <a:blip r:embed="rId8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20895" t="8173" r="21130" b="4587"/>
          <a:stretch>
            <a:fillRect/>
          </a:stretch>
        </p:blipFill>
        <p:spPr bwMode="auto">
          <a:xfrm>
            <a:off x="5357818" y="3286124"/>
            <a:ext cx="9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/>
          <p:nvPr/>
        </p:nvPicPr>
        <p:blipFill>
          <a:blip r:embed="rId9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6642" t="11288" r="6004" b="11179"/>
          <a:stretch>
            <a:fillRect/>
          </a:stretch>
        </p:blipFill>
        <p:spPr bwMode="auto">
          <a:xfrm>
            <a:off x="7358082" y="3357562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38734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Подъёмный кран        прижми к ладошке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полёт в сторону        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щелчки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10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4033" t="23889" r="2562" b="26953"/>
          <a:stretch>
            <a:fillRect/>
          </a:stretch>
        </p:blipFill>
        <p:spPr bwMode="auto">
          <a:xfrm>
            <a:off x="1928794" y="5072074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/>
          <p:cNvPicPr/>
          <p:nvPr/>
        </p:nvPicPr>
        <p:blipFill>
          <a:blip r:embed="rId11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21301" t="23793" r="19832" b="20963"/>
          <a:stretch>
            <a:fillRect/>
          </a:stretch>
        </p:blipFill>
        <p:spPr bwMode="auto">
          <a:xfrm>
            <a:off x="4143372" y="5072074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/>
          <p:nvPr/>
        </p:nvPicPr>
        <p:blipFill>
          <a:blip r:embed="rId12" cstate="email">
            <a:duotone>
              <a:prstClr val="black"/>
              <a:srgbClr val="6FF972">
                <a:tint val="45000"/>
                <a:satMod val="400000"/>
              </a:srgbClr>
            </a:duotone>
          </a:blip>
          <a:srcRect l="12579" t="17589" r="8521" b="27092"/>
          <a:stretch>
            <a:fillRect/>
          </a:stretch>
        </p:blipFill>
        <p:spPr bwMode="auto">
          <a:xfrm>
            <a:off x="6357950" y="5072074"/>
            <a:ext cx="12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6041429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Раз-два               выдерни морковку               силачи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89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k\Desktop\презентация к игре\CIMG5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71472" y="4572008"/>
            <a:ext cx="80010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Я с катушечкой играю, 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свои пальцы развиваю. 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Ты катушечка держись,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     с моих пальцев не свались.</a:t>
            </a:r>
          </a:p>
          <a:p>
            <a:endParaRPr lang="ru-RU" dirty="0"/>
          </a:p>
        </p:txBody>
      </p:sp>
      <p:pic>
        <p:nvPicPr>
          <p:cNvPr id="41987" name="Picture 3" descr="C:\Users\Nik\Desktop\презентация к игре\CIMG54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0017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Игры с катушками.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В ходе "пальчиковых игр" ребенок, повторяя движения взрослых, достигает хорошего развития мелкой моторики рук, которая не только оказывает благоприятное влияние на развитие речи, но и подготавливает ребенка к рисованию, письму.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“ Игры со скрепками”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Чем больше уверенности и изобретательности в движениях детской руки, тем тоньше взаимодействие руки с орудием труда (скрепкой, палочкой…), тем сложнее движения необходимые для этого взаимодействия. Чем больше мастерства в детской руке, тем ребёнок умнее.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Игры с цветными скрепками развивают воображение, сенсорное восприятие.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572008"/>
            <a:ext cx="1620000" cy="12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4572008"/>
            <a:ext cx="1368000" cy="1404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643446"/>
            <a:ext cx="1620000" cy="12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TextBox 6"/>
          <p:cNvSpPr txBox="1"/>
          <p:nvPr/>
        </p:nvSpPr>
        <p:spPr>
          <a:xfrm>
            <a:off x="0" y="38576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“Забавные фигурки”.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«Павлин»                         «Пальма»                      « Крокодил»</a:t>
            </a:r>
            <a:endParaRPr lang="ru-RU" sz="2800" dirty="0" smtClean="0">
              <a:latin typeface="Monotype Corsiva" pitchFamily="66" charset="0"/>
              <a:cs typeface="Arial" pitchFamily="34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F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39507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Упражнения  с  теннисными  шариками.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Упражнения следует выполнять, чередуя сжатие с вращением. Дышать во время выполнения упражнений спокойно и естественно. После выполнения оздоровительных упражнений с шарами в руках появляются ломота,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распирание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Эти ощущения возникают от воздействия на активные точки руки и служат показателем правильности выполнения упражнений.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img156"/>
          <p:cNvPicPr/>
          <p:nvPr/>
        </p:nvPicPr>
        <p:blipFill>
          <a:blip r:embed="rId2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48" y="2500306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img158"/>
          <p:cNvPicPr/>
          <p:nvPr/>
        </p:nvPicPr>
        <p:blipFill>
          <a:blip r:embed="rId3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2500306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img161"/>
          <p:cNvPicPr/>
          <p:nvPr/>
        </p:nvPicPr>
        <p:blipFill>
          <a:blip r:embed="rId4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16" y="2500306"/>
            <a:ext cx="1188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37861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Пасть </a:t>
            </a:r>
            <a:r>
              <a:rPr lang="ru-RU" b="1" dirty="0"/>
              <a:t>тигра кусает шар   </a:t>
            </a:r>
            <a:r>
              <a:rPr lang="ru-RU" b="1" dirty="0" smtClean="0"/>
              <a:t>    </a:t>
            </a:r>
            <a:r>
              <a:rPr lang="ru-RU" b="1" dirty="0"/>
              <a:t>когти сжимают жемчужину </a:t>
            </a:r>
            <a:r>
              <a:rPr lang="ru-RU" b="1" dirty="0" smtClean="0"/>
              <a:t>   завинчивать </a:t>
            </a:r>
            <a:r>
              <a:rPr lang="ru-RU" b="1" dirty="0"/>
              <a:t>и отвинчивать</a:t>
            </a:r>
          </a:p>
        </p:txBody>
      </p:sp>
      <p:pic>
        <p:nvPicPr>
          <p:cNvPr id="7" name="Рисунок 6" descr="img162"/>
          <p:cNvPicPr/>
          <p:nvPr/>
        </p:nvPicPr>
        <p:blipFill>
          <a:blip r:embed="rId5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48" y="4643446"/>
            <a:ext cx="11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img167"/>
          <p:cNvPicPr/>
          <p:nvPr/>
        </p:nvPicPr>
        <p:blipFill>
          <a:blip r:embed="rId6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4643446"/>
            <a:ext cx="11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img163"/>
          <p:cNvPicPr/>
          <p:nvPr/>
        </p:nvPicPr>
        <p:blipFill>
          <a:blip r:embed="rId7" cstate="email">
            <a:duotone>
              <a:prstClr val="black"/>
              <a:srgbClr val="00EA3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16" y="4643446"/>
            <a:ext cx="1188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Прямоугольник 9"/>
          <p:cNvSpPr/>
          <p:nvPr/>
        </p:nvSpPr>
        <p:spPr>
          <a:xfrm>
            <a:off x="0" y="571501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Уголёк </a:t>
            </a:r>
            <a:r>
              <a:rPr lang="ru-RU" b="1" dirty="0"/>
              <a:t>на ладони     </a:t>
            </a:r>
            <a:r>
              <a:rPr lang="ru-RU" b="1" dirty="0" smtClean="0"/>
              <a:t>               </a:t>
            </a:r>
            <a:r>
              <a:rPr lang="ru-RU" b="1" dirty="0"/>
              <a:t>вращение двух шаров     </a:t>
            </a:r>
            <a:r>
              <a:rPr lang="ru-RU" b="1" dirty="0" smtClean="0"/>
              <a:t>             </a:t>
            </a:r>
            <a:r>
              <a:rPr lang="ru-RU" b="1" dirty="0"/>
              <a:t>растереть орех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89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latin typeface="Georgia" pitchFamily="18" charset="0"/>
              </a:rPr>
              <a:t>Медеигротренинг</a:t>
            </a:r>
            <a:r>
              <a:rPr lang="ru-RU" sz="3200" b="1" i="1" dirty="0">
                <a:latin typeface="Georgia" pitchFamily="18" charset="0"/>
              </a:rPr>
              <a:t>.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57818" y="500042"/>
            <a:ext cx="3357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«Прятки»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Последовательное соединение пальцев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большиммпальчиком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одновременным удерживанием медного колечка и проговариванием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1746" name="Picture 2" descr="C:\Users\Nik\Desktop\презентация к игре\CIMG5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747" name="Picture 3" descr="C:\Users\Nik\Desktop\презентация к игре\CIMG5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92880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57818" y="4572008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прятки пальчики играли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И  головки   убирали.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Раз, два, три, четыре, пять,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Ловко  спрячемся  опять.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00034" y="535197"/>
            <a:ext cx="33575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«Банька»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6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Участвуют 2 ребенка. У одного кончики   пальцев левой и правой рук смыкаются, ладони расходятся под углом — «выстроена банька».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58" y="4395788"/>
            <a:ext cx="47863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Другой ребенок двумя пальчиками держит  колечко, прося: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«Пусти в баньку!»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Вставляет  колечко  между  большими  пальцами.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«Не про­топил еще», — отвечает другой.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«Пусти в баньку» — вставляет колечко  между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указательными пальцами.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«Мыльца нет».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Так поочередно один ребенок «просится в баньку»,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 другой отвечает: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«Водичка холодна» или«Веничка нет».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Затем дети меняются ролями.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50000"/>
              </a:schemeClr>
            </a:gs>
            <a:gs pos="89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Игры с верёвочкой.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Ребёнок наматывает шерстяную нитку на карандаш, при этом карандаш не крутится, а верёвочка наматывается.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Игра – соревнование «кто быстрее».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22" name="Picture 2" descr="C:\Users\Nik\Desktop\презентация к игре\CIMG5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28612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23" name="Picture 3" descr="C:\Users\Nik\Desktop\презентация к игре\CIMG55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286124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8E5F00"/>
            </a:gs>
            <a:gs pos="89000">
              <a:srgbClr val="FFC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3566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Использование бельевых прищепок 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4357694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«Если кто-то с места сдвинется,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На него котенок кинется.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Если что-нибудь покатится,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За него котенок схватится.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Прыг-скок! Цап-царап!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Не уйдешь от наших лап!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2772" name="Picture 4" descr="C:\Users\Nik\Desktop\презентация к игре\CIMG5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8592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773" name="Picture 5" descr="C:\Users\Nik\Desktop\презентация к игре\CIMG54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8592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7699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Поочередно «кусать»  ногтевые фаланги прищепками: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3571876"/>
            <a:ext cx="9072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Рисунок 1" descr="прищепки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1785926"/>
            <a:ext cx="923925" cy="88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82000">
              <a:srgbClr val="08DA0D"/>
            </a:gs>
            <a:gs pos="100000">
              <a:srgbClr val="6FF97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01194"/>
            <a:ext cx="87154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Мелкая моторика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согласование движений пальцев рук, умение ребёнка 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пользоваться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этими движениями 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держать ложку и карандаш, застёгивать пуговицы, рисовать, лепить.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Головной мозг (его высшие корковые функции), руки (кончики пальцев) и движение артикуляционного  аппарата при речи связаны между собой теснейшим образом.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714884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h28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49761">
            <a:off x="719919" y="5646107"/>
            <a:ext cx="1228752" cy="917315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h28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77028">
            <a:off x="7224480" y="4424222"/>
            <a:ext cx="1228752" cy="917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  <a:gs pos="89000">
              <a:schemeClr val="accent3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Прежде </a:t>
            </a:r>
            <a:r>
              <a:rPr lang="ru-RU" sz="2800" dirty="0">
                <a:latin typeface="Monotype Corsiva" pitchFamily="66" charset="0"/>
              </a:rPr>
              <a:t>чем игру начать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Надо </a:t>
            </a:r>
            <a:r>
              <a:rPr lang="ru-RU" sz="2800" dirty="0">
                <a:latin typeface="Monotype Corsiva" pitchFamily="66" charset="0"/>
              </a:rPr>
              <a:t>пальчику сказать: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-</a:t>
            </a:r>
            <a:r>
              <a:rPr lang="ru-RU" sz="2800" dirty="0">
                <a:latin typeface="Monotype Corsiva" pitchFamily="66" charset="0"/>
              </a:rPr>
              <a:t>пальчик, пальчик мой хороший,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Ты </a:t>
            </a:r>
            <a:r>
              <a:rPr lang="ru-RU" sz="2800" dirty="0">
                <a:latin typeface="Monotype Corsiva" pitchFamily="66" charset="0"/>
              </a:rPr>
              <a:t>прижми к столу горошек,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Покрути </a:t>
            </a:r>
            <a:r>
              <a:rPr lang="ru-RU" sz="2800" dirty="0">
                <a:latin typeface="Monotype Corsiva" pitchFamily="66" charset="0"/>
              </a:rPr>
              <a:t>и покатай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И </a:t>
            </a:r>
            <a:r>
              <a:rPr lang="ru-RU" sz="2800" dirty="0">
                <a:latin typeface="Monotype Corsiva" pitchFamily="66" charset="0"/>
              </a:rPr>
              <a:t>другому передай.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Игра с горошком.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35841" name="Picture 1" descr="C:\Users\Nik\Desktop\презентация к игре\CIMG5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87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  <a:gs pos="89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 копия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6250" r="39681" b="61458"/>
          <a:stretch>
            <a:fillRect/>
          </a:stretch>
        </p:blipFill>
        <p:spPr>
          <a:xfrm rot="18761829">
            <a:off x="2105657" y="1859348"/>
            <a:ext cx="4161791" cy="3276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«Музыканты»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нажимать на  клавиши пальцами сначала одной руки, потом другой, потом вместе. Сопровождать игру произнесением звуков, слогов, стихов,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чистоговорок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4818" name="Picture 2" descr="C:\Users\Nik\Desktop\презентация к игре\CIMG5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71475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819" name="Picture 3" descr="C:\Users\Nik\Desktop\презентация к игре\CIMG54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71475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BFFB0"/>
            </a:gs>
            <a:gs pos="100000">
              <a:srgbClr val="006600"/>
            </a:gs>
            <a:gs pos="89000">
              <a:srgbClr val="75FF9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7EF"/>
              </a:clrFrom>
              <a:clrTo>
                <a:srgbClr val="F6F7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143248"/>
            <a:ext cx="18192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785794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«Фокусник»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скомкать салфетку или платок пальцами в ладонь, начиная с угла (кусочки не должны торчать из кулака).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6866" name="Picture 2" descr="C:\Users\Nik\Desktop\презентация к игре\CIMG5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21468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867" name="Picture 3" descr="C:\Users\Nik\Desktop\презентация к игре\CIMG55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21468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75000"/>
              </a:schemeClr>
            </a:gs>
            <a:gs pos="89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Georgia" pitchFamily="18" charset="0"/>
              </a:rPr>
              <a:t>«Прятки» </a:t>
            </a:r>
            <a:endParaRPr lang="ru-RU" sz="3600" b="1" i="1" dirty="0" smtClean="0">
              <a:latin typeface="Georgia" pitchFamily="18" charset="0"/>
            </a:endParaRPr>
          </a:p>
          <a:p>
            <a:pPr algn="ctr"/>
            <a:endParaRPr lang="ru-RU" b="1" i="1" dirty="0">
              <a:latin typeface="Georgia" pitchFamily="18" charset="0"/>
            </a:endParaRPr>
          </a:p>
          <a:p>
            <a:pPr algn="just"/>
            <a:r>
              <a:rPr lang="ru-RU" sz="2800" i="1" dirty="0">
                <a:latin typeface="Monotype Corsiva" pitchFamily="66" charset="0"/>
              </a:rPr>
              <a:t>Мелко нарвать бумагу (путём отщипывания  от листа) и спрятать </a:t>
            </a:r>
            <a:r>
              <a:rPr lang="ru-RU" sz="2800" i="1" dirty="0" smtClean="0">
                <a:latin typeface="Monotype Corsiva" pitchFamily="66" charset="0"/>
              </a:rPr>
              <a:t>мишку, ёлочку под снегом.</a:t>
            </a:r>
            <a:endParaRPr lang="ru-RU" sz="2800" i="1" dirty="0">
              <a:latin typeface="Monotype Corsiva" pitchFamily="66" charset="0"/>
            </a:endParaRPr>
          </a:p>
        </p:txBody>
      </p:sp>
      <p:pic>
        <p:nvPicPr>
          <p:cNvPr id="4098" name="Picture 2" descr="C:\Users\Nik\Desktop\CIMG55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295008" y="2705992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9" name="Picture 3" descr="C:\Users\Nik\Desktop\CIMG55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786058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684500"/>
            </a:gs>
            <a:gs pos="89000">
              <a:srgbClr val="FFDB9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75846"/>
            <a:ext cx="871543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Песочная терапия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 игры с песком позитивно влияют на эмоциональное самочувствие детей, снимает психическое напряжение.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7890" name="Picture 2" descr="C:\Users\Nik\Desktop\презентация к игре\CIMG5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4714884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«Посади картофель (фасоль)»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Дети делают ямки в песке и «сажают» картофель.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7891" name="Picture 3" descr="C:\Users\Nik\Desktop\презентация к игре\CIMG54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000240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5072066" y="471488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Пальцы крепко мы сжимаем,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песок не высыпался,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в руках у нас остался.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(крепко сжимают кулаки)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Пальцы разжимаем,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Песочек высыпаем.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50000"/>
              </a:schemeClr>
            </a:gs>
            <a:gs pos="89000">
              <a:schemeClr val="accent5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«Лыжники»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нужны две большие пуговицы с углублением посередине – «встать» в них указательным и средним пальцами и двигаться как на лыжах: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9938" name="Picture 2" descr="C:\Users\Nik\Desktop\презентация к игре\CIMG55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000240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9939" name="Picture 3" descr="C:\Users\Nik\Desktop\презентация к игре\CIMG55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000240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485776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«Две новые, кленовые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Подошвы двухметровые.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На них поставил две ноги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И по большим снегам беги.»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000372"/>
            <a:ext cx="183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9118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Тренируйте детям пальчики!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Станет рука сильной,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оловушка умной,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а речь красивой!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4AF84E"/>
            </a:gs>
            <a:gs pos="100000">
              <a:srgbClr val="006600"/>
            </a:gs>
            <a:gs pos="99000">
              <a:srgbClr val="008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Уровень развития моторики и координации движения рук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один из показателей интеллектуального развития и, следовательно, готовности к школьному обучению.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P9004227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3357562"/>
            <a:ext cx="2520000" cy="252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MP9004097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3357562"/>
            <a:ext cx="2000264" cy="252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40000"/>
                <a:lumOff val="60000"/>
              </a:schemeClr>
            </a:gs>
            <a:gs pos="99000">
              <a:schemeClr val="accent4">
                <a:lumMod val="75000"/>
              </a:schemeClr>
            </a:gs>
            <a:gs pos="97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Пальчиковый игротренинг  с использованием нетрадиционных  игровых  приёмов: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создаёт  благоприятный эмоциональный фон;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 умение подражать взрослому, действовать по     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словесной инструкции, осуществляя контроль за своими действиями;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повышает речевую активность ребенка.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 ребёнка концентрировать свое внимание и правильно его распределять.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 память (так как ребенок учится запоминать определенные положения рук и последовательность движений).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тактильную чувствительность;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Пальцы и кисти приобретают силу, хорошую подвижность и гибкость, что облегчит овладение  навыком  письма.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94DE0">
                <a:alpha val="74000"/>
              </a:srgbClr>
            </a:gs>
            <a:gs pos="98000">
              <a:schemeClr val="accent2">
                <a:lumMod val="75000"/>
              </a:schemeClr>
            </a:gs>
            <a:gs pos="98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356036"/>
            <a:ext cx="835824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 в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игротреннинге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подкреплены речевым материалом;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разнообразны по содержанию;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эмоционально- приятные;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соответствуют возрастным особенностям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 2 младшей группе –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3-5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минут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средней и старшей группах – до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минут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подготовительной группе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минут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07154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0"/>
            <a:ext cx="871543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Игры с элементами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Научно доказано, что проекция ладони связана с зонами коры головного мозга, отвечающими за развитие речи. Таким образом, воздействуя на ладони и пальцы рук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массажером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возбуждаем, пробуждаем, заставляем работать зоны речевой активности.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ребенка повышается тонус мышц, происходит прилив крови к конечностям. Вследствие этого происходит улучшение мелкой моторики и чувствительности конечностей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самомассажа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пальцев рук используются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массажёры: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чудо-валик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массажный коврик;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массажные шарики;</a:t>
            </a:r>
            <a:r>
              <a:rPr lang="ru-RU" sz="1600" dirty="0" smtClean="0">
                <a:ea typeface="Calibri" pitchFamily="34" charset="0"/>
                <a:cs typeface="Arial" pitchFamily="34" charset="0"/>
              </a:rPr>
              <a:t>     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массажные колечки.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3372" y="3632302"/>
            <a:ext cx="4786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Ходит ёжик  без дорожек,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бежит  ни  от   кого.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   головы   до  ножек,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Весь в  иголках ёжик.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 же  взять  его?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462" name="Picture 6" descr="C:\Users\Nik\Desktop\презентация к игре\CIMG5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143248"/>
            <a:ext cx="2520000" cy="336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785926"/>
            <a:ext cx="728667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1,2,3,4,5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пальчики хотят играть,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ы колечко взяли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и на пальчик одевали</a:t>
            </a: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Раз –пальчик большой,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Два-пальчик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указательный,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Три-пальчик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средний,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он совсем не вредный,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Четыре-безымянный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альчик очень славный.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Пять-мизинчик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аленький счастливчик.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0482" name="Picture 2" descr="C:\Users\Nik\Desktop\презентация к игре\CIMG54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643182"/>
            <a:ext cx="3456000" cy="2592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Georgia" pitchFamily="18" charset="0"/>
              </a:rPr>
              <a:t>Работа с массажными колечками.</a:t>
            </a:r>
            <a:endParaRPr lang="ru-RU" sz="28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FA01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Массаж поверхности ладоней шариками –ёжиками.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Мячик мой не отдыхает,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На  ладошке  он  гуляет.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Взад-вперёд  его  качу,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Вправо-влево, как хочу.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4" descr="C:\Users\Nik\Desktop\презентация к игре\CIMG54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3359999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5" descr="C:\Users\Nik\Desktop\презентация к игре\CIMG54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500438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10109">
            <a:off x="3818464" y="4894484"/>
            <a:ext cx="140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9700"/>
            </a:gs>
            <a:gs pos="13000">
              <a:srgbClr val="FFC653"/>
            </a:gs>
            <a:gs pos="28000">
              <a:srgbClr val="E29700"/>
            </a:gs>
            <a:gs pos="42999">
              <a:srgbClr val="FFC600"/>
            </a:gs>
            <a:gs pos="58000">
              <a:srgbClr val="D08B00"/>
            </a:gs>
            <a:gs pos="72000">
              <a:srgbClr val="FFAA01"/>
            </a:gs>
            <a:gs pos="87000">
              <a:srgbClr val="D08B00"/>
            </a:gs>
            <a:gs pos="100000">
              <a:srgbClr val="FFC24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Растирать зубной щёткой сначала подушечку пальца, затем медленно опускаться к его основанию, плавно перемещаясь на ладошку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«Я возьму зубную щетку,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Чтоб погладить пальчики,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Станьте ловкими скорей,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Пальчики-удальчики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0" name="Picture 2" descr="C:\Users\Nik\Desktop\презентация к игре\CIMG54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92906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1" name="Picture 3" descr="C:\Users\Nik\Desktop\презентация к игре\CIMG54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929066"/>
            <a:ext cx="3360000" cy="252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Массаж зубной щеткой.</a:t>
            </a:r>
            <a:endParaRPr lang="ru-RU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1265</Words>
  <Application>Microsoft Office PowerPoint</Application>
  <PresentationFormat>Экран (4:3)</PresentationFormat>
  <Paragraphs>177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Тема Office</vt:lpstr>
      <vt:lpstr> Пальчиковый  игротренинг  как  одна из форм работы по формированию мелкой моторики.  (Нетрадиционные игровые приёмы)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Nik</cp:lastModifiedBy>
  <cp:revision>86</cp:revision>
  <dcterms:created xsi:type="dcterms:W3CDTF">2013-03-17T15:35:58Z</dcterms:created>
  <dcterms:modified xsi:type="dcterms:W3CDTF">2013-04-07T10:56:07Z</dcterms:modified>
</cp:coreProperties>
</file>