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717" autoAdjust="0"/>
  </p:normalViewPr>
  <p:slideViewPr>
    <p:cSldViewPr>
      <p:cViewPr varScale="1">
        <p:scale>
          <a:sx n="71" d="100"/>
          <a:sy n="71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58412-2B62-4E40-8CB8-93AA7EA667BD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ED8AF-1CF9-4792-ADB0-10BCD42FBD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ED8AF-1CF9-4792-ADB0-10BCD42FBD0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1935641-C91C-446A-A78F-95BD35B4158D}" type="datetimeFigureOut">
              <a:rPr lang="ru-RU" smtClean="0"/>
              <a:pPr/>
              <a:t>13.03.2012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59BC7C6-EE61-40AD-88F0-53CADA46E2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35641-C91C-446A-A78F-95BD35B4158D}" type="datetimeFigureOut">
              <a:rPr lang="ru-RU" smtClean="0"/>
              <a:pPr/>
              <a:t>13.03.2012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9BC7C6-EE61-40AD-88F0-53CADA46E2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1935641-C91C-446A-A78F-95BD35B4158D}" type="datetimeFigureOut">
              <a:rPr lang="ru-RU" smtClean="0"/>
              <a:pPr/>
              <a:t>13.03.2012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9BC7C6-EE61-40AD-88F0-53CADA46E2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35641-C91C-446A-A78F-95BD35B4158D}" type="datetimeFigureOut">
              <a:rPr lang="ru-RU" smtClean="0"/>
              <a:pPr/>
              <a:t>13.03.2012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9BC7C6-EE61-40AD-88F0-53CADA46E2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935641-C91C-446A-A78F-95BD35B4158D}" type="datetimeFigureOut">
              <a:rPr lang="ru-RU" smtClean="0"/>
              <a:pPr/>
              <a:t>13.03.2012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59BC7C6-EE61-40AD-88F0-53CADA46E2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35641-C91C-446A-A78F-95BD35B4158D}" type="datetimeFigureOut">
              <a:rPr lang="ru-RU" smtClean="0"/>
              <a:pPr/>
              <a:t>13.03.2012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9BC7C6-EE61-40AD-88F0-53CADA46E2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35641-C91C-446A-A78F-95BD35B4158D}" type="datetimeFigureOut">
              <a:rPr lang="ru-RU" smtClean="0"/>
              <a:pPr/>
              <a:t>13.03.2012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9BC7C6-EE61-40AD-88F0-53CADA46E2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35641-C91C-446A-A78F-95BD35B4158D}" type="datetimeFigureOut">
              <a:rPr lang="ru-RU" smtClean="0"/>
              <a:pPr/>
              <a:t>13.03.2012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9BC7C6-EE61-40AD-88F0-53CADA46E2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935641-C91C-446A-A78F-95BD35B4158D}" type="datetimeFigureOut">
              <a:rPr lang="ru-RU" smtClean="0"/>
              <a:pPr/>
              <a:t>13.03.2012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9BC7C6-EE61-40AD-88F0-53CADA46E2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35641-C91C-446A-A78F-95BD35B4158D}" type="datetimeFigureOut">
              <a:rPr lang="ru-RU" smtClean="0"/>
              <a:pPr/>
              <a:t>13.03.2012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9BC7C6-EE61-40AD-88F0-53CADA46E2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35641-C91C-446A-A78F-95BD35B4158D}" type="datetimeFigureOut">
              <a:rPr lang="ru-RU" smtClean="0"/>
              <a:pPr/>
              <a:t>13.03.2012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9BC7C6-EE61-40AD-88F0-53CADA46E24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1935641-C91C-446A-A78F-95BD35B4158D}" type="datetimeFigureOut">
              <a:rPr lang="ru-RU" smtClean="0"/>
              <a:pPr/>
              <a:t>13.03.2012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59BC7C6-EE61-40AD-88F0-53CADA46E2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24744"/>
            <a:ext cx="8604448" cy="3232950"/>
          </a:xfrm>
          <a:noFill/>
        </p:spPr>
        <p:txBody>
          <a:bodyPr/>
          <a:lstStyle/>
          <a:p>
            <a:pPr algn="ctr"/>
            <a:r>
              <a:rPr lang="ru-RU" sz="5400" i="1" dirty="0" smtClean="0">
                <a:latin typeface="Monotype Corsiva" pitchFamily="66" charset="0"/>
              </a:rPr>
              <a:t/>
            </a:r>
            <a:br>
              <a:rPr lang="ru-RU" sz="5400" i="1" dirty="0" smtClean="0">
                <a:latin typeface="Monotype Corsiva" pitchFamily="66" charset="0"/>
              </a:rPr>
            </a:br>
            <a:r>
              <a:rPr lang="ru-RU" sz="5400" i="1" dirty="0" smtClean="0">
                <a:latin typeface="Monotype Corsiva" pitchFamily="66" charset="0"/>
              </a:rPr>
              <a:t/>
            </a:r>
            <a:br>
              <a:rPr lang="ru-RU" sz="5400" i="1" dirty="0" smtClean="0">
                <a:latin typeface="Monotype Corsiva" pitchFamily="66" charset="0"/>
              </a:rPr>
            </a:br>
            <a:r>
              <a:rPr lang="ru-RU" sz="5400" i="1" dirty="0" smtClean="0">
                <a:latin typeface="Monotype Corsiva" pitchFamily="66" charset="0"/>
              </a:rPr>
              <a:t/>
            </a:r>
            <a:br>
              <a:rPr lang="ru-RU" sz="5400" i="1" dirty="0" smtClean="0">
                <a:latin typeface="Monotype Corsiva" pitchFamily="66" charset="0"/>
              </a:rPr>
            </a:br>
            <a:r>
              <a:rPr lang="ru-RU" sz="5400" i="1" dirty="0" smtClean="0">
                <a:latin typeface="Monotype Corsiva" pitchFamily="66" charset="0"/>
              </a:rPr>
              <a:t/>
            </a:r>
            <a:br>
              <a:rPr lang="ru-RU" sz="5400" i="1" dirty="0" smtClean="0">
                <a:latin typeface="Monotype Corsiva" pitchFamily="66" charset="0"/>
              </a:rPr>
            </a:br>
            <a:r>
              <a:rPr lang="ru-RU" sz="5400" i="1" dirty="0" smtClean="0">
                <a:latin typeface="Monotype Corsiva" pitchFamily="66" charset="0"/>
              </a:rPr>
              <a:t/>
            </a:r>
            <a:br>
              <a:rPr lang="ru-RU" sz="5400" i="1" dirty="0" smtClean="0">
                <a:latin typeface="Monotype Corsiva" pitchFamily="66" charset="0"/>
              </a:rPr>
            </a:br>
            <a:r>
              <a:rPr lang="ru-RU" sz="5400" i="1" dirty="0" smtClean="0">
                <a:latin typeface="Monotype Corsiva" pitchFamily="66" charset="0"/>
              </a:rPr>
              <a:t/>
            </a:r>
            <a:br>
              <a:rPr lang="ru-RU" sz="5400" i="1" dirty="0" smtClean="0">
                <a:latin typeface="Monotype Corsiva" pitchFamily="66" charset="0"/>
              </a:rPr>
            </a:br>
            <a:r>
              <a:rPr lang="ru-RU" sz="5400" i="1" dirty="0" smtClean="0">
                <a:latin typeface="Monotype Corsiva" pitchFamily="66" charset="0"/>
              </a:rPr>
              <a:t/>
            </a:r>
            <a:br>
              <a:rPr lang="ru-RU" sz="5400" i="1" dirty="0" smtClean="0">
                <a:latin typeface="Monotype Corsiva" pitchFamily="66" charset="0"/>
              </a:rPr>
            </a:b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Совершенствование </a:t>
            </a:r>
            <a:r>
              <a:rPr lang="ru-RU" sz="5400" i="1" dirty="0" err="1" smtClean="0">
                <a:ln w="500"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Коммуникативно</a:t>
            </a:r>
            <a:r>
              <a:rPr lang="ru-RU" sz="5400" i="1" dirty="0" smtClean="0">
                <a:ln w="500"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–речевых умений </a:t>
            </a:r>
            <a:br>
              <a:rPr lang="ru-RU" sz="5400" i="1" dirty="0" smtClean="0">
                <a:ln w="500"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 smtClean="0">
                <a:ln w="500"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педагога</a:t>
            </a:r>
            <a:endParaRPr lang="ru-RU" sz="5400" i="1" dirty="0">
              <a:ln w="500">
                <a:solidFill>
                  <a:srgbClr val="002060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3857628"/>
            <a:ext cx="2214578" cy="2255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439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ru-RU" sz="4100" b="1" i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речевой культуры педагога: </a:t>
            </a:r>
            <a:endParaRPr lang="ru-RU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1. Педагог должен говорить негромко, но так, чтобы каждый мог его услышать, чтобы процесс слушания не вызывал у школьников значительного напряжения.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2. Педагог должен говорить внятно. </a:t>
            </a:r>
          </a:p>
          <a:p>
            <a:pPr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3. Педагог должен говорить со скоростью около 120 слов в мин. </a:t>
            </a:r>
          </a:p>
          <a:p>
            <a:pPr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4. Для достижения выразительности звучания важно уметь пользоваться паузами - логическими и психологическими.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5. Педагог должен говорить с интонацией.</a:t>
            </a:r>
          </a:p>
          <a:p>
            <a:pPr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6. Мелодичность придает голосу педагога индивидуальную окраску и может существенно влиять на эмоциональное самочувствие обучающихся: устрашать, воодушевлять, увлекать, успокаивать. Мелодика рождается в опоре на гласные звуки. 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0"/>
            <a:ext cx="671497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«Голос – инструмент педагога»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67662" cy="6858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Ведущее профессиональное качество педагога - </a:t>
            </a:r>
            <a:r>
              <a:rPr lang="ru-RU" sz="3200" b="1" i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общительность. </a:t>
            </a: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Его наличие его у педагога служит показателем высокого коммуникативного потенциала.</a:t>
            </a:r>
          </a:p>
          <a:p>
            <a:pPr>
              <a:buNone/>
            </a:pPr>
            <a:endParaRPr lang="ru-RU" sz="32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187624" y="2996952"/>
            <a:ext cx="936104" cy="10749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2555776" y="2996952"/>
            <a:ext cx="720080" cy="17281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724128" y="3068960"/>
            <a:ext cx="504056" cy="13681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355976" y="2996952"/>
            <a:ext cx="360040" cy="21602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87624" y="479715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ВЗГЛЯД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47864" y="5157192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ИНТОНАЦИЯ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580112" y="4437112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4149080"/>
            <a:ext cx="14401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ЖЕСТ</a:t>
            </a:r>
          </a:p>
          <a:p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8460432" y="19168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83568" y="2132856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5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Элементы общения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3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43900" cy="68580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buFont typeface="Wingdings" pitchFamily="2" charset="2"/>
              <a:buChar char="q"/>
            </a:pPr>
            <a:endParaRPr lang="ru-RU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ru-RU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ru-RU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ru-RU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ru-RU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Доверие к тому с кем общаешься, вера в то, что человек, с которым вы общаетесь, хороший, что он расположен к вам, готов с вами общаться;</a:t>
            </a:r>
          </a:p>
          <a:p>
            <a:pPr>
              <a:buNone/>
            </a:pPr>
            <a:endParaRPr lang="ru-RU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Уважение к тому, с кем общаешься, признание того, что человек – высшая ценность и общаться с ним надо бережно и вежливо.</a:t>
            </a:r>
          </a:p>
          <a:p>
            <a:pPr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88640"/>
            <a:ext cx="784887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Древние заповеди гласят, что тому кто хочет получать удовольствие от общения, необходимо: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15338" cy="68580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«Чего ты хочешь, человек голодный?» -</a:t>
            </a: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Еды!</a:t>
            </a: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«Чего ты хочешь, человек ?» - </a:t>
            </a: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Крова!</a:t>
            </a: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«Чего надо, жаждущий, тебе?» -</a:t>
            </a: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Воды!  </a:t>
            </a: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«Чего надо, страждущий, тебе?»-</a:t>
            </a: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СЛОВА!</a:t>
            </a:r>
          </a:p>
          <a:p>
            <a:pPr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Расул Гамзатов.</a:t>
            </a:r>
          </a:p>
          <a:p>
            <a:pPr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43900" cy="68580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- профессиональное общение педагога с детьми на занятиях и вне его, имеющие определенные педагогические функции и направленное на создание благоприятного психологического климата и оптимизацию отношений.</a:t>
            </a:r>
          </a:p>
          <a:p>
            <a:pPr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4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221088"/>
            <a:ext cx="806489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«Слово – визитная карточка человека!»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60648"/>
            <a:ext cx="468051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Культура речи 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43900" cy="6858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 rot="21229622">
            <a:off x="4027693" y="886498"/>
            <a:ext cx="2376264" cy="2058100"/>
          </a:xfrm>
          <a:custGeom>
            <a:avLst/>
            <a:gdLst>
              <a:gd name="connsiteX0" fmla="*/ 58497 w 1132994"/>
              <a:gd name="connsiteY0" fmla="*/ 1120679 h 1339273"/>
              <a:gd name="connsiteX1" fmla="*/ 49261 w 1132994"/>
              <a:gd name="connsiteY1" fmla="*/ 760461 h 1339273"/>
              <a:gd name="connsiteX2" fmla="*/ 215515 w 1132994"/>
              <a:gd name="connsiteY2" fmla="*/ 289406 h 1339273"/>
              <a:gd name="connsiteX3" fmla="*/ 557261 w 1132994"/>
              <a:gd name="connsiteY3" fmla="*/ 95443 h 1339273"/>
              <a:gd name="connsiteX4" fmla="*/ 982134 w 1132994"/>
              <a:gd name="connsiteY4" fmla="*/ 76970 h 1339273"/>
              <a:gd name="connsiteX5" fmla="*/ 1129915 w 1132994"/>
              <a:gd name="connsiteY5" fmla="*/ 557261 h 1339273"/>
              <a:gd name="connsiteX6" fmla="*/ 963661 w 1132994"/>
              <a:gd name="connsiteY6" fmla="*/ 991370 h 1339273"/>
              <a:gd name="connsiteX7" fmla="*/ 400243 w 1132994"/>
              <a:gd name="connsiteY7" fmla="*/ 1314643 h 1339273"/>
              <a:gd name="connsiteX8" fmla="*/ 58497 w 1132994"/>
              <a:gd name="connsiteY8" fmla="*/ 1120679 h 1339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2994" h="1339273">
                <a:moveTo>
                  <a:pt x="58497" y="1120679"/>
                </a:moveTo>
                <a:cubicBezTo>
                  <a:pt x="0" y="1028315"/>
                  <a:pt x="23091" y="899006"/>
                  <a:pt x="49261" y="760461"/>
                </a:cubicBezTo>
                <a:cubicBezTo>
                  <a:pt x="75431" y="621916"/>
                  <a:pt x="130848" y="400242"/>
                  <a:pt x="215515" y="289406"/>
                </a:cubicBezTo>
                <a:cubicBezTo>
                  <a:pt x="300182" y="178570"/>
                  <a:pt x="429491" y="130849"/>
                  <a:pt x="557261" y="95443"/>
                </a:cubicBezTo>
                <a:cubicBezTo>
                  <a:pt x="685031" y="60037"/>
                  <a:pt x="886692" y="0"/>
                  <a:pt x="982134" y="76970"/>
                </a:cubicBezTo>
                <a:cubicBezTo>
                  <a:pt x="1077576" y="153940"/>
                  <a:pt x="1132994" y="404861"/>
                  <a:pt x="1129915" y="557261"/>
                </a:cubicBezTo>
                <a:cubicBezTo>
                  <a:pt x="1126836" y="709661"/>
                  <a:pt x="1085273" y="865140"/>
                  <a:pt x="963661" y="991370"/>
                </a:cubicBezTo>
                <a:cubicBezTo>
                  <a:pt x="842049" y="1117600"/>
                  <a:pt x="548025" y="1290013"/>
                  <a:pt x="400243" y="1314643"/>
                </a:cubicBezTo>
                <a:cubicBezTo>
                  <a:pt x="252461" y="1339273"/>
                  <a:pt x="116994" y="1213043"/>
                  <a:pt x="58497" y="1120679"/>
                </a:cubicBezTo>
                <a:close/>
              </a:path>
            </a:pathLst>
          </a:custGeom>
          <a:solidFill>
            <a:srgbClr val="00B0F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7" name="Полилиния 16"/>
          <p:cNvSpPr/>
          <p:nvPr/>
        </p:nvSpPr>
        <p:spPr>
          <a:xfrm rot="17662544">
            <a:off x="2425978" y="460749"/>
            <a:ext cx="2102935" cy="2233795"/>
          </a:xfrm>
          <a:custGeom>
            <a:avLst/>
            <a:gdLst>
              <a:gd name="connsiteX0" fmla="*/ 58497 w 1132994"/>
              <a:gd name="connsiteY0" fmla="*/ 1120679 h 1339273"/>
              <a:gd name="connsiteX1" fmla="*/ 49261 w 1132994"/>
              <a:gd name="connsiteY1" fmla="*/ 760461 h 1339273"/>
              <a:gd name="connsiteX2" fmla="*/ 215515 w 1132994"/>
              <a:gd name="connsiteY2" fmla="*/ 289406 h 1339273"/>
              <a:gd name="connsiteX3" fmla="*/ 557261 w 1132994"/>
              <a:gd name="connsiteY3" fmla="*/ 95443 h 1339273"/>
              <a:gd name="connsiteX4" fmla="*/ 982134 w 1132994"/>
              <a:gd name="connsiteY4" fmla="*/ 76970 h 1339273"/>
              <a:gd name="connsiteX5" fmla="*/ 1129915 w 1132994"/>
              <a:gd name="connsiteY5" fmla="*/ 557261 h 1339273"/>
              <a:gd name="connsiteX6" fmla="*/ 963661 w 1132994"/>
              <a:gd name="connsiteY6" fmla="*/ 991370 h 1339273"/>
              <a:gd name="connsiteX7" fmla="*/ 400243 w 1132994"/>
              <a:gd name="connsiteY7" fmla="*/ 1314643 h 1339273"/>
              <a:gd name="connsiteX8" fmla="*/ 58497 w 1132994"/>
              <a:gd name="connsiteY8" fmla="*/ 1120679 h 1339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2994" h="1339273">
                <a:moveTo>
                  <a:pt x="58497" y="1120679"/>
                </a:moveTo>
                <a:cubicBezTo>
                  <a:pt x="0" y="1028315"/>
                  <a:pt x="23091" y="899006"/>
                  <a:pt x="49261" y="760461"/>
                </a:cubicBezTo>
                <a:cubicBezTo>
                  <a:pt x="75431" y="621916"/>
                  <a:pt x="130848" y="400242"/>
                  <a:pt x="215515" y="289406"/>
                </a:cubicBezTo>
                <a:cubicBezTo>
                  <a:pt x="300182" y="178570"/>
                  <a:pt x="429491" y="130849"/>
                  <a:pt x="557261" y="95443"/>
                </a:cubicBezTo>
                <a:cubicBezTo>
                  <a:pt x="685031" y="60037"/>
                  <a:pt x="886692" y="0"/>
                  <a:pt x="982134" y="76970"/>
                </a:cubicBezTo>
                <a:cubicBezTo>
                  <a:pt x="1077576" y="153940"/>
                  <a:pt x="1132994" y="404861"/>
                  <a:pt x="1129915" y="557261"/>
                </a:cubicBezTo>
                <a:cubicBezTo>
                  <a:pt x="1126836" y="709661"/>
                  <a:pt x="1085273" y="865140"/>
                  <a:pt x="963661" y="991370"/>
                </a:cubicBezTo>
                <a:cubicBezTo>
                  <a:pt x="842049" y="1117600"/>
                  <a:pt x="548025" y="1290013"/>
                  <a:pt x="400243" y="1314643"/>
                </a:cubicBezTo>
                <a:cubicBezTo>
                  <a:pt x="252461" y="1339273"/>
                  <a:pt x="116994" y="1213043"/>
                  <a:pt x="58497" y="1120679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олилиния 17"/>
          <p:cNvSpPr/>
          <p:nvPr/>
        </p:nvSpPr>
        <p:spPr>
          <a:xfrm rot="2096261">
            <a:off x="4967960" y="2334213"/>
            <a:ext cx="2054466" cy="2029363"/>
          </a:xfrm>
          <a:custGeom>
            <a:avLst/>
            <a:gdLst>
              <a:gd name="connsiteX0" fmla="*/ 58497 w 1132994"/>
              <a:gd name="connsiteY0" fmla="*/ 1120679 h 1339273"/>
              <a:gd name="connsiteX1" fmla="*/ 49261 w 1132994"/>
              <a:gd name="connsiteY1" fmla="*/ 760461 h 1339273"/>
              <a:gd name="connsiteX2" fmla="*/ 215515 w 1132994"/>
              <a:gd name="connsiteY2" fmla="*/ 289406 h 1339273"/>
              <a:gd name="connsiteX3" fmla="*/ 557261 w 1132994"/>
              <a:gd name="connsiteY3" fmla="*/ 95443 h 1339273"/>
              <a:gd name="connsiteX4" fmla="*/ 982134 w 1132994"/>
              <a:gd name="connsiteY4" fmla="*/ 76970 h 1339273"/>
              <a:gd name="connsiteX5" fmla="*/ 1129915 w 1132994"/>
              <a:gd name="connsiteY5" fmla="*/ 557261 h 1339273"/>
              <a:gd name="connsiteX6" fmla="*/ 963661 w 1132994"/>
              <a:gd name="connsiteY6" fmla="*/ 991370 h 1339273"/>
              <a:gd name="connsiteX7" fmla="*/ 400243 w 1132994"/>
              <a:gd name="connsiteY7" fmla="*/ 1314643 h 1339273"/>
              <a:gd name="connsiteX8" fmla="*/ 58497 w 1132994"/>
              <a:gd name="connsiteY8" fmla="*/ 1120679 h 1339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2994" h="1339273">
                <a:moveTo>
                  <a:pt x="58497" y="1120679"/>
                </a:moveTo>
                <a:cubicBezTo>
                  <a:pt x="0" y="1028315"/>
                  <a:pt x="23091" y="899006"/>
                  <a:pt x="49261" y="760461"/>
                </a:cubicBezTo>
                <a:cubicBezTo>
                  <a:pt x="75431" y="621916"/>
                  <a:pt x="130848" y="400242"/>
                  <a:pt x="215515" y="289406"/>
                </a:cubicBezTo>
                <a:cubicBezTo>
                  <a:pt x="300182" y="178570"/>
                  <a:pt x="429491" y="130849"/>
                  <a:pt x="557261" y="95443"/>
                </a:cubicBezTo>
                <a:cubicBezTo>
                  <a:pt x="685031" y="60037"/>
                  <a:pt x="886692" y="0"/>
                  <a:pt x="982134" y="76970"/>
                </a:cubicBezTo>
                <a:cubicBezTo>
                  <a:pt x="1077576" y="153940"/>
                  <a:pt x="1132994" y="404861"/>
                  <a:pt x="1129915" y="557261"/>
                </a:cubicBezTo>
                <a:cubicBezTo>
                  <a:pt x="1126836" y="709661"/>
                  <a:pt x="1085273" y="865140"/>
                  <a:pt x="963661" y="991370"/>
                </a:cubicBezTo>
                <a:cubicBezTo>
                  <a:pt x="842049" y="1117600"/>
                  <a:pt x="548025" y="1290013"/>
                  <a:pt x="400243" y="1314643"/>
                </a:cubicBezTo>
                <a:cubicBezTo>
                  <a:pt x="252461" y="1339273"/>
                  <a:pt x="116994" y="1213043"/>
                  <a:pt x="58497" y="1120679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олилиния 19"/>
          <p:cNvSpPr/>
          <p:nvPr/>
        </p:nvSpPr>
        <p:spPr>
          <a:xfrm rot="14737950">
            <a:off x="1154954" y="1569561"/>
            <a:ext cx="2098554" cy="2230140"/>
          </a:xfrm>
          <a:custGeom>
            <a:avLst/>
            <a:gdLst>
              <a:gd name="connsiteX0" fmla="*/ 58497 w 1132994"/>
              <a:gd name="connsiteY0" fmla="*/ 1120679 h 1339273"/>
              <a:gd name="connsiteX1" fmla="*/ 49261 w 1132994"/>
              <a:gd name="connsiteY1" fmla="*/ 760461 h 1339273"/>
              <a:gd name="connsiteX2" fmla="*/ 215515 w 1132994"/>
              <a:gd name="connsiteY2" fmla="*/ 289406 h 1339273"/>
              <a:gd name="connsiteX3" fmla="*/ 557261 w 1132994"/>
              <a:gd name="connsiteY3" fmla="*/ 95443 h 1339273"/>
              <a:gd name="connsiteX4" fmla="*/ 982134 w 1132994"/>
              <a:gd name="connsiteY4" fmla="*/ 76970 h 1339273"/>
              <a:gd name="connsiteX5" fmla="*/ 1129915 w 1132994"/>
              <a:gd name="connsiteY5" fmla="*/ 557261 h 1339273"/>
              <a:gd name="connsiteX6" fmla="*/ 963661 w 1132994"/>
              <a:gd name="connsiteY6" fmla="*/ 991370 h 1339273"/>
              <a:gd name="connsiteX7" fmla="*/ 400243 w 1132994"/>
              <a:gd name="connsiteY7" fmla="*/ 1314643 h 1339273"/>
              <a:gd name="connsiteX8" fmla="*/ 58497 w 1132994"/>
              <a:gd name="connsiteY8" fmla="*/ 1120679 h 1339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2994" h="1339273">
                <a:moveTo>
                  <a:pt x="58497" y="1120679"/>
                </a:moveTo>
                <a:cubicBezTo>
                  <a:pt x="0" y="1028315"/>
                  <a:pt x="23091" y="899006"/>
                  <a:pt x="49261" y="760461"/>
                </a:cubicBezTo>
                <a:cubicBezTo>
                  <a:pt x="75431" y="621916"/>
                  <a:pt x="130848" y="400242"/>
                  <a:pt x="215515" y="289406"/>
                </a:cubicBezTo>
                <a:cubicBezTo>
                  <a:pt x="300182" y="178570"/>
                  <a:pt x="429491" y="130849"/>
                  <a:pt x="557261" y="95443"/>
                </a:cubicBezTo>
                <a:cubicBezTo>
                  <a:pt x="685031" y="60037"/>
                  <a:pt x="886692" y="0"/>
                  <a:pt x="982134" y="76970"/>
                </a:cubicBezTo>
                <a:cubicBezTo>
                  <a:pt x="1077576" y="153940"/>
                  <a:pt x="1132994" y="404861"/>
                  <a:pt x="1129915" y="557261"/>
                </a:cubicBezTo>
                <a:cubicBezTo>
                  <a:pt x="1126836" y="709661"/>
                  <a:pt x="1085273" y="865140"/>
                  <a:pt x="963661" y="991370"/>
                </a:cubicBezTo>
                <a:cubicBezTo>
                  <a:pt x="842049" y="1117600"/>
                  <a:pt x="548025" y="1290013"/>
                  <a:pt x="400243" y="1314643"/>
                </a:cubicBezTo>
                <a:cubicBezTo>
                  <a:pt x="252461" y="1339273"/>
                  <a:pt x="116994" y="1213043"/>
                  <a:pt x="58497" y="112067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 rot="11959967">
            <a:off x="1426496" y="3003690"/>
            <a:ext cx="2118041" cy="1979984"/>
          </a:xfrm>
          <a:custGeom>
            <a:avLst/>
            <a:gdLst>
              <a:gd name="connsiteX0" fmla="*/ 58497 w 1132994"/>
              <a:gd name="connsiteY0" fmla="*/ 1120679 h 1339273"/>
              <a:gd name="connsiteX1" fmla="*/ 49261 w 1132994"/>
              <a:gd name="connsiteY1" fmla="*/ 760461 h 1339273"/>
              <a:gd name="connsiteX2" fmla="*/ 215515 w 1132994"/>
              <a:gd name="connsiteY2" fmla="*/ 289406 h 1339273"/>
              <a:gd name="connsiteX3" fmla="*/ 557261 w 1132994"/>
              <a:gd name="connsiteY3" fmla="*/ 95443 h 1339273"/>
              <a:gd name="connsiteX4" fmla="*/ 982134 w 1132994"/>
              <a:gd name="connsiteY4" fmla="*/ 76970 h 1339273"/>
              <a:gd name="connsiteX5" fmla="*/ 1129915 w 1132994"/>
              <a:gd name="connsiteY5" fmla="*/ 557261 h 1339273"/>
              <a:gd name="connsiteX6" fmla="*/ 963661 w 1132994"/>
              <a:gd name="connsiteY6" fmla="*/ 991370 h 1339273"/>
              <a:gd name="connsiteX7" fmla="*/ 400243 w 1132994"/>
              <a:gd name="connsiteY7" fmla="*/ 1314643 h 1339273"/>
              <a:gd name="connsiteX8" fmla="*/ 58497 w 1132994"/>
              <a:gd name="connsiteY8" fmla="*/ 1120679 h 1339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2994" h="1339273">
                <a:moveTo>
                  <a:pt x="58497" y="1120679"/>
                </a:moveTo>
                <a:cubicBezTo>
                  <a:pt x="0" y="1028315"/>
                  <a:pt x="23091" y="899006"/>
                  <a:pt x="49261" y="760461"/>
                </a:cubicBezTo>
                <a:cubicBezTo>
                  <a:pt x="75431" y="621916"/>
                  <a:pt x="130848" y="400242"/>
                  <a:pt x="215515" y="289406"/>
                </a:cubicBezTo>
                <a:cubicBezTo>
                  <a:pt x="300182" y="178570"/>
                  <a:pt x="429491" y="130849"/>
                  <a:pt x="557261" y="95443"/>
                </a:cubicBezTo>
                <a:cubicBezTo>
                  <a:pt x="685031" y="60037"/>
                  <a:pt x="886692" y="0"/>
                  <a:pt x="982134" y="76970"/>
                </a:cubicBezTo>
                <a:cubicBezTo>
                  <a:pt x="1077576" y="153940"/>
                  <a:pt x="1132994" y="404861"/>
                  <a:pt x="1129915" y="557261"/>
                </a:cubicBezTo>
                <a:cubicBezTo>
                  <a:pt x="1126836" y="709661"/>
                  <a:pt x="1085273" y="865140"/>
                  <a:pt x="963661" y="991370"/>
                </a:cubicBezTo>
                <a:cubicBezTo>
                  <a:pt x="842049" y="1117600"/>
                  <a:pt x="548025" y="1290013"/>
                  <a:pt x="400243" y="1314643"/>
                </a:cubicBezTo>
                <a:cubicBezTo>
                  <a:pt x="252461" y="1339273"/>
                  <a:pt x="116994" y="1213043"/>
                  <a:pt x="58497" y="112067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 rot="8963301">
            <a:off x="2738468" y="3864071"/>
            <a:ext cx="2039889" cy="2154195"/>
          </a:xfrm>
          <a:custGeom>
            <a:avLst/>
            <a:gdLst>
              <a:gd name="connsiteX0" fmla="*/ 58497 w 1132994"/>
              <a:gd name="connsiteY0" fmla="*/ 1120679 h 1339273"/>
              <a:gd name="connsiteX1" fmla="*/ 49261 w 1132994"/>
              <a:gd name="connsiteY1" fmla="*/ 760461 h 1339273"/>
              <a:gd name="connsiteX2" fmla="*/ 215515 w 1132994"/>
              <a:gd name="connsiteY2" fmla="*/ 289406 h 1339273"/>
              <a:gd name="connsiteX3" fmla="*/ 557261 w 1132994"/>
              <a:gd name="connsiteY3" fmla="*/ 95443 h 1339273"/>
              <a:gd name="connsiteX4" fmla="*/ 982134 w 1132994"/>
              <a:gd name="connsiteY4" fmla="*/ 76970 h 1339273"/>
              <a:gd name="connsiteX5" fmla="*/ 1129915 w 1132994"/>
              <a:gd name="connsiteY5" fmla="*/ 557261 h 1339273"/>
              <a:gd name="connsiteX6" fmla="*/ 963661 w 1132994"/>
              <a:gd name="connsiteY6" fmla="*/ 991370 h 1339273"/>
              <a:gd name="connsiteX7" fmla="*/ 400243 w 1132994"/>
              <a:gd name="connsiteY7" fmla="*/ 1314643 h 1339273"/>
              <a:gd name="connsiteX8" fmla="*/ 58497 w 1132994"/>
              <a:gd name="connsiteY8" fmla="*/ 1120679 h 1339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2994" h="1339273">
                <a:moveTo>
                  <a:pt x="58497" y="1120679"/>
                </a:moveTo>
                <a:cubicBezTo>
                  <a:pt x="0" y="1028315"/>
                  <a:pt x="23091" y="899006"/>
                  <a:pt x="49261" y="760461"/>
                </a:cubicBezTo>
                <a:cubicBezTo>
                  <a:pt x="75431" y="621916"/>
                  <a:pt x="130848" y="400242"/>
                  <a:pt x="215515" y="289406"/>
                </a:cubicBezTo>
                <a:cubicBezTo>
                  <a:pt x="300182" y="178570"/>
                  <a:pt x="429491" y="130849"/>
                  <a:pt x="557261" y="95443"/>
                </a:cubicBezTo>
                <a:cubicBezTo>
                  <a:pt x="685031" y="60037"/>
                  <a:pt x="886692" y="0"/>
                  <a:pt x="982134" y="76970"/>
                </a:cubicBezTo>
                <a:cubicBezTo>
                  <a:pt x="1077576" y="153940"/>
                  <a:pt x="1132994" y="404861"/>
                  <a:pt x="1129915" y="557261"/>
                </a:cubicBezTo>
                <a:cubicBezTo>
                  <a:pt x="1126836" y="709661"/>
                  <a:pt x="1085273" y="865140"/>
                  <a:pt x="963661" y="991370"/>
                </a:cubicBezTo>
                <a:cubicBezTo>
                  <a:pt x="842049" y="1117600"/>
                  <a:pt x="548025" y="1290013"/>
                  <a:pt x="400243" y="1314643"/>
                </a:cubicBezTo>
                <a:cubicBezTo>
                  <a:pt x="252461" y="1339273"/>
                  <a:pt x="116994" y="1213043"/>
                  <a:pt x="58497" y="1120679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 rot="5877352">
            <a:off x="4371440" y="3542394"/>
            <a:ext cx="2016185" cy="2221483"/>
          </a:xfrm>
          <a:custGeom>
            <a:avLst/>
            <a:gdLst>
              <a:gd name="connsiteX0" fmla="*/ 58497 w 1132994"/>
              <a:gd name="connsiteY0" fmla="*/ 1120679 h 1339273"/>
              <a:gd name="connsiteX1" fmla="*/ 49261 w 1132994"/>
              <a:gd name="connsiteY1" fmla="*/ 760461 h 1339273"/>
              <a:gd name="connsiteX2" fmla="*/ 215515 w 1132994"/>
              <a:gd name="connsiteY2" fmla="*/ 289406 h 1339273"/>
              <a:gd name="connsiteX3" fmla="*/ 557261 w 1132994"/>
              <a:gd name="connsiteY3" fmla="*/ 95443 h 1339273"/>
              <a:gd name="connsiteX4" fmla="*/ 982134 w 1132994"/>
              <a:gd name="connsiteY4" fmla="*/ 76970 h 1339273"/>
              <a:gd name="connsiteX5" fmla="*/ 1129915 w 1132994"/>
              <a:gd name="connsiteY5" fmla="*/ 557261 h 1339273"/>
              <a:gd name="connsiteX6" fmla="*/ 963661 w 1132994"/>
              <a:gd name="connsiteY6" fmla="*/ 991370 h 1339273"/>
              <a:gd name="connsiteX7" fmla="*/ 400243 w 1132994"/>
              <a:gd name="connsiteY7" fmla="*/ 1314643 h 1339273"/>
              <a:gd name="connsiteX8" fmla="*/ 58497 w 1132994"/>
              <a:gd name="connsiteY8" fmla="*/ 1120679 h 1339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2994" h="1339273">
                <a:moveTo>
                  <a:pt x="58497" y="1120679"/>
                </a:moveTo>
                <a:cubicBezTo>
                  <a:pt x="0" y="1028315"/>
                  <a:pt x="23091" y="899006"/>
                  <a:pt x="49261" y="760461"/>
                </a:cubicBezTo>
                <a:cubicBezTo>
                  <a:pt x="75431" y="621916"/>
                  <a:pt x="130848" y="400242"/>
                  <a:pt x="215515" y="289406"/>
                </a:cubicBezTo>
                <a:cubicBezTo>
                  <a:pt x="300182" y="178570"/>
                  <a:pt x="429491" y="130849"/>
                  <a:pt x="557261" y="95443"/>
                </a:cubicBezTo>
                <a:cubicBezTo>
                  <a:pt x="685031" y="60037"/>
                  <a:pt x="886692" y="0"/>
                  <a:pt x="982134" y="76970"/>
                </a:cubicBezTo>
                <a:cubicBezTo>
                  <a:pt x="1077576" y="153940"/>
                  <a:pt x="1132994" y="404861"/>
                  <a:pt x="1129915" y="557261"/>
                </a:cubicBezTo>
                <a:cubicBezTo>
                  <a:pt x="1126836" y="709661"/>
                  <a:pt x="1085273" y="865140"/>
                  <a:pt x="963661" y="991370"/>
                </a:cubicBezTo>
                <a:cubicBezTo>
                  <a:pt x="842049" y="1117600"/>
                  <a:pt x="548025" y="1290013"/>
                  <a:pt x="400243" y="1314643"/>
                </a:cubicBezTo>
                <a:cubicBezTo>
                  <a:pt x="252461" y="1339273"/>
                  <a:pt x="116994" y="1213043"/>
                  <a:pt x="58497" y="1120679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275856" y="2276872"/>
            <a:ext cx="1800200" cy="172819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РЕЧЬ</a:t>
            </a:r>
          </a:p>
        </p:txBody>
      </p:sp>
      <p:sp>
        <p:nvSpPr>
          <p:cNvPr id="24" name="TextBox 23"/>
          <p:cNvSpPr txBox="1"/>
          <p:nvPr/>
        </p:nvSpPr>
        <p:spPr>
          <a:xfrm rot="3713595">
            <a:off x="2364148" y="1330553"/>
            <a:ext cx="2157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ПРАВИЛЬНОСТЬ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 rot="19688002">
            <a:off x="4314280" y="1584462"/>
            <a:ext cx="1846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ЛОГИЧНОСТЬ 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 rot="21212738">
            <a:off x="5308263" y="3004927"/>
            <a:ext cx="1443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ТОЧНОСТЬ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 rot="3282033">
            <a:off x="4517151" y="4386925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ЧИСТОТА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 rot="17368687">
            <a:off x="2801980" y="4696617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БОГАТСТВО          </a:t>
            </a:r>
          </a:p>
        </p:txBody>
      </p:sp>
      <p:sp>
        <p:nvSpPr>
          <p:cNvPr id="31" name="TextBox 30"/>
          <p:cNvSpPr txBox="1"/>
          <p:nvPr/>
        </p:nvSpPr>
        <p:spPr>
          <a:xfrm rot="20789319">
            <a:off x="1492893" y="378661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УМЕСТНОСТЬ</a:t>
            </a:r>
          </a:p>
        </p:txBody>
      </p:sp>
      <p:sp>
        <p:nvSpPr>
          <p:cNvPr id="33" name="TextBox 32"/>
          <p:cNvSpPr txBox="1"/>
          <p:nvPr/>
        </p:nvSpPr>
        <p:spPr>
          <a:xfrm rot="1028444">
            <a:off x="896447" y="2434645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ВЫРАЗИТЕЛЬНОСТЬ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11" grpId="0" animBg="1"/>
      <p:bldP spid="24" grpId="0"/>
      <p:bldP spid="25" grpId="0"/>
      <p:bldP spid="27" grpId="0"/>
      <p:bldP spid="29" grpId="0"/>
      <p:bldP spid="30" grpId="0"/>
      <p:bldP spid="31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439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Педагогический такт</a:t>
            </a:r>
          </a:p>
          <a:p>
            <a:pPr>
              <a:buNone/>
            </a:pPr>
            <a:endParaRPr lang="ru-RU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Педагогическая техника</a:t>
            </a:r>
          </a:p>
          <a:p>
            <a:pPr>
              <a:buNone/>
            </a:pPr>
            <a:endParaRPr lang="ru-RU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Педагогическая этика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60648"/>
            <a:ext cx="713725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Составляющие        компетентности речи педагога: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43900" cy="6858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i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</a:t>
            </a:r>
          </a:p>
          <a:p>
            <a:pPr>
              <a:buNone/>
            </a:pPr>
            <a:r>
              <a:rPr lang="ru-RU" i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r>
              <a:rPr lang="ru-RU" i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это чувство разумной меры на основе соотнесения задач, условий и возможностей участников процесса.</a:t>
            </a:r>
          </a:p>
          <a:p>
            <a:pPr>
              <a:buNone/>
            </a:pPr>
            <a:endParaRPr lang="ru-RU" i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Естественность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Простота общения без фамильярности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Искренность без фальши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Доверие без попустительства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Просьба без упрашивания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 и советы без навязчивости</a:t>
            </a:r>
            <a:endParaRPr lang="ru-RU" b="1" i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32656"/>
            <a:ext cx="53425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Педагогический такт 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43900" cy="6858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выбор и осуществление такой меры воздействия, которая основана на отношении к личности ребенка как к главной ценности.</a:t>
            </a:r>
          </a:p>
          <a:p>
            <a:pPr>
              <a:buNone/>
            </a:pPr>
            <a:endParaRPr lang="ru-RU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Воздействие в форме предупреждения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Внушение и требования без подавления самостоятельности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Серьезность без натянутости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Юмор без насмешки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Требовательность без придирки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Деловой тон без сухости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32656"/>
            <a:ext cx="59162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Педагогическая техника 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439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ü"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Умение педагогического общения, эмоциональная отзывчивость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Техника речи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Выразительные показания чувств  и отношений с помощью мимики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Внешний облик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Саморегуляция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психических состояний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Умение видеть себя со стороны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32656"/>
            <a:ext cx="7748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Педагогическая техника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439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Font typeface="Courier New" pitchFamily="49" charset="0"/>
              <a:buChar char="o"/>
            </a:pPr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Доверительность, чуткость, доброта, терпение</a:t>
            </a:r>
          </a:p>
          <a:p>
            <a:pPr>
              <a:buFont typeface="Courier New" pitchFamily="49" charset="0"/>
              <a:buChar char="o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Взаимопонимание, проникновение в психическое состояние детей</a:t>
            </a:r>
          </a:p>
          <a:p>
            <a:pPr>
              <a:buFont typeface="Courier New" pitchFamily="49" charset="0"/>
              <a:buChar char="o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Высокая эрудиция, разносторонние интересы, умение творчески преподнести материал</a:t>
            </a:r>
          </a:p>
          <a:p>
            <a:pPr>
              <a:buFont typeface="Courier New" pitchFamily="49" charset="0"/>
              <a:buChar char="o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Диалогичность общения, умения слушать, отказ от воздействия и переход к взаимодействию</a:t>
            </a:r>
          </a:p>
          <a:p>
            <a:pPr>
              <a:buFont typeface="Courier New" pitchFamily="49" charset="0"/>
              <a:buChar char="o"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76672"/>
            <a:ext cx="71791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Педагогическая этика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277</TotalTime>
  <Words>373</Words>
  <Application>Microsoft Office PowerPoint</Application>
  <PresentationFormat>Экран (4:3)</PresentationFormat>
  <Paragraphs>114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        Совершенствование Коммуникативно –речевых умений  педагога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Коммуникативно –речевые умения  педагога</dc:title>
  <dc:creator>Оксана</dc:creator>
  <cp:lastModifiedBy>Оксана</cp:lastModifiedBy>
  <cp:revision>29</cp:revision>
  <dcterms:created xsi:type="dcterms:W3CDTF">2012-03-12T07:07:35Z</dcterms:created>
  <dcterms:modified xsi:type="dcterms:W3CDTF">2012-03-13T04:17:08Z</dcterms:modified>
</cp:coreProperties>
</file>