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2" r:id="rId3"/>
    <p:sldId id="263" r:id="rId4"/>
    <p:sldId id="275" r:id="rId5"/>
    <p:sldId id="264" r:id="rId6"/>
    <p:sldId id="265" r:id="rId7"/>
    <p:sldId id="267" r:id="rId8"/>
    <p:sldId id="268" r:id="rId9"/>
    <p:sldId id="269" r:id="rId10"/>
    <p:sldId id="271" r:id="rId11"/>
    <p:sldId id="26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B8A6-63E2-4DDD-89A3-10EC2BE8DBB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381B36-3C90-49FE-9A40-89C2596D80AD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Педагогические:формирование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таких свойств личности, как внимание, осознанность в действиях, усидчивость, развитие мелкой моторики рук, целеустремленность, аккуратность, художественный вкус, стремление к экспериментированию, формирование творческого начала в личности  ребенка, развитие его индивидуальности.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794C9C7-BA9E-43E9-BD8C-6F63FC1E8439}" type="parTrans" cxnId="{649D4151-E420-40C7-8112-D5EB6E742A71}">
      <dgm:prSet/>
      <dgm:spPr/>
      <dgm:t>
        <a:bodyPr/>
        <a:lstStyle/>
        <a:p>
          <a:endParaRPr lang="ru-RU"/>
        </a:p>
      </dgm:t>
    </dgm:pt>
    <dgm:pt modelId="{3298E82C-BEB4-4550-AA9B-AA160EE91D60}" type="sibTrans" cxnId="{649D4151-E420-40C7-8112-D5EB6E742A71}">
      <dgm:prSet/>
      <dgm:spPr/>
      <dgm:t>
        <a:bodyPr/>
        <a:lstStyle/>
        <a:p>
          <a:endParaRPr lang="ru-RU"/>
        </a:p>
      </dgm:t>
    </dgm:pt>
    <dgm:pt modelId="{F60728DA-3239-40C0-921C-F0B8EA168514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Познавательныереализуются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через поиск детьми новых знаний в области изобразительного искусства и познание своих возможностей путем соединения личного опыта с реализацией заданных действий: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C300A6D-77FB-4E57-A1D7-644002A381C0}" type="parTrans" cxnId="{EF901AED-56DB-4257-88BF-4CA9C7182828}">
      <dgm:prSet/>
      <dgm:spPr/>
      <dgm:t>
        <a:bodyPr/>
        <a:lstStyle/>
        <a:p>
          <a:endParaRPr lang="ru-RU"/>
        </a:p>
      </dgm:t>
    </dgm:pt>
    <dgm:pt modelId="{98E1C25B-37B1-41DC-A829-BBBD3FD4685F}" type="sibTrans" cxnId="{EF901AED-56DB-4257-88BF-4CA9C7182828}">
      <dgm:prSet/>
      <dgm:spPr/>
      <dgm:t>
        <a:bodyPr/>
        <a:lstStyle/>
        <a:p>
          <a:endParaRPr lang="ru-RU"/>
        </a:p>
      </dgm:t>
    </dgm:pt>
    <dgm:pt modelId="{7D5DD54A-E419-4DC3-AC0A-826D76DFD9F0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Творческие:это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те задачи, которые требуют от ребенка комбинирования известных приемов художественной деятельности и главным образом самостоятельно найденных в результате экспериментирования с художественными материалами.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90067F1-6111-40AB-B42A-DEC7D0098031}" type="parTrans" cxnId="{147457AE-9C26-4481-972C-E91DB41BC211}">
      <dgm:prSet/>
      <dgm:spPr/>
      <dgm:t>
        <a:bodyPr/>
        <a:lstStyle/>
        <a:p>
          <a:endParaRPr lang="ru-RU"/>
        </a:p>
      </dgm:t>
    </dgm:pt>
    <dgm:pt modelId="{E657642D-448F-4AED-ADC5-C4C892925299}" type="sibTrans" cxnId="{147457AE-9C26-4481-972C-E91DB41BC211}">
      <dgm:prSet/>
      <dgm:spPr/>
      <dgm:t>
        <a:bodyPr/>
        <a:lstStyle/>
        <a:p>
          <a:endParaRPr lang="ru-RU"/>
        </a:p>
      </dgm:t>
    </dgm:pt>
    <dgm:pt modelId="{7CC68D45-AB4A-496C-8B4B-3A3E2DB0D2F3}" type="pres">
      <dgm:prSet presAssocID="{455CB8A6-63E2-4DDD-89A3-10EC2BE8DB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AFB51-E848-4181-ACAA-39C55DD0C027}" type="pres">
      <dgm:prSet presAssocID="{BC381B36-3C90-49FE-9A40-89C2596D80AD}" presName="parentLin" presStyleCnt="0"/>
      <dgm:spPr/>
    </dgm:pt>
    <dgm:pt modelId="{EB357EFC-EE89-4E4D-AD4F-4AEC2A34A233}" type="pres">
      <dgm:prSet presAssocID="{BC381B36-3C90-49FE-9A40-89C2596D80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3C067E6-6FEB-4E69-A4CB-740089D14F5A}" type="pres">
      <dgm:prSet presAssocID="{BC381B36-3C90-49FE-9A40-89C2596D80A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65649-D6D4-4B17-995E-5B65548D2839}" type="pres">
      <dgm:prSet presAssocID="{BC381B36-3C90-49FE-9A40-89C2596D80AD}" presName="negativeSpace" presStyleCnt="0"/>
      <dgm:spPr/>
    </dgm:pt>
    <dgm:pt modelId="{34D8394B-9EB7-4502-867B-633DA168AEA2}" type="pres">
      <dgm:prSet presAssocID="{BC381B36-3C90-49FE-9A40-89C2596D80AD}" presName="childText" presStyleLbl="conFgAcc1" presStyleIdx="0" presStyleCnt="3">
        <dgm:presLayoutVars>
          <dgm:bulletEnabled val="1"/>
        </dgm:presLayoutVars>
      </dgm:prSet>
      <dgm:spPr/>
    </dgm:pt>
    <dgm:pt modelId="{D73DEFF4-C1E4-4199-AECC-A9401FA64149}" type="pres">
      <dgm:prSet presAssocID="{3298E82C-BEB4-4550-AA9B-AA160EE91D60}" presName="spaceBetweenRectangles" presStyleCnt="0"/>
      <dgm:spPr/>
    </dgm:pt>
    <dgm:pt modelId="{ADA59B77-29B9-4F92-822F-E3AD31ACACC6}" type="pres">
      <dgm:prSet presAssocID="{F60728DA-3239-40C0-921C-F0B8EA168514}" presName="parentLin" presStyleCnt="0"/>
      <dgm:spPr/>
    </dgm:pt>
    <dgm:pt modelId="{764505FD-3C10-4D27-8736-CCFDCC1ECC9E}" type="pres">
      <dgm:prSet presAssocID="{F60728DA-3239-40C0-921C-F0B8EA16851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27DB727-D2FB-4B10-8610-F16ADFFE9F73}" type="pres">
      <dgm:prSet presAssocID="{F60728DA-3239-40C0-921C-F0B8EA1685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324A4-8CF1-48AD-80B4-9BA995859656}" type="pres">
      <dgm:prSet presAssocID="{F60728DA-3239-40C0-921C-F0B8EA168514}" presName="negativeSpace" presStyleCnt="0"/>
      <dgm:spPr/>
    </dgm:pt>
    <dgm:pt modelId="{4B05BCD0-ECCF-4C51-B085-AA2CAD096E21}" type="pres">
      <dgm:prSet presAssocID="{F60728DA-3239-40C0-921C-F0B8EA168514}" presName="childText" presStyleLbl="conFgAcc1" presStyleIdx="1" presStyleCnt="3">
        <dgm:presLayoutVars>
          <dgm:bulletEnabled val="1"/>
        </dgm:presLayoutVars>
      </dgm:prSet>
      <dgm:spPr/>
    </dgm:pt>
    <dgm:pt modelId="{B880326D-E056-481D-96BC-9C312A7792BB}" type="pres">
      <dgm:prSet presAssocID="{98E1C25B-37B1-41DC-A829-BBBD3FD4685F}" presName="spaceBetweenRectangles" presStyleCnt="0"/>
      <dgm:spPr/>
    </dgm:pt>
    <dgm:pt modelId="{A4482A5B-CC05-4BAD-8F69-EB6BC5D1930D}" type="pres">
      <dgm:prSet presAssocID="{7D5DD54A-E419-4DC3-AC0A-826D76DFD9F0}" presName="parentLin" presStyleCnt="0"/>
      <dgm:spPr/>
    </dgm:pt>
    <dgm:pt modelId="{97E44A07-E20D-4084-BF64-4D366EE7AC65}" type="pres">
      <dgm:prSet presAssocID="{7D5DD54A-E419-4DC3-AC0A-826D76DFD9F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ACEF89A-CC30-4C8A-9123-5B9A70462738}" type="pres">
      <dgm:prSet presAssocID="{7D5DD54A-E419-4DC3-AC0A-826D76DFD9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E6CDB-6200-4AA5-917F-4E3111EA5D21}" type="pres">
      <dgm:prSet presAssocID="{7D5DD54A-E419-4DC3-AC0A-826D76DFD9F0}" presName="negativeSpace" presStyleCnt="0"/>
      <dgm:spPr/>
    </dgm:pt>
    <dgm:pt modelId="{B03941E1-9DDF-49D2-9E47-8C0091AD69A2}" type="pres">
      <dgm:prSet presAssocID="{7D5DD54A-E419-4DC3-AC0A-826D76DFD9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62F6B9C-B951-41FB-95D2-1162C7CA86FE}" type="presOf" srcId="{7D5DD54A-E419-4DC3-AC0A-826D76DFD9F0}" destId="{97E44A07-E20D-4084-BF64-4D366EE7AC65}" srcOrd="0" destOrd="0" presId="urn:microsoft.com/office/officeart/2005/8/layout/list1"/>
    <dgm:cxn modelId="{309BE592-A368-4E91-8ACE-0218F3A897C5}" type="presOf" srcId="{455CB8A6-63E2-4DDD-89A3-10EC2BE8DBBD}" destId="{7CC68D45-AB4A-496C-8B4B-3A3E2DB0D2F3}" srcOrd="0" destOrd="0" presId="urn:microsoft.com/office/officeart/2005/8/layout/list1"/>
    <dgm:cxn modelId="{147457AE-9C26-4481-972C-E91DB41BC211}" srcId="{455CB8A6-63E2-4DDD-89A3-10EC2BE8DBBD}" destId="{7D5DD54A-E419-4DC3-AC0A-826D76DFD9F0}" srcOrd="2" destOrd="0" parTransId="{990067F1-6111-40AB-B42A-DEC7D0098031}" sibTransId="{E657642D-448F-4AED-ADC5-C4C892925299}"/>
    <dgm:cxn modelId="{68F8BC78-3760-46C9-BDF6-80254A54891B}" type="presOf" srcId="{BC381B36-3C90-49FE-9A40-89C2596D80AD}" destId="{C3C067E6-6FEB-4E69-A4CB-740089D14F5A}" srcOrd="1" destOrd="0" presId="urn:microsoft.com/office/officeart/2005/8/layout/list1"/>
    <dgm:cxn modelId="{CF67D27C-0F8E-4E62-BAD6-D2F55D718529}" type="presOf" srcId="{F60728DA-3239-40C0-921C-F0B8EA168514}" destId="{127DB727-D2FB-4B10-8610-F16ADFFE9F73}" srcOrd="1" destOrd="0" presId="urn:microsoft.com/office/officeart/2005/8/layout/list1"/>
    <dgm:cxn modelId="{07509A01-51A5-4342-851C-A00B6FBD19E3}" type="presOf" srcId="{BC381B36-3C90-49FE-9A40-89C2596D80AD}" destId="{EB357EFC-EE89-4E4D-AD4F-4AEC2A34A233}" srcOrd="0" destOrd="0" presId="urn:microsoft.com/office/officeart/2005/8/layout/list1"/>
    <dgm:cxn modelId="{9457DD96-284A-45CF-AC86-1F47CC51C89E}" type="presOf" srcId="{7D5DD54A-E419-4DC3-AC0A-826D76DFD9F0}" destId="{0ACEF89A-CC30-4C8A-9123-5B9A70462738}" srcOrd="1" destOrd="0" presId="urn:microsoft.com/office/officeart/2005/8/layout/list1"/>
    <dgm:cxn modelId="{EF901AED-56DB-4257-88BF-4CA9C7182828}" srcId="{455CB8A6-63E2-4DDD-89A3-10EC2BE8DBBD}" destId="{F60728DA-3239-40C0-921C-F0B8EA168514}" srcOrd="1" destOrd="0" parTransId="{0C300A6D-77FB-4E57-A1D7-644002A381C0}" sibTransId="{98E1C25B-37B1-41DC-A829-BBBD3FD4685F}"/>
    <dgm:cxn modelId="{690490F1-ADEB-4E56-8A8B-090FF60ECB01}" type="presOf" srcId="{F60728DA-3239-40C0-921C-F0B8EA168514}" destId="{764505FD-3C10-4D27-8736-CCFDCC1ECC9E}" srcOrd="0" destOrd="0" presId="urn:microsoft.com/office/officeart/2005/8/layout/list1"/>
    <dgm:cxn modelId="{649D4151-E420-40C7-8112-D5EB6E742A71}" srcId="{455CB8A6-63E2-4DDD-89A3-10EC2BE8DBBD}" destId="{BC381B36-3C90-49FE-9A40-89C2596D80AD}" srcOrd="0" destOrd="0" parTransId="{B794C9C7-BA9E-43E9-BD8C-6F63FC1E8439}" sibTransId="{3298E82C-BEB4-4550-AA9B-AA160EE91D60}"/>
    <dgm:cxn modelId="{90A2B6E7-6DFE-40CB-9C74-067944E6B18E}" type="presParOf" srcId="{7CC68D45-AB4A-496C-8B4B-3A3E2DB0D2F3}" destId="{A7AAFB51-E848-4181-ACAA-39C55DD0C027}" srcOrd="0" destOrd="0" presId="urn:microsoft.com/office/officeart/2005/8/layout/list1"/>
    <dgm:cxn modelId="{1198D60B-DBE2-4227-9FC6-CB00C854921F}" type="presParOf" srcId="{A7AAFB51-E848-4181-ACAA-39C55DD0C027}" destId="{EB357EFC-EE89-4E4D-AD4F-4AEC2A34A233}" srcOrd="0" destOrd="0" presId="urn:microsoft.com/office/officeart/2005/8/layout/list1"/>
    <dgm:cxn modelId="{BF358C84-5834-46AE-84DB-1548E11B6B98}" type="presParOf" srcId="{A7AAFB51-E848-4181-ACAA-39C55DD0C027}" destId="{C3C067E6-6FEB-4E69-A4CB-740089D14F5A}" srcOrd="1" destOrd="0" presId="urn:microsoft.com/office/officeart/2005/8/layout/list1"/>
    <dgm:cxn modelId="{28C24974-9497-4578-AC1D-D5EA0964D993}" type="presParOf" srcId="{7CC68D45-AB4A-496C-8B4B-3A3E2DB0D2F3}" destId="{12265649-D6D4-4B17-995E-5B65548D2839}" srcOrd="1" destOrd="0" presId="urn:microsoft.com/office/officeart/2005/8/layout/list1"/>
    <dgm:cxn modelId="{47FB7211-8676-4F1F-AB67-7ED8DA483F68}" type="presParOf" srcId="{7CC68D45-AB4A-496C-8B4B-3A3E2DB0D2F3}" destId="{34D8394B-9EB7-4502-867B-633DA168AEA2}" srcOrd="2" destOrd="0" presId="urn:microsoft.com/office/officeart/2005/8/layout/list1"/>
    <dgm:cxn modelId="{044DDABE-4559-47A6-A99E-7EBAA64E4CB3}" type="presParOf" srcId="{7CC68D45-AB4A-496C-8B4B-3A3E2DB0D2F3}" destId="{D73DEFF4-C1E4-4199-AECC-A9401FA64149}" srcOrd="3" destOrd="0" presId="urn:microsoft.com/office/officeart/2005/8/layout/list1"/>
    <dgm:cxn modelId="{9B2BFF93-A89C-4960-82C9-1CF98FB58358}" type="presParOf" srcId="{7CC68D45-AB4A-496C-8B4B-3A3E2DB0D2F3}" destId="{ADA59B77-29B9-4F92-822F-E3AD31ACACC6}" srcOrd="4" destOrd="0" presId="urn:microsoft.com/office/officeart/2005/8/layout/list1"/>
    <dgm:cxn modelId="{4CDC2D2A-7DB9-4B0E-95A0-748575AAB935}" type="presParOf" srcId="{ADA59B77-29B9-4F92-822F-E3AD31ACACC6}" destId="{764505FD-3C10-4D27-8736-CCFDCC1ECC9E}" srcOrd="0" destOrd="0" presId="urn:microsoft.com/office/officeart/2005/8/layout/list1"/>
    <dgm:cxn modelId="{8FA95FA9-2BA1-4D2E-9E47-82611540AB3F}" type="presParOf" srcId="{ADA59B77-29B9-4F92-822F-E3AD31ACACC6}" destId="{127DB727-D2FB-4B10-8610-F16ADFFE9F73}" srcOrd="1" destOrd="0" presId="urn:microsoft.com/office/officeart/2005/8/layout/list1"/>
    <dgm:cxn modelId="{75121D33-2186-4374-B5BE-620F21C29549}" type="presParOf" srcId="{7CC68D45-AB4A-496C-8B4B-3A3E2DB0D2F3}" destId="{1A8324A4-8CF1-48AD-80B4-9BA995859656}" srcOrd="5" destOrd="0" presId="urn:microsoft.com/office/officeart/2005/8/layout/list1"/>
    <dgm:cxn modelId="{10FE5456-0330-4097-B3D7-AC555C874D98}" type="presParOf" srcId="{7CC68D45-AB4A-496C-8B4B-3A3E2DB0D2F3}" destId="{4B05BCD0-ECCF-4C51-B085-AA2CAD096E21}" srcOrd="6" destOrd="0" presId="urn:microsoft.com/office/officeart/2005/8/layout/list1"/>
    <dgm:cxn modelId="{E0BC756D-4A0B-4D8A-BBF0-68F03C3A2607}" type="presParOf" srcId="{7CC68D45-AB4A-496C-8B4B-3A3E2DB0D2F3}" destId="{B880326D-E056-481D-96BC-9C312A7792BB}" srcOrd="7" destOrd="0" presId="urn:microsoft.com/office/officeart/2005/8/layout/list1"/>
    <dgm:cxn modelId="{4F3B8BF6-1D6C-462D-898E-32061313570A}" type="presParOf" srcId="{7CC68D45-AB4A-496C-8B4B-3A3E2DB0D2F3}" destId="{A4482A5B-CC05-4BAD-8F69-EB6BC5D1930D}" srcOrd="8" destOrd="0" presId="urn:microsoft.com/office/officeart/2005/8/layout/list1"/>
    <dgm:cxn modelId="{B42F0B1E-D6C9-4193-8EEC-C126EF7CE334}" type="presParOf" srcId="{A4482A5B-CC05-4BAD-8F69-EB6BC5D1930D}" destId="{97E44A07-E20D-4084-BF64-4D366EE7AC65}" srcOrd="0" destOrd="0" presId="urn:microsoft.com/office/officeart/2005/8/layout/list1"/>
    <dgm:cxn modelId="{2A6A460D-1C14-4D29-A255-68398EA0A371}" type="presParOf" srcId="{A4482A5B-CC05-4BAD-8F69-EB6BC5D1930D}" destId="{0ACEF89A-CC30-4C8A-9123-5B9A70462738}" srcOrd="1" destOrd="0" presId="urn:microsoft.com/office/officeart/2005/8/layout/list1"/>
    <dgm:cxn modelId="{D1C71121-4A27-47F2-ADC1-FC58F14E760F}" type="presParOf" srcId="{7CC68D45-AB4A-496C-8B4B-3A3E2DB0D2F3}" destId="{BECE6CDB-6200-4AA5-917F-4E3111EA5D21}" srcOrd="9" destOrd="0" presId="urn:microsoft.com/office/officeart/2005/8/layout/list1"/>
    <dgm:cxn modelId="{524D0EAF-C445-44A6-B794-7259CFFF05BD}" type="presParOf" srcId="{7CC68D45-AB4A-496C-8B4B-3A3E2DB0D2F3}" destId="{B03941E1-9DDF-49D2-9E47-8C0091AD69A2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38B3A-5A50-4E22-B47F-42E5C0A1D6A4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7781-CB41-465F-A206-50CAC0F71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B6F4-8284-448E-A758-4B474E718800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A247F-3C77-4D35-B5C7-39174E171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82F8-BA81-46FB-BABE-BB453E85F72B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30EA-71C1-4293-85E7-3C229595C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9C10B-9E3E-4CD9-B312-36F6802E7260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774C-16BF-44B6-BAB8-3545F5B9D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5B5B4-9F45-4ADD-A2A1-5BBC974157B2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BCCB-64E8-43F4-B773-4CFF49862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E1B30-2155-48F7-8101-8D20DED3C107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26D28-0677-49BA-9C16-B89783057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8DBC-65B4-4349-A60F-F387E9CA1B16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6845E-FDFB-4D79-80EC-904339A00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E0D14-AA4C-4BB1-9A5B-491A711086C2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5B876-7F38-49DC-9785-CF4244186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9225-1491-4C40-B7E6-CB2285E559BE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4957-3B44-495D-B3EC-62A4E2ED2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516F6-B1F8-42BF-B546-281F1E097A0D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5F0F-ACC0-4AEA-8529-5D62437AF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B4CE-0C25-434C-8F02-4B95F3C10C0F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FAEF-CEE6-4310-B067-EB066A70E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56DEDA-B184-4B40-8CFE-93067D1E0301}" type="datetimeFigureOut">
              <a:rPr lang="ru-RU"/>
              <a:pPr>
                <a:defRPr/>
              </a:pPr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E65401-93FA-486B-9B41-309313520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Программа дополнительного образования</a:t>
            </a:r>
            <a:br>
              <a:rPr lang="ru-RU" b="1" dirty="0" smtClean="0"/>
            </a:br>
            <a:r>
              <a:rPr lang="ru-RU" dirty="0" smtClean="0"/>
              <a:t>для детей дошкольного возраста  5 – 7 лет</a:t>
            </a:r>
            <a:br>
              <a:rPr lang="ru-RU" dirty="0" smtClean="0"/>
            </a:br>
            <a:r>
              <a:rPr lang="ru-RU" b="1" dirty="0" smtClean="0"/>
              <a:t>«Чудо гипс»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Декоративная лепка</a:t>
            </a:r>
          </a:p>
        </p:txBody>
      </p:sp>
      <p:pic>
        <p:nvPicPr>
          <p:cNvPr id="13315" name="Содержимое 4" descr="IMGP359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13316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ru-RU" smtClean="0"/>
              <a:t>Более глубокое знакомство с народным прикладным искусством;</a:t>
            </a:r>
          </a:p>
          <a:p>
            <a:r>
              <a:rPr lang="ru-RU" smtClean="0"/>
              <a:t>*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Актуальность темы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Содержимое 6" descr="IMGP348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35250"/>
            <a:ext cx="4040188" cy="3865563"/>
          </a:xfrm>
        </p:spPr>
      </p:pic>
      <p:sp>
        <p:nvSpPr>
          <p:cNvPr id="1434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2" name="Содержимое 7" descr="IMGP356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1285875"/>
            <a:ext cx="4041775" cy="43799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Содержимое 4" descr="IMGP347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131888"/>
            <a:ext cx="3562350" cy="4749800"/>
          </a:xfrm>
        </p:spPr>
      </p:pic>
      <p:pic>
        <p:nvPicPr>
          <p:cNvPr id="15364" name="Содержимое 5" descr="IMGP346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7913"/>
            <a:ext cx="4392613" cy="32956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Зачем?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Лепка из гипсового бинта</a:t>
            </a:r>
            <a:r>
              <a:rPr lang="ru-RU" dirty="0" smtClean="0"/>
              <a:t> - это великолепная возможность развить дремлющие способности ребенка, и к тому же отличное времяпрепровождение.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 кружке «Чудо гипс» у детей есть возможность не только познакомиться с гипсом, как природным ископаемым, но и узнать его свойства, и самое главное – научиться свободно творчески подходить к изготовлению изделий.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Ожидаемые результаты: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выявление и осознание ребенком своих способностей;</a:t>
            </a:r>
          </a:p>
          <a:p>
            <a:r>
              <a:rPr lang="ru-RU" smtClean="0"/>
              <a:t>развитие внимания, памяти, мышления, пространственного воображения, мелкой моторики рук и глазомера;</a:t>
            </a:r>
          </a:p>
          <a:p>
            <a:r>
              <a:rPr lang="ru-RU" smtClean="0"/>
              <a:t>улучшении своих коммуникативных способностей и приобретении навыков работы в коллективе;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 программы кружка: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Содержание программы: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Программа предполагает насыщенный образовательный материал по мелкой моторике, побуждающий дошкольника к активной познавательной, двигательной, творческой и игровой деятельности с учётом его возрастных особенностей.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     Программа “Чудо гипс”  рассчитана на 2 года (старший дошкольный возраст и подготовительная к школе группа). Для успешного освоения программы на занятиях численность детей в группе кружка должна составлять не более 10 человек. Кружок посещают дети по запросам родителей.  Занятия проводятся  1 раз в неделю, с сентября по  май</a:t>
            </a:r>
            <a:r>
              <a:rPr lang="ru-RU" sz="1200" smtClean="0"/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Новизна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Программа  «Чудо гипс” – включает занятия по аппликации, ручному труду, рисованию красками, в том числе с использованием нетрадиционных способов, которые направлены на развитие у дошкольников творчества, определяющиеся как продуктивная деятельность, в ходе которой ребенок создает новое, оригинальное, активизируя воображение и реализуя  свой замысел, находя средства для его воплощения.</a:t>
            </a:r>
            <a:endParaRPr lang="ru-RU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Виды лепки для дошкольников.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Для занятий с детьми применяются три вида лепки:</a:t>
            </a:r>
          </a:p>
          <a:p>
            <a:r>
              <a:rPr lang="ru-RU" smtClean="0"/>
              <a:t>-предметная;</a:t>
            </a:r>
          </a:p>
          <a:p>
            <a:r>
              <a:rPr lang="ru-RU" smtClean="0"/>
              <a:t>-сюжетная;</a:t>
            </a:r>
          </a:p>
          <a:p>
            <a:r>
              <a:rPr lang="ru-RU" smtClean="0"/>
              <a:t>-декоративная.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Сюжетная лепка</a:t>
            </a:r>
          </a:p>
        </p:txBody>
      </p:sp>
      <p:pic>
        <p:nvPicPr>
          <p:cNvPr id="7171" name="Содержимое 4" descr="IMGP464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7172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*Объёмные картины</a:t>
            </a:r>
          </a:p>
          <a:p>
            <a:pPr>
              <a:buFont typeface="Arial" charset="0"/>
              <a:buChar char="•"/>
            </a:pPr>
            <a:r>
              <a:rPr lang="ru-RU" smtClean="0"/>
              <a:t>Витражи</a:t>
            </a:r>
          </a:p>
          <a:p>
            <a:r>
              <a:rPr lang="ru-RU" smtClean="0"/>
              <a:t>Для работы используем пластилин, гипсовый бинт, дощечка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Содержимое 4" descr="IMGP47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4295775"/>
          </a:xfrm>
        </p:spPr>
      </p:pic>
      <p:pic>
        <p:nvPicPr>
          <p:cNvPr id="9220" name="Содержимое 5" descr="IMGP47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785813"/>
            <a:ext cx="4038600" cy="45910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Сюжетная лепка</a:t>
            </a:r>
          </a:p>
        </p:txBody>
      </p:sp>
      <p:pic>
        <p:nvPicPr>
          <p:cNvPr id="10243" name="Содержимое 4" descr="IMGP431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1024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ru-RU" smtClean="0"/>
              <a:t>Композиция из предметов, мелких деталей;</a:t>
            </a:r>
          </a:p>
          <a:p>
            <a:pPr>
              <a:buFont typeface="Arial" charset="0"/>
              <a:buChar char="•"/>
            </a:pPr>
            <a:r>
              <a:rPr lang="ru-RU" smtClean="0"/>
              <a:t>Сюжет;</a:t>
            </a:r>
          </a:p>
          <a:p>
            <a:r>
              <a:rPr lang="ru-RU" smtClean="0"/>
              <a:t>*Наглядный иллюстративный материал.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Содержимое 4" descr="IMGP459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000125"/>
            <a:ext cx="4038600" cy="4376738"/>
          </a:xfrm>
        </p:spPr>
      </p:pic>
      <p:pic>
        <p:nvPicPr>
          <p:cNvPr id="11268" name="Содержимое 5" descr="IMGP46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038600" cy="40814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286</Words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Программа дополнительного образования для детей дошкольного возраста  5 – 7 лет «Чудо гипс» </vt:lpstr>
      <vt:lpstr>Задачи программы кружка:</vt:lpstr>
      <vt:lpstr>Содержание программы:</vt:lpstr>
      <vt:lpstr>Новизна</vt:lpstr>
      <vt:lpstr>Виды лепки для дошкольников. </vt:lpstr>
      <vt:lpstr>Сюжетная лепка</vt:lpstr>
      <vt:lpstr>Слайд 7</vt:lpstr>
      <vt:lpstr>Сюжетная лепка</vt:lpstr>
      <vt:lpstr>Слайд 9</vt:lpstr>
      <vt:lpstr>Декоративная лепка</vt:lpstr>
      <vt:lpstr>Актуальность темы</vt:lpstr>
      <vt:lpstr>Слайд 12</vt:lpstr>
      <vt:lpstr>Зачем?</vt:lpstr>
      <vt:lpstr>Ожидаемые результаты: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Ручной труд как условие для развития мелкой моторики старших дошкольников</dc:title>
  <cp:lastModifiedBy>User</cp:lastModifiedBy>
  <cp:revision>26</cp:revision>
  <dcterms:modified xsi:type="dcterms:W3CDTF">2012-10-30T17:33:17Z</dcterms:modified>
</cp:coreProperties>
</file>