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301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85" r:id="rId14"/>
    <p:sldId id="300" r:id="rId15"/>
    <p:sldId id="298" r:id="rId16"/>
    <p:sldId id="269" r:id="rId17"/>
    <p:sldId id="270" r:id="rId18"/>
    <p:sldId id="279" r:id="rId19"/>
    <p:sldId id="299" r:id="rId20"/>
    <p:sldId id="280" r:id="rId21"/>
    <p:sldId id="281" r:id="rId22"/>
    <p:sldId id="283" r:id="rId23"/>
    <p:sldId id="284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78" r:id="rId35"/>
    <p:sldId id="271" r:id="rId36"/>
    <p:sldId id="272" r:id="rId37"/>
    <p:sldId id="273" r:id="rId38"/>
    <p:sldId id="274" r:id="rId39"/>
    <p:sldId id="276" r:id="rId40"/>
    <p:sldId id="277" r:id="rId41"/>
    <p:sldId id="275" r:id="rId4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0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52" y="-84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233A0-AF77-4B9B-885B-ECC1FBF2258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CA153-3E81-4DCB-8B6D-0BD1BB1027AC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Этапы проекта</a:t>
          </a:r>
        </a:p>
      </dgm:t>
    </dgm:pt>
    <dgm:pt modelId="{2DD7075E-C9C3-4605-8206-8860F3D8905A}" type="parTrans" cxnId="{07450F84-28F8-433D-AD37-33F711F65981}">
      <dgm:prSet/>
      <dgm:spPr/>
      <dgm:t>
        <a:bodyPr/>
        <a:lstStyle/>
        <a:p>
          <a:endParaRPr lang="ru-RU"/>
        </a:p>
      </dgm:t>
    </dgm:pt>
    <dgm:pt modelId="{E059B770-6DC7-4A33-B68C-8CFCAB9DF4E2}" type="sibTrans" cxnId="{07450F84-28F8-433D-AD37-33F711F65981}">
      <dgm:prSet/>
      <dgm:spPr/>
      <dgm:t>
        <a:bodyPr/>
        <a:lstStyle/>
        <a:p>
          <a:endParaRPr lang="ru-RU"/>
        </a:p>
      </dgm:t>
    </dgm:pt>
    <dgm:pt modelId="{185D7A0F-1CD4-4D54-BAFE-3F6BF34D2846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</a:rPr>
            <a:t> этап подготовительный</a:t>
          </a:r>
        </a:p>
      </dgm:t>
    </dgm:pt>
    <dgm:pt modelId="{B4AF596E-A246-49EC-94FC-71964E87FC32}" type="parTrans" cxnId="{805E8055-629E-4E18-8EAF-54328D124198}">
      <dgm:prSet/>
      <dgm:spPr/>
      <dgm:t>
        <a:bodyPr/>
        <a:lstStyle/>
        <a:p>
          <a:endParaRPr lang="ru-RU"/>
        </a:p>
      </dgm:t>
    </dgm:pt>
    <dgm:pt modelId="{5F6163FD-5E4B-40AE-9398-CD41D1FE29E0}" type="sibTrans" cxnId="{805E8055-629E-4E18-8EAF-54328D124198}">
      <dgm:prSet/>
      <dgm:spPr/>
      <dgm:t>
        <a:bodyPr/>
        <a:lstStyle/>
        <a:p>
          <a:endParaRPr lang="ru-RU"/>
        </a:p>
      </dgm:t>
    </dgm:pt>
    <dgm:pt modelId="{9E6407FA-1720-4C93-9FA5-DE150E8575ED}">
      <dgm:prSet/>
      <dgm:spPr/>
      <dgm:t>
        <a:bodyPr/>
        <a:lstStyle/>
        <a:p>
          <a:endParaRPr lang="ru-RU"/>
        </a:p>
      </dgm:t>
    </dgm:pt>
    <dgm:pt modelId="{F1382AA1-B8B1-4416-B52C-B5F9F4279756}" type="parTrans" cxnId="{C8717AF8-D315-4D2E-A442-BD9149C13732}">
      <dgm:prSet/>
      <dgm:spPr/>
      <dgm:t>
        <a:bodyPr/>
        <a:lstStyle/>
        <a:p>
          <a:endParaRPr lang="ru-RU"/>
        </a:p>
      </dgm:t>
    </dgm:pt>
    <dgm:pt modelId="{43730238-0C68-40D3-A226-071B9D74FA75}" type="sibTrans" cxnId="{C8717AF8-D315-4D2E-A442-BD9149C13732}">
      <dgm:prSet/>
      <dgm:spPr/>
      <dgm:t>
        <a:bodyPr/>
        <a:lstStyle/>
        <a:p>
          <a:endParaRPr lang="ru-RU"/>
        </a:p>
      </dgm:t>
    </dgm:pt>
    <dgm:pt modelId="{BC026E9A-68E5-45B4-A14E-3D8E366E6420}">
      <dgm:prSet/>
      <dgm:spPr/>
      <dgm:t>
        <a:bodyPr/>
        <a:lstStyle/>
        <a:p>
          <a:endParaRPr lang="ru-RU"/>
        </a:p>
      </dgm:t>
    </dgm:pt>
    <dgm:pt modelId="{6961C8A5-94B5-4CF0-825D-2D23D526F928}" type="parTrans" cxnId="{8D2853C0-02B8-40DE-A6EC-DE829B6AEA33}">
      <dgm:prSet/>
      <dgm:spPr/>
      <dgm:t>
        <a:bodyPr/>
        <a:lstStyle/>
        <a:p>
          <a:endParaRPr lang="ru-RU"/>
        </a:p>
      </dgm:t>
    </dgm:pt>
    <dgm:pt modelId="{C353F885-3708-4C33-AABC-60FD96985734}" type="sibTrans" cxnId="{8D2853C0-02B8-40DE-A6EC-DE829B6AEA33}">
      <dgm:prSet/>
      <dgm:spPr/>
      <dgm:t>
        <a:bodyPr/>
        <a:lstStyle/>
        <a:p>
          <a:endParaRPr lang="ru-RU"/>
        </a:p>
      </dgm:t>
    </dgm:pt>
    <dgm:pt modelId="{D7B3B0A5-CC11-469C-82D0-C1E9583E7F50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</a:t>
          </a:r>
          <a:r>
            <a:rPr lang="en-US" sz="2000" b="1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</a:rPr>
            <a:t>этап – собственно -практический</a:t>
          </a:r>
          <a:endParaRPr lang="ru-RU" sz="2000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94B217CF-BB86-42B6-B63A-78192694012D}" type="parTrans" cxnId="{598EDDCC-D2BF-432D-BD40-D11E08E0BF7B}">
      <dgm:prSet/>
      <dgm:spPr/>
      <dgm:t>
        <a:bodyPr/>
        <a:lstStyle/>
        <a:p>
          <a:endParaRPr lang="ru-RU"/>
        </a:p>
      </dgm:t>
    </dgm:pt>
    <dgm:pt modelId="{AD6BF901-662C-46C8-929B-C2A1C4C0B3E2}" type="sibTrans" cxnId="{598EDDCC-D2BF-432D-BD40-D11E08E0BF7B}">
      <dgm:prSet/>
      <dgm:spPr/>
      <dgm:t>
        <a:bodyPr/>
        <a:lstStyle/>
        <a:p>
          <a:endParaRPr lang="ru-RU"/>
        </a:p>
      </dgm:t>
    </dgm:pt>
    <dgm:pt modelId="{8DEB9E87-030C-4304-B1ED-4BECC74CDFAD}">
      <dgm:prSet/>
      <dgm:spPr/>
      <dgm:t>
        <a:bodyPr/>
        <a:lstStyle/>
        <a:p>
          <a:endParaRPr lang="ru-RU"/>
        </a:p>
      </dgm:t>
    </dgm:pt>
    <dgm:pt modelId="{4D444160-FD5F-455E-A18F-5170A56DCA9C}" type="parTrans" cxnId="{C6DF8F13-F560-400D-A008-25F8EE152D60}">
      <dgm:prSet/>
      <dgm:spPr/>
      <dgm:t>
        <a:bodyPr/>
        <a:lstStyle/>
        <a:p>
          <a:endParaRPr lang="ru-RU"/>
        </a:p>
      </dgm:t>
    </dgm:pt>
    <dgm:pt modelId="{B7AC84DA-DEA3-46FF-8498-544BE046C45D}" type="sibTrans" cxnId="{C6DF8F13-F560-400D-A008-25F8EE152D60}">
      <dgm:prSet/>
      <dgm:spPr/>
      <dgm:t>
        <a:bodyPr/>
        <a:lstStyle/>
        <a:p>
          <a:endParaRPr lang="ru-RU"/>
        </a:p>
      </dgm:t>
    </dgm:pt>
    <dgm:pt modelId="{97F6AD9C-E505-453C-BD4B-53F9D216AC3C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III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</a:rPr>
            <a:t>этап – оценочно - рефлексивный</a:t>
          </a:r>
          <a:endParaRPr lang="ru-RU" sz="2000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145BE9EB-44C4-4E2C-952A-9CEA1222E299}" type="parTrans" cxnId="{8D4C20FA-C2D6-415F-930F-6BC227F67502}">
      <dgm:prSet/>
      <dgm:spPr/>
      <dgm:t>
        <a:bodyPr/>
        <a:lstStyle/>
        <a:p>
          <a:endParaRPr lang="ru-RU"/>
        </a:p>
      </dgm:t>
    </dgm:pt>
    <dgm:pt modelId="{80E279C3-9C1F-403A-B620-2270212C0845}" type="sibTrans" cxnId="{8D4C20FA-C2D6-415F-930F-6BC227F67502}">
      <dgm:prSet/>
      <dgm:spPr/>
      <dgm:t>
        <a:bodyPr/>
        <a:lstStyle/>
        <a:p>
          <a:endParaRPr lang="ru-RU"/>
        </a:p>
      </dgm:t>
    </dgm:pt>
    <dgm:pt modelId="{4353E8E1-4B1B-4359-8A17-3442A6BA42F1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en-US" sz="2000" b="1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V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</a:rPr>
            <a:t> этап –</a:t>
          </a:r>
          <a:r>
            <a:rPr lang="ru-RU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презинтативный</a:t>
          </a:r>
          <a:endParaRPr lang="ru-RU" sz="2000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327785C8-9938-459F-8B6F-A11D343F65F6}" type="parTrans" cxnId="{46D7C7AF-FC76-43FD-9845-B27D3EBD6DEB}">
      <dgm:prSet/>
      <dgm:spPr/>
      <dgm:t>
        <a:bodyPr/>
        <a:lstStyle/>
        <a:p>
          <a:endParaRPr lang="ru-RU"/>
        </a:p>
      </dgm:t>
    </dgm:pt>
    <dgm:pt modelId="{987DBCE6-EFC3-469C-B0DB-7BBE9B9D29E9}" type="sibTrans" cxnId="{46D7C7AF-FC76-43FD-9845-B27D3EBD6DEB}">
      <dgm:prSet/>
      <dgm:spPr/>
      <dgm:t>
        <a:bodyPr/>
        <a:lstStyle/>
        <a:p>
          <a:endParaRPr lang="ru-RU"/>
        </a:p>
      </dgm:t>
    </dgm:pt>
    <dgm:pt modelId="{79FBEC6F-7637-404D-9A82-1F61DC142C2B}" type="pres">
      <dgm:prSet presAssocID="{AF5233A0-AF77-4B9B-885B-ECC1FBF225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DD95E-9C21-45A1-A65B-3540C471D991}" type="pres">
      <dgm:prSet presAssocID="{1A1CA153-3E81-4DCB-8B6D-0BD1BB1027AC}" presName="centerShape" presStyleLbl="node0" presStyleIdx="0" presStyleCnt="1" custScaleX="187810" custScaleY="163477" custLinFactNeighborX="82478" custLinFactNeighborY="36683"/>
      <dgm:spPr/>
      <dgm:t>
        <a:bodyPr/>
        <a:lstStyle/>
        <a:p>
          <a:endParaRPr lang="ru-RU"/>
        </a:p>
      </dgm:t>
    </dgm:pt>
    <dgm:pt modelId="{606B3778-868A-41A0-A40D-9FA1B54088FD}" type="pres">
      <dgm:prSet presAssocID="{94B217CF-BB86-42B6-B63A-78192694012D}" presName="Name9" presStyleLbl="parChTrans1D2" presStyleIdx="0" presStyleCnt="4"/>
      <dgm:spPr/>
      <dgm:t>
        <a:bodyPr/>
        <a:lstStyle/>
        <a:p>
          <a:endParaRPr lang="ru-RU"/>
        </a:p>
      </dgm:t>
    </dgm:pt>
    <dgm:pt modelId="{B159B7F4-9551-4274-86D9-37F3B3A509BF}" type="pres">
      <dgm:prSet presAssocID="{94B217CF-BB86-42B6-B63A-78192694012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BF64986-F443-4EEF-99ED-73289E14C068}" type="pres">
      <dgm:prSet presAssocID="{D7B3B0A5-CC11-469C-82D0-C1E9583E7F50}" presName="node" presStyleLbl="node1" presStyleIdx="0" presStyleCnt="4" custScaleX="240712" custScaleY="106332" custRadScaleRad="148834" custRadScaleInc="-205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C7D58-34E9-4F2C-A39B-337906671B6C}" type="pres">
      <dgm:prSet presAssocID="{327785C8-9938-459F-8B6F-A11D343F65F6}" presName="Name9" presStyleLbl="parChTrans1D2" presStyleIdx="1" presStyleCnt="4"/>
      <dgm:spPr/>
      <dgm:t>
        <a:bodyPr/>
        <a:lstStyle/>
        <a:p>
          <a:endParaRPr lang="ru-RU"/>
        </a:p>
      </dgm:t>
    </dgm:pt>
    <dgm:pt modelId="{6F8432DE-9EC1-419B-A9CA-680146F5AE81}" type="pres">
      <dgm:prSet presAssocID="{327785C8-9938-459F-8B6F-A11D343F65F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406FFEE-AFB3-4B07-9BC5-79E70DD84FC0}" type="pres">
      <dgm:prSet presAssocID="{4353E8E1-4B1B-4359-8A17-3442A6BA42F1}" presName="node" presStyleLbl="node1" presStyleIdx="1" presStyleCnt="4" custScaleX="229161" custScaleY="108063" custRadScaleRad="161115" custRadScaleInc="-78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9FFCC-909F-4537-9583-807B1DD34260}" type="pres">
      <dgm:prSet presAssocID="{145BE9EB-44C4-4E2C-952A-9CEA1222E299}" presName="Name9" presStyleLbl="parChTrans1D2" presStyleIdx="2" presStyleCnt="4"/>
      <dgm:spPr/>
      <dgm:t>
        <a:bodyPr/>
        <a:lstStyle/>
        <a:p>
          <a:endParaRPr lang="ru-RU"/>
        </a:p>
      </dgm:t>
    </dgm:pt>
    <dgm:pt modelId="{7BCE651B-8FA7-4B27-97E5-A5BD8687D0A7}" type="pres">
      <dgm:prSet presAssocID="{145BE9EB-44C4-4E2C-952A-9CEA1222E29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0827A2F-1E98-45BE-B511-A8A6F98400F6}" type="pres">
      <dgm:prSet presAssocID="{97F6AD9C-E505-453C-BD4B-53F9D216AC3C}" presName="node" presStyleLbl="node1" presStyleIdx="2" presStyleCnt="4" custScaleX="239687" custScaleY="108061" custRadScaleRad="109099" custRadScaleInc="31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59204-EA17-445A-BEB7-182437F7D469}" type="pres">
      <dgm:prSet presAssocID="{B4AF596E-A246-49EC-94FC-71964E87FC32}" presName="Name9" presStyleLbl="parChTrans1D2" presStyleIdx="3" presStyleCnt="4"/>
      <dgm:spPr/>
      <dgm:t>
        <a:bodyPr/>
        <a:lstStyle/>
        <a:p>
          <a:endParaRPr lang="ru-RU"/>
        </a:p>
      </dgm:t>
    </dgm:pt>
    <dgm:pt modelId="{599C54F3-9518-4F33-8BC2-B82CF70D2512}" type="pres">
      <dgm:prSet presAssocID="{B4AF596E-A246-49EC-94FC-71964E87FC3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CBB40E4-5F72-4A5F-B0E9-D72DF696FD90}" type="pres">
      <dgm:prSet presAssocID="{185D7A0F-1CD4-4D54-BAFE-3F6BF34D2846}" presName="node" presStyleLbl="node1" presStyleIdx="3" presStyleCnt="4" custScaleX="231447" custScaleY="111159" custRadScaleRad="141753" custRadScaleInc="-9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497AD-D957-467F-A46D-E079F75EE27B}" type="presOf" srcId="{D7B3B0A5-CC11-469C-82D0-C1E9583E7F50}" destId="{7BF64986-F443-4EEF-99ED-73289E14C068}" srcOrd="0" destOrd="0" presId="urn:microsoft.com/office/officeart/2005/8/layout/radial1"/>
    <dgm:cxn modelId="{8D2853C0-02B8-40DE-A6EC-DE829B6AEA33}" srcId="{AF5233A0-AF77-4B9B-885B-ECC1FBF22589}" destId="{BC026E9A-68E5-45B4-A14E-3D8E366E6420}" srcOrd="2" destOrd="0" parTransId="{6961C8A5-94B5-4CF0-825D-2D23D526F928}" sibTransId="{C353F885-3708-4C33-AABC-60FD96985734}"/>
    <dgm:cxn modelId="{598EDDCC-D2BF-432D-BD40-D11E08E0BF7B}" srcId="{1A1CA153-3E81-4DCB-8B6D-0BD1BB1027AC}" destId="{D7B3B0A5-CC11-469C-82D0-C1E9583E7F50}" srcOrd="0" destOrd="0" parTransId="{94B217CF-BB86-42B6-B63A-78192694012D}" sibTransId="{AD6BF901-662C-46C8-929B-C2A1C4C0B3E2}"/>
    <dgm:cxn modelId="{8D4C20FA-C2D6-415F-930F-6BC227F67502}" srcId="{1A1CA153-3E81-4DCB-8B6D-0BD1BB1027AC}" destId="{97F6AD9C-E505-453C-BD4B-53F9D216AC3C}" srcOrd="2" destOrd="0" parTransId="{145BE9EB-44C4-4E2C-952A-9CEA1222E299}" sibTransId="{80E279C3-9C1F-403A-B620-2270212C0845}"/>
    <dgm:cxn modelId="{57B0E1EC-7A2F-46A0-B1C0-7C968C07879A}" type="presOf" srcId="{B4AF596E-A246-49EC-94FC-71964E87FC32}" destId="{B6559204-EA17-445A-BEB7-182437F7D469}" srcOrd="0" destOrd="0" presId="urn:microsoft.com/office/officeart/2005/8/layout/radial1"/>
    <dgm:cxn modelId="{6FE5EF1E-F95F-4632-947A-D3DC506A92AE}" type="presOf" srcId="{B4AF596E-A246-49EC-94FC-71964E87FC32}" destId="{599C54F3-9518-4F33-8BC2-B82CF70D2512}" srcOrd="1" destOrd="0" presId="urn:microsoft.com/office/officeart/2005/8/layout/radial1"/>
    <dgm:cxn modelId="{9F7D0162-91E9-4E86-A650-78D0767E259D}" type="presOf" srcId="{1A1CA153-3E81-4DCB-8B6D-0BD1BB1027AC}" destId="{338DD95E-9C21-45A1-A65B-3540C471D991}" srcOrd="0" destOrd="0" presId="urn:microsoft.com/office/officeart/2005/8/layout/radial1"/>
    <dgm:cxn modelId="{1F1E8137-BA5D-4CD8-B0F4-67BAD0C6D8D4}" type="presOf" srcId="{145BE9EB-44C4-4E2C-952A-9CEA1222E299}" destId="{7BCE651B-8FA7-4B27-97E5-A5BD8687D0A7}" srcOrd="1" destOrd="0" presId="urn:microsoft.com/office/officeart/2005/8/layout/radial1"/>
    <dgm:cxn modelId="{8ED889D7-8437-417A-964A-D57872BBFAE5}" type="presOf" srcId="{94B217CF-BB86-42B6-B63A-78192694012D}" destId="{B159B7F4-9551-4274-86D9-37F3B3A509BF}" srcOrd="1" destOrd="0" presId="urn:microsoft.com/office/officeart/2005/8/layout/radial1"/>
    <dgm:cxn modelId="{C8717AF8-D315-4D2E-A442-BD9149C13732}" srcId="{AF5233A0-AF77-4B9B-885B-ECC1FBF22589}" destId="{9E6407FA-1720-4C93-9FA5-DE150E8575ED}" srcOrd="1" destOrd="0" parTransId="{F1382AA1-B8B1-4416-B52C-B5F9F4279756}" sibTransId="{43730238-0C68-40D3-A226-071B9D74FA75}"/>
    <dgm:cxn modelId="{A523A9CB-71BD-42C6-88A0-733144899428}" type="presOf" srcId="{327785C8-9938-459F-8B6F-A11D343F65F6}" destId="{6F8432DE-9EC1-419B-A9CA-680146F5AE81}" srcOrd="1" destOrd="0" presId="urn:microsoft.com/office/officeart/2005/8/layout/radial1"/>
    <dgm:cxn modelId="{F0F3DD4C-3F3D-4FED-AD76-0508DDBF91DE}" type="presOf" srcId="{94B217CF-BB86-42B6-B63A-78192694012D}" destId="{606B3778-868A-41A0-A40D-9FA1B54088FD}" srcOrd="0" destOrd="0" presId="urn:microsoft.com/office/officeart/2005/8/layout/radial1"/>
    <dgm:cxn modelId="{07450F84-28F8-433D-AD37-33F711F65981}" srcId="{AF5233A0-AF77-4B9B-885B-ECC1FBF22589}" destId="{1A1CA153-3E81-4DCB-8B6D-0BD1BB1027AC}" srcOrd="0" destOrd="0" parTransId="{2DD7075E-C9C3-4605-8206-8860F3D8905A}" sibTransId="{E059B770-6DC7-4A33-B68C-8CFCAB9DF4E2}"/>
    <dgm:cxn modelId="{0620C72A-4EB1-4EC5-AF58-4B9869963F2F}" type="presOf" srcId="{4353E8E1-4B1B-4359-8A17-3442A6BA42F1}" destId="{9406FFEE-AFB3-4B07-9BC5-79E70DD84FC0}" srcOrd="0" destOrd="0" presId="urn:microsoft.com/office/officeart/2005/8/layout/radial1"/>
    <dgm:cxn modelId="{C13CDC35-3A7B-4DF7-B66B-E1FF303CD004}" type="presOf" srcId="{145BE9EB-44C4-4E2C-952A-9CEA1222E299}" destId="{2C39FFCC-909F-4537-9583-807B1DD34260}" srcOrd="0" destOrd="0" presId="urn:microsoft.com/office/officeart/2005/8/layout/radial1"/>
    <dgm:cxn modelId="{C6DF8F13-F560-400D-A008-25F8EE152D60}" srcId="{AF5233A0-AF77-4B9B-885B-ECC1FBF22589}" destId="{8DEB9E87-030C-4304-B1ED-4BECC74CDFAD}" srcOrd="3" destOrd="0" parTransId="{4D444160-FD5F-455E-A18F-5170A56DCA9C}" sibTransId="{B7AC84DA-DEA3-46FF-8498-544BE046C45D}"/>
    <dgm:cxn modelId="{54C3B8F8-2C30-49AB-80AD-70CD606469B0}" type="presOf" srcId="{327785C8-9938-459F-8B6F-A11D343F65F6}" destId="{2FBC7D58-34E9-4F2C-A39B-337906671B6C}" srcOrd="0" destOrd="0" presId="urn:microsoft.com/office/officeart/2005/8/layout/radial1"/>
    <dgm:cxn modelId="{46D7C7AF-FC76-43FD-9845-B27D3EBD6DEB}" srcId="{1A1CA153-3E81-4DCB-8B6D-0BD1BB1027AC}" destId="{4353E8E1-4B1B-4359-8A17-3442A6BA42F1}" srcOrd="1" destOrd="0" parTransId="{327785C8-9938-459F-8B6F-A11D343F65F6}" sibTransId="{987DBCE6-EFC3-469C-B0DB-7BBE9B9D29E9}"/>
    <dgm:cxn modelId="{5E463184-97EB-4DB4-8DE0-FE3C0927C026}" type="presOf" srcId="{97F6AD9C-E505-453C-BD4B-53F9D216AC3C}" destId="{90827A2F-1E98-45BE-B511-A8A6F98400F6}" srcOrd="0" destOrd="0" presId="urn:microsoft.com/office/officeart/2005/8/layout/radial1"/>
    <dgm:cxn modelId="{961C24D3-EE1E-480B-A128-3A454C0417F0}" type="presOf" srcId="{185D7A0F-1CD4-4D54-BAFE-3F6BF34D2846}" destId="{1CBB40E4-5F72-4A5F-B0E9-D72DF696FD90}" srcOrd="0" destOrd="0" presId="urn:microsoft.com/office/officeart/2005/8/layout/radial1"/>
    <dgm:cxn modelId="{805E8055-629E-4E18-8EAF-54328D124198}" srcId="{1A1CA153-3E81-4DCB-8B6D-0BD1BB1027AC}" destId="{185D7A0F-1CD4-4D54-BAFE-3F6BF34D2846}" srcOrd="3" destOrd="0" parTransId="{B4AF596E-A246-49EC-94FC-71964E87FC32}" sibTransId="{5F6163FD-5E4B-40AE-9398-CD41D1FE29E0}"/>
    <dgm:cxn modelId="{17CD2E0E-CF09-4A15-B402-AAA15AF056A7}" type="presOf" srcId="{AF5233A0-AF77-4B9B-885B-ECC1FBF22589}" destId="{79FBEC6F-7637-404D-9A82-1F61DC142C2B}" srcOrd="0" destOrd="0" presId="urn:microsoft.com/office/officeart/2005/8/layout/radial1"/>
    <dgm:cxn modelId="{E01B81F2-2B59-4461-877C-59B845B9E0D6}" type="presParOf" srcId="{79FBEC6F-7637-404D-9A82-1F61DC142C2B}" destId="{338DD95E-9C21-45A1-A65B-3540C471D991}" srcOrd="0" destOrd="0" presId="urn:microsoft.com/office/officeart/2005/8/layout/radial1"/>
    <dgm:cxn modelId="{F6FF604D-3792-4D3E-92AF-6816F69E0E3F}" type="presParOf" srcId="{79FBEC6F-7637-404D-9A82-1F61DC142C2B}" destId="{606B3778-868A-41A0-A40D-9FA1B54088FD}" srcOrd="1" destOrd="0" presId="urn:microsoft.com/office/officeart/2005/8/layout/radial1"/>
    <dgm:cxn modelId="{23CB13DA-9B01-4C47-AE3A-022AA1B786C1}" type="presParOf" srcId="{606B3778-868A-41A0-A40D-9FA1B54088FD}" destId="{B159B7F4-9551-4274-86D9-37F3B3A509BF}" srcOrd="0" destOrd="0" presId="urn:microsoft.com/office/officeart/2005/8/layout/radial1"/>
    <dgm:cxn modelId="{23260B2A-259D-4D2B-A422-7CBB6CCDCB17}" type="presParOf" srcId="{79FBEC6F-7637-404D-9A82-1F61DC142C2B}" destId="{7BF64986-F443-4EEF-99ED-73289E14C068}" srcOrd="2" destOrd="0" presId="urn:microsoft.com/office/officeart/2005/8/layout/radial1"/>
    <dgm:cxn modelId="{0E3933B2-7D22-47F7-834C-B987522DB9BF}" type="presParOf" srcId="{79FBEC6F-7637-404D-9A82-1F61DC142C2B}" destId="{2FBC7D58-34E9-4F2C-A39B-337906671B6C}" srcOrd="3" destOrd="0" presId="urn:microsoft.com/office/officeart/2005/8/layout/radial1"/>
    <dgm:cxn modelId="{AD9571DD-0928-4458-B128-D8CD4457F9C5}" type="presParOf" srcId="{2FBC7D58-34E9-4F2C-A39B-337906671B6C}" destId="{6F8432DE-9EC1-419B-A9CA-680146F5AE81}" srcOrd="0" destOrd="0" presId="urn:microsoft.com/office/officeart/2005/8/layout/radial1"/>
    <dgm:cxn modelId="{549869C8-8231-4F4B-93D6-50EAA76AE475}" type="presParOf" srcId="{79FBEC6F-7637-404D-9A82-1F61DC142C2B}" destId="{9406FFEE-AFB3-4B07-9BC5-79E70DD84FC0}" srcOrd="4" destOrd="0" presId="urn:microsoft.com/office/officeart/2005/8/layout/radial1"/>
    <dgm:cxn modelId="{A030CE1C-3AE7-449E-8C44-D2B14F1612B8}" type="presParOf" srcId="{79FBEC6F-7637-404D-9A82-1F61DC142C2B}" destId="{2C39FFCC-909F-4537-9583-807B1DD34260}" srcOrd="5" destOrd="0" presId="urn:microsoft.com/office/officeart/2005/8/layout/radial1"/>
    <dgm:cxn modelId="{9787A331-37FA-4760-B793-97B9FDCC1914}" type="presParOf" srcId="{2C39FFCC-909F-4537-9583-807B1DD34260}" destId="{7BCE651B-8FA7-4B27-97E5-A5BD8687D0A7}" srcOrd="0" destOrd="0" presId="urn:microsoft.com/office/officeart/2005/8/layout/radial1"/>
    <dgm:cxn modelId="{1B402A6D-6071-4E23-B7CE-764AD04099AA}" type="presParOf" srcId="{79FBEC6F-7637-404D-9A82-1F61DC142C2B}" destId="{90827A2F-1E98-45BE-B511-A8A6F98400F6}" srcOrd="6" destOrd="0" presId="urn:microsoft.com/office/officeart/2005/8/layout/radial1"/>
    <dgm:cxn modelId="{CA668321-4213-4F0A-8F2D-E70723BE8162}" type="presParOf" srcId="{79FBEC6F-7637-404D-9A82-1F61DC142C2B}" destId="{B6559204-EA17-445A-BEB7-182437F7D469}" srcOrd="7" destOrd="0" presId="urn:microsoft.com/office/officeart/2005/8/layout/radial1"/>
    <dgm:cxn modelId="{63753458-64CC-4C4E-9013-501983A7EB08}" type="presParOf" srcId="{B6559204-EA17-445A-BEB7-182437F7D469}" destId="{599C54F3-9518-4F33-8BC2-B82CF70D2512}" srcOrd="0" destOrd="0" presId="urn:microsoft.com/office/officeart/2005/8/layout/radial1"/>
    <dgm:cxn modelId="{0F4B343D-6D29-4815-965C-2F4838197208}" type="presParOf" srcId="{79FBEC6F-7637-404D-9A82-1F61DC142C2B}" destId="{1CBB40E4-5F72-4A5F-B0E9-D72DF696FD9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DD95E-9C21-45A1-A65B-3540C471D991}">
      <dsp:nvSpPr>
        <dsp:cNvPr id="0" name=""/>
        <dsp:cNvSpPr/>
      </dsp:nvSpPr>
      <dsp:spPr>
        <a:xfrm>
          <a:off x="5626711" y="2428831"/>
          <a:ext cx="2339975" cy="203680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Этапы проекта</a:t>
          </a:r>
        </a:p>
      </dsp:txBody>
      <dsp:txXfrm>
        <a:off x="5969392" y="2727114"/>
        <a:ext cx="1654613" cy="1440237"/>
      </dsp:txXfrm>
    </dsp:sp>
    <dsp:sp modelId="{606B3778-868A-41A0-A40D-9FA1B54088FD}">
      <dsp:nvSpPr>
        <dsp:cNvPr id="0" name=""/>
        <dsp:cNvSpPr/>
      </dsp:nvSpPr>
      <dsp:spPr>
        <a:xfrm rot="11520480">
          <a:off x="3032993" y="2915550"/>
          <a:ext cx="2656220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656220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294697" y="2862770"/>
        <a:ext cx="132811" cy="132811"/>
      </dsp:txXfrm>
    </dsp:sp>
    <dsp:sp modelId="{7BF64986-F443-4EEF-99ED-73289E14C068}">
      <dsp:nvSpPr>
        <dsp:cNvPr id="0" name=""/>
        <dsp:cNvSpPr/>
      </dsp:nvSpPr>
      <dsp:spPr>
        <a:xfrm>
          <a:off x="211427" y="1703077"/>
          <a:ext cx="2999095" cy="1324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</a:t>
          </a:r>
          <a:r>
            <a:rPr lang="en-US" sz="2000" b="1" kern="1200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</a:rPr>
            <a:t>этап – собственно -практический</a:t>
          </a:r>
          <a:endParaRPr lang="ru-RU" sz="2000" b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650634" y="1897092"/>
        <a:ext cx="2120681" cy="936788"/>
      </dsp:txXfrm>
    </dsp:sp>
    <dsp:sp modelId="{2FBC7D58-34E9-4F2C-A39B-337906671B6C}">
      <dsp:nvSpPr>
        <dsp:cNvPr id="0" name=""/>
        <dsp:cNvSpPr/>
      </dsp:nvSpPr>
      <dsp:spPr>
        <a:xfrm rot="15516309">
          <a:off x="5966127" y="1916131"/>
          <a:ext cx="1049471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049471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464626" y="1903519"/>
        <a:ext cx="52473" cy="52473"/>
      </dsp:txXfrm>
    </dsp:sp>
    <dsp:sp modelId="{9406FFEE-AFB3-4B07-9BC5-79E70DD84FC0}">
      <dsp:nvSpPr>
        <dsp:cNvPr id="0" name=""/>
        <dsp:cNvSpPr/>
      </dsp:nvSpPr>
      <dsp:spPr>
        <a:xfrm>
          <a:off x="4824534" y="71997"/>
          <a:ext cx="2855178" cy="1346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en-US" sz="2000" b="1" kern="1200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V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</a:rPr>
            <a:t> этап –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презинтативный</a:t>
          </a:r>
          <a:endParaRPr lang="ru-RU" sz="2000" b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5242665" y="269171"/>
        <a:ext cx="2018916" cy="952037"/>
      </dsp:txXfrm>
    </dsp:sp>
    <dsp:sp modelId="{2C39FFCC-909F-4537-9583-807B1DD34260}">
      <dsp:nvSpPr>
        <dsp:cNvPr id="0" name=""/>
        <dsp:cNvSpPr/>
      </dsp:nvSpPr>
      <dsp:spPr>
        <a:xfrm rot="12838512">
          <a:off x="3620975" y="2122634"/>
          <a:ext cx="2460621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460621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4789770" y="2074744"/>
        <a:ext cx="123031" cy="123031"/>
      </dsp:txXfrm>
    </dsp:sp>
    <dsp:sp modelId="{90827A2F-1E98-45BE-B511-A8A6F98400F6}">
      <dsp:nvSpPr>
        <dsp:cNvPr id="0" name=""/>
        <dsp:cNvSpPr/>
      </dsp:nvSpPr>
      <dsp:spPr>
        <a:xfrm>
          <a:off x="1507568" y="216030"/>
          <a:ext cx="2986324" cy="1346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III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</a:rPr>
            <a:t>этап – оценочно - рефлексивный</a:t>
          </a:r>
          <a:endParaRPr lang="ru-RU" sz="2000" b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1944905" y="413200"/>
        <a:ext cx="2111650" cy="952021"/>
      </dsp:txXfrm>
    </dsp:sp>
    <dsp:sp modelId="{B6559204-EA17-445A-BEB7-182437F7D469}">
      <dsp:nvSpPr>
        <dsp:cNvPr id="0" name=""/>
        <dsp:cNvSpPr/>
      </dsp:nvSpPr>
      <dsp:spPr>
        <a:xfrm rot="10532992">
          <a:off x="3828213" y="3594361"/>
          <a:ext cx="1805869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805869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686000" y="3562840"/>
        <a:ext cx="90293" cy="90293"/>
      </dsp:txXfrm>
    </dsp:sp>
    <dsp:sp modelId="{1CBB40E4-5F72-4A5F-B0E9-D72DF696FD90}">
      <dsp:nvSpPr>
        <dsp:cNvPr id="0" name=""/>
        <dsp:cNvSpPr/>
      </dsp:nvSpPr>
      <dsp:spPr>
        <a:xfrm>
          <a:off x="965839" y="3096334"/>
          <a:ext cx="2883660" cy="1384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ru-RU" sz="2000" b="1" kern="1200" dirty="0" smtClean="0">
              <a:solidFill>
                <a:schemeClr val="tx1"/>
              </a:solidFill>
              <a:latin typeface="Monotype Corsiva" pitchFamily="66" charset="0"/>
            </a:rPr>
            <a:t> этап подготовительный</a:t>
          </a:r>
        </a:p>
      </dsp:txBody>
      <dsp:txXfrm>
        <a:off x="1388141" y="3299157"/>
        <a:ext cx="2039056" cy="979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EC4582FA-0112-4847-92FF-8DB45EE26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B3A26-9205-4806-8618-2D7257ABBD05}" type="slidenum">
              <a:rPr lang="ru-RU"/>
              <a:pPr/>
              <a:t>1</a:t>
            </a:fld>
            <a:endParaRPr 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эмблема солнышко дет сад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60648"/>
            <a:ext cx="1512168" cy="1512168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2564904"/>
            <a:ext cx="547260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i="1" cap="all" dirty="0" smtClean="0">
                <a:ln w="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Тема: «Зимние забавы»</a:t>
            </a:r>
            <a:endParaRPr lang="ru-RU" sz="2800" b="1" i="1" cap="all" dirty="0">
              <a:ln w="0"/>
              <a:solidFill>
                <a:schemeClr val="accent4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157193"/>
            <a:ext cx="345113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Зорина Е.К.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Петрова Т.В.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Логопед: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Реуцкова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</p:txBody>
      </p:sp>
      <p:pic>
        <p:nvPicPr>
          <p:cNvPr id="14338" name="Picture 2" descr="http://dutsadok.com.ua/clipart/ljudi/jd7jb9k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757811" cy="37578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548680"/>
            <a:ext cx="39604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МДОУ «Детский сад № 32 комбинированного вида»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000" b="1" dirty="0" smtClean="0">
                <a:latin typeface="Monotype Corsiva" pitchFamily="66" charset="0"/>
              </a:rPr>
              <a:t>закрепление и расширение представлений и знаний о зимних забавах.</a:t>
            </a:r>
          </a:p>
          <a:p>
            <a:pPr algn="just">
              <a:buNone/>
            </a:pPr>
            <a:r>
              <a:rPr lang="ru-RU" sz="2000" b="1" dirty="0" smtClean="0">
                <a:latin typeface="Monotype Corsiva" pitchFamily="66" charset="0"/>
              </a:rPr>
              <a:t>Задачи: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Расширение представления детей о нормах и правилах, позволяющих сохранить здоровье во время игры;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Расширить знания родителей о  зимних забавах на улице.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Развитие слухового внимания, слуховой памяти и фонематического восприятия.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Активизировать словарь детей по теме « Зима»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Упражнять и закреплять двигательные умения и навыки в соответствии с программным содержанием</a:t>
            </a:r>
          </a:p>
          <a:p>
            <a:endParaRPr lang="ru-RU" dirty="0"/>
          </a:p>
        </p:txBody>
      </p:sp>
      <p:pic>
        <p:nvPicPr>
          <p:cNvPr id="4" name="Picture 15" descr="http://dutsadok.com.ua/clipart/ljudi/8asdj8b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4697760"/>
            <a:ext cx="2160240" cy="216024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1560" y="250195"/>
            <a:ext cx="8229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СОБСТВЕННО - ПРАКТИЧЕСКИЙ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Monotype Corsiva" pitchFamily="66" charset="0"/>
              </a:rPr>
              <a:t>обобщить и систематизировать знания детей о зимних забавах.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 Закрепление знаний детей о культуре гигиены; формирование положительного отношения к здоровому образу жизни.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Воспитывать чувство любви к родной природе, зимним праздникам;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Стимулировать самостоятельную двигательную активность детей;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Развивать артикуляционную моторику, речевое дыхание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Формировать умение работать и играть в коллективе.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ОЦЕНОЧНО - РЕФЛЕКСИВНЫЙ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Дети овладеют достаточным уровнем двигательной активности согласно возрасту.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Воспитанники ознакомятся с новыми разнообразными играми и упражнениями на воздухе с использованием построек из снега и льда.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 Ребята подготовительной возраста освоят технику ходьбы на лыжах, игры с клюшкой и шайбой.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Приобретённые навыки помогут стать более самостоятельным и независимым.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Полученный двигательный опыт позволит избежать несчастных случаев.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Повысится двигательная самостоятельность, общая выносливость, снизится заболеваемость детей.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Предполагаемый результат совместной деятельности с детьми и родителями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* </a:t>
            </a:r>
            <a:r>
              <a:rPr lang="ru-RU" i="1" dirty="0" smtClean="0">
                <a:latin typeface="Monotype Corsiva" pitchFamily="66" charset="0"/>
              </a:rPr>
              <a:t>Фотоальбом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* Макет «Зимние забавы»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* Рисунки, поделки теме проекта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* Картотека загадок, стихов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* Проектная папка.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* Конспект развлечения «Зимние забавы»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Продукты проекта: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  <a:latin typeface="Monotype Corsiva" pitchFamily="66" charset="0"/>
              </a:rPr>
              <a:t>Основные формы реализации проекта: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Игровые занятия;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Работа с родителями;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Работа с познавательной литературой;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Составление альбома;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Рисование;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Изготовление макетов;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Составление рассказов, сочинений;</a:t>
            </a: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8.   </a:t>
            </a:r>
            <a:r>
              <a:rPr lang="ru-RU" sz="2400" dirty="0" err="1" smtClean="0">
                <a:latin typeface="Monotype Corsiva" pitchFamily="66" charset="0"/>
              </a:rPr>
              <a:t>Мультимедийная</a:t>
            </a:r>
            <a:r>
              <a:rPr lang="ru-RU" sz="2400" dirty="0" smtClean="0">
                <a:latin typeface="Monotype Corsiva" pitchFamily="66" charset="0"/>
              </a:rPr>
              <a:t> презентация– как итог.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64087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Макет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« Зимние забавы»</a:t>
            </a:r>
            <a:endParaRPr lang="ru-RU" sz="6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dutsadok.com.ua/clipart/ljudi/jd7jb9k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613795" cy="3613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здоровье\DSCN2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здоровье\DSCN25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здоровье\DSCN25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Наталья\Рабочий стол\документы со стола\рамки1разные\рамки разные\ЗИМА\новыйгод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3284984"/>
            <a:ext cx="4073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Совместная</a:t>
            </a:r>
          </a:p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деятельность </a:t>
            </a:r>
          </a:p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с детьми </a:t>
            </a:r>
          </a:p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Monotype Corsiva" pitchFamily="66" charset="0"/>
              </a:rPr>
              <a:t>« Зимние забавы»</a:t>
            </a:r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Тип проект: практический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Срок проведения: с 17.12.2012 г. – 21.12.2012г.( краткосрочный)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Участники проекта: </a:t>
            </a:r>
            <a:r>
              <a:rPr lang="ru-RU" dirty="0" smtClean="0">
                <a:latin typeface="Monotype Corsiva" pitchFamily="66" charset="0"/>
              </a:rPr>
              <a:t>воспитатель, логопед, дети, педагоги ДОУ, родители.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Форма представления: </a:t>
            </a:r>
            <a:r>
              <a:rPr lang="ru-RU" dirty="0" smtClean="0">
                <a:latin typeface="Monotype Corsiva" pitchFamily="66" charset="0"/>
              </a:rPr>
              <a:t>слайдовая презентация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Группа</a:t>
            </a:r>
            <a:r>
              <a:rPr lang="ru-RU" dirty="0" smtClean="0">
                <a:latin typeface="Monotype Corsiva" pitchFamily="66" charset="0"/>
              </a:rPr>
              <a:t>  № 11 (</a:t>
            </a:r>
            <a:r>
              <a:rPr lang="ru-RU" smtClean="0">
                <a:latin typeface="Monotype Corsiva" pitchFamily="66" charset="0"/>
              </a:rPr>
              <a:t>компенсирующей направленности для </a:t>
            </a:r>
            <a:r>
              <a:rPr lang="ru-RU" dirty="0" smtClean="0">
                <a:latin typeface="Monotype Corsiva" pitchFamily="66" charset="0"/>
              </a:rPr>
              <a:t>детей с нарушением речи)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13913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Паспорт проекта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Спортивный фон 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517232"/>
            <a:ext cx="944947" cy="96182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 здоровье\DSCN25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G:\фото здоровье\DSCN25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фото здоровье\DSCN25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фото здоровье\DSCN25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sz="6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Развлечение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« Зимние забавы»</a:t>
            </a:r>
            <a:endParaRPr lang="ru-RU" sz="6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чик\Desktop\КСЕНИЯ\DSCN7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чик\Desktop\КСЕНИЯ\DSCN7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чик\Desktop\КСЕНИЯ\DSCN7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чик\Desktop\КСЕНИЯ\DSCN7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чик\Desktop\КСЕНИЯ\DSCN7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Образовательная область :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здоровье и физическая культура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Интеграция образовательных областей: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Коммуникация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Социализация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Познания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Художественная литература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Труд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Музыка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6" descr="C:\Documents and Settings\Наталья\Мои документы\Мои рисунки\68c826bfe08ae152eb7c81b710b34fab-370x4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25884"/>
            <a:ext cx="3563888" cy="45271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енчик\Desktop\КСЕНИЯ\DSCN76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енчик\Desktop\КСЕНИЯ\DSCN7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Ленчик\Desktop\КСЕНИЯ\DSCN76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чик\Desktop\КСЕНИЯ\DSCN76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Наталья\Рабочий стол\документы со стола\рамки1разные\рамки разные\ЗИМА\новыйгод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39952" y="2996952"/>
            <a:ext cx="3569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3333CC"/>
                </a:solidFill>
                <a:latin typeface="Monotype Corsiva" pitchFamily="66" charset="0"/>
              </a:rPr>
              <a:t>НАШИ</a:t>
            </a:r>
          </a:p>
          <a:p>
            <a:pPr algn="ctr"/>
            <a:r>
              <a:rPr lang="ru-RU" sz="6600" b="1" dirty="0" smtClean="0">
                <a:solidFill>
                  <a:srgbClr val="3333CC"/>
                </a:solidFill>
                <a:latin typeface="Monotype Corsiva" pitchFamily="66" charset="0"/>
              </a:rPr>
              <a:t>ЗИМНИЕ </a:t>
            </a:r>
          </a:p>
          <a:p>
            <a:pPr algn="ctr"/>
            <a:r>
              <a:rPr lang="ru-RU" sz="6600" b="1" dirty="0" smtClean="0">
                <a:solidFill>
                  <a:srgbClr val="3333CC"/>
                </a:solidFill>
                <a:latin typeface="Monotype Corsiva" pitchFamily="66" charset="0"/>
              </a:rPr>
              <a:t>ЗАБАВЫ</a:t>
            </a:r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чик\Desktop\КСЕНИЯ\DSCN2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Ленчик\Desktop\КСЕНИЯ\DSCN25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733256"/>
            <a:ext cx="2267744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енчик\Desktop\КСЕНИЯ\DSCN2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чик\Desktop\КСЕНИЯ\DSCN2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Ленчик\Desktop\КСЕНИЯ\DSCN25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12" y="5705872"/>
            <a:ext cx="2592288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чик\Desktop\КСЕНИЯ\DSCN2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енчик\Desktop\КСЕНИЯ\DSCN2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661248"/>
            <a:ext cx="2520280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чик\Desktop\КСЕНИЯ\IMG_42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1391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4" name="Picture 4" descr="http://img-fotki.yandex.ru/get/3205/mistina.5/0_1ba96_1776ba6e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2074201" cy="1555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46" name="Picture 6" descr="http://img-fotki.yandex.ru/get/2711/mistina.5/0_1baab_251216f2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2050199" cy="15376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11560" y="1268760"/>
            <a:ext cx="6131024" cy="4713387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    Необходимость создания данного проекта состояла в том, что климатические условия региона, в котором находится наш поселок: продолжительная зима, высокая влажность воздуха, сильные ветры в сочетании с низкими температурами создают определённые трудности для проведения прогулок с детьми в это время года.</a:t>
            </a:r>
          </a:p>
          <a:p>
            <a:pPr algn="just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    Организовать прогулки так, чтобы они были интересными и полезными, поможет проект «Зимние забавы»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чик\Desktop\КСЕНИЯ\IMG_2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84527"/>
            <a:ext cx="82296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i="1" cap="all" dirty="0" smtClean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« Спасибо за внимание»</a:t>
            </a:r>
            <a:endParaRPr lang="ru-RU" sz="2800" b="1" i="1" cap="all" dirty="0">
              <a:ln w="0"/>
              <a:solidFill>
                <a:schemeClr val="accent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G:\фото здоровье\DSCN25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"/>
          <a:stretch>
            <a:fillRect/>
          </a:stretch>
        </p:blipFill>
        <p:spPr bwMode="auto">
          <a:xfrm>
            <a:off x="1907704" y="1700808"/>
            <a:ext cx="6041645" cy="4493096"/>
          </a:xfrm>
          <a:prstGeom prst="rect">
            <a:avLst/>
          </a:prstGeom>
          <a:noFill/>
        </p:spPr>
      </p:pic>
      <p:pic>
        <p:nvPicPr>
          <p:cNvPr id="6" name="Picture 2" descr="G:\фото здоровье\DSCN2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У наших детей мы наблюдаем не только тяжелые речевые нарушения но и снижение двигательной активности. Наибольшие трудности представляет для детей выполнение движений по словесной инструкции. К отставанию физического развития и физической подготовленности прибавляются проблемы социального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характера.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Поэтому наш  проект, включает кроме физического и социального аспектов работу по развитию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психо-эмоциональной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сферы воспитанников, т.к. сохранение и укрепление здоровья детей с ОНР, формирование у них привычек и потребности здорового образа жизни невозможно без душевного и психологического благополучия.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0" descr="http://img-fotki.yandex.ru/get/3305/mistina.d/0_1c238_7843aa1a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085184"/>
            <a:ext cx="2098204" cy="1573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Создание оптимальных условий для организации двигательной активности и оздоровительной работы с детьми в зимний период.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1391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24" y="5013176"/>
            <a:ext cx="1858528" cy="1587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2" descr="http://img-fotki.yandex.ru/get/3105/mistina.5/0_1baa6_32c01dcc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211223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" name="Picture 8" descr="http://img-fotki.yandex.ru/get/3100/mistina.5/0_1bab0_1cd01171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1978191" cy="1483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/>
                </a:solidFill>
                <a:latin typeface="Monotype Corsiva" pitchFamily="66" charset="0"/>
              </a:rPr>
              <a:t>Формировать  у детей привычку к здоровому  образу жизни и потребность в разнообразной самостоятельной двигательной деятельности на воздухе.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Развивать у детей физические качества: ловкость, быстроту, выносливость во время подвижных игр, соревнований, развлечений; творческие способности при создании эскизов, изготовлении и украшении снежных построек.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 Воспитывать у детей нравственно – волевые качества, коммуникативные способности и трудолюбие в ходе коллективной деятельности.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35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хоккеист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085184"/>
            <a:ext cx="1456176" cy="1456176"/>
          </a:xfrm>
          <a:prstGeom prst="ellipse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111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ПРОЕКТА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000" b="1" dirty="0" smtClean="0">
                <a:latin typeface="Monotype Corsiva" pitchFamily="66" charset="0"/>
              </a:rPr>
              <a:t>постанова мотивации, цели, задач по организации тематической недели «Зимние забавы»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Сроки: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один день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Содержание: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Создать мотивацию для работы по проекту;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Составить план совместных мероприятий с детьми;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Подобрать стихи, загадки, пословицы, муз. репертуар;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Подобрать словесные, пальчиковые, малоподвижные игры;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Составить комплекс утренней гимнастики;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Папки передвижки для родителей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ПОДГОТОВИТЕЛЬНЫЙ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7757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10077575</Template>
  <TotalTime>173</TotalTime>
  <Words>578</Words>
  <Application>Microsoft Office PowerPoint</Application>
  <PresentationFormat>Экран (4:3)</PresentationFormat>
  <Paragraphs>102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10077575</vt:lpstr>
      <vt:lpstr> </vt:lpstr>
      <vt:lpstr>Паспорт проекта</vt:lpstr>
      <vt:lpstr>Образовательная область :  здоровье и физическая культура </vt:lpstr>
      <vt:lpstr>АКТУАЛЬНОСТЬ</vt:lpstr>
      <vt:lpstr> ПРОБЛЕМА</vt:lpstr>
      <vt:lpstr>ЦЕЛЬ ПРОЕКТА</vt:lpstr>
      <vt:lpstr>ЗАДАЧИ</vt:lpstr>
      <vt:lpstr>ЭТАПЫ ПРОЕКТА</vt:lpstr>
      <vt:lpstr>I ЭТАП ПОДГОТОВИТЕЛЬНЫЙ</vt:lpstr>
      <vt:lpstr>II ЭТАП  СОБСТВЕННО - ПРАКТИЧЕСКИЙ</vt:lpstr>
      <vt:lpstr>III ЭТАП  ОЦЕНОЧНО - РЕФЛЕКСИВНЫЙ</vt:lpstr>
      <vt:lpstr>Предполагаемый результат совместной деятельности с детьми и родителями</vt:lpstr>
      <vt:lpstr>Продукты проекта:</vt:lpstr>
      <vt:lpstr>Основные формы реализации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Спасибо за внимание»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Ленчик</dc:creator>
  <cp:lastModifiedBy>Злобины</cp:lastModifiedBy>
  <cp:revision>47</cp:revision>
  <dcterms:created xsi:type="dcterms:W3CDTF">2012-12-16T10:35:58Z</dcterms:created>
  <dcterms:modified xsi:type="dcterms:W3CDTF">2013-03-30T06:38:42Z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