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59"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00"/>
    <a:srgbClr val="932D93"/>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2" descr="http://img0.liveinternet.ru/images/attach/c/7/96/11/96011378_07.png"/>
          <p:cNvPicPr>
            <a:picLocks noChangeAspect="1" noChangeArrowheads="1"/>
          </p:cNvPicPr>
          <p:nvPr/>
        </p:nvPicPr>
        <p:blipFill>
          <a:blip r:embed="rId2" cstate="print"/>
          <a:srcRect t="9929"/>
          <a:stretch>
            <a:fillRect/>
          </a:stretch>
        </p:blipFill>
        <p:spPr bwMode="auto">
          <a:xfrm>
            <a:off x="6300192" y="148444"/>
            <a:ext cx="2843808" cy="1953158"/>
          </a:xfrm>
          <a:prstGeom prst="rect">
            <a:avLst/>
          </a:prstGeom>
          <a:noFill/>
        </p:spPr>
      </p:pic>
      <p:sp>
        <p:nvSpPr>
          <p:cNvPr id="14" name="Прямоугольник 13"/>
          <p:cNvSpPr/>
          <p:nvPr/>
        </p:nvSpPr>
        <p:spPr>
          <a:xfrm>
            <a:off x="0" y="0"/>
            <a:ext cx="9144000" cy="6858000"/>
          </a:xfrm>
          <a:prstGeom prst="rect">
            <a:avLst/>
          </a:prstGeom>
          <a:no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a:off x="2195736" y="4908281"/>
            <a:ext cx="1224136" cy="1949719"/>
          </a:xfrm>
          <a:prstGeom prst="rect">
            <a:avLst/>
          </a:prstGeom>
          <a:noFill/>
        </p:spPr>
      </p:pic>
      <p:pic>
        <p:nvPicPr>
          <p:cNvPr id="9"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a:off x="7740352" y="2615834"/>
            <a:ext cx="864096" cy="1389229"/>
          </a:xfrm>
          <a:prstGeom prst="rect">
            <a:avLst/>
          </a:prstGeom>
          <a:noFill/>
        </p:spPr>
      </p:pic>
      <p:pic>
        <p:nvPicPr>
          <p:cNvPr id="10"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r="68742" b="51603"/>
          <a:stretch>
            <a:fillRect/>
          </a:stretch>
        </p:blipFill>
        <p:spPr bwMode="auto">
          <a:xfrm>
            <a:off x="323528" y="3852893"/>
            <a:ext cx="1080120" cy="1664339"/>
          </a:xfrm>
          <a:prstGeom prst="rect">
            <a:avLst/>
          </a:prstGeom>
          <a:noFill/>
        </p:spPr>
      </p:pic>
      <p:pic>
        <p:nvPicPr>
          <p:cNvPr id="11"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2325" r="37483" b="52957"/>
          <a:stretch>
            <a:fillRect/>
          </a:stretch>
        </p:blipFill>
        <p:spPr bwMode="auto">
          <a:xfrm>
            <a:off x="251520" y="2276872"/>
            <a:ext cx="864096" cy="1339942"/>
          </a:xfrm>
          <a:prstGeom prst="rect">
            <a:avLst/>
          </a:prstGeom>
          <a:noFill/>
        </p:spPr>
      </p:pic>
      <p:pic>
        <p:nvPicPr>
          <p:cNvPr id="12"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5213" r="3388" b="50672"/>
          <a:stretch>
            <a:fillRect/>
          </a:stretch>
        </p:blipFill>
        <p:spPr bwMode="auto">
          <a:xfrm>
            <a:off x="5004048" y="4900592"/>
            <a:ext cx="1080120" cy="1688755"/>
          </a:xfrm>
          <a:prstGeom prst="rect">
            <a:avLst/>
          </a:prstGeom>
          <a:noFill/>
        </p:spPr>
      </p:pic>
      <p:pic>
        <p:nvPicPr>
          <p:cNvPr id="13"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8274" t="50400" b="7128"/>
          <a:stretch>
            <a:fillRect/>
          </a:stretch>
        </p:blipFill>
        <p:spPr bwMode="auto">
          <a:xfrm>
            <a:off x="7308304" y="4581128"/>
            <a:ext cx="1296144" cy="1726803"/>
          </a:xfrm>
          <a:prstGeom prst="rect">
            <a:avLst/>
          </a:prstGeom>
          <a:noFill/>
        </p:spPr>
      </p:pic>
      <p:sp>
        <p:nvSpPr>
          <p:cNvPr id="2" name="Заголовок 1"/>
          <p:cNvSpPr>
            <a:spLocks noGrp="1"/>
          </p:cNvSpPr>
          <p:nvPr>
            <p:ph type="ctrTitle"/>
          </p:nvPr>
        </p:nvSpPr>
        <p:spPr>
          <a:xfrm>
            <a:off x="1331640" y="2130425"/>
            <a:ext cx="6480720" cy="1470025"/>
          </a:xfrm>
        </p:spPr>
        <p:txBody>
          <a:bodyPr/>
          <a:lstStyle>
            <a:lvl1pPr>
              <a:defRPr>
                <a:solidFill>
                  <a:srgbClr val="80000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63688" y="3717032"/>
            <a:ext cx="5792688" cy="1343000"/>
          </a:xfrm>
        </p:spPr>
        <p:txBody>
          <a:bodyPr/>
          <a:lstStyle>
            <a:lvl1pPr marL="0" indent="0" algn="ctr">
              <a:buNone/>
              <a:defRPr>
                <a:solidFill>
                  <a:srgbClr val="3E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50D113-E031-42FD-B855-99CFAA176336}"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FEA75A-580F-47F4-8016-1FC6CD420E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5122" name="Picture 2" descr="http://static.klasnaocinka.com.ua/uploads/editor/3565/239744/sitepage_50/images/95.gif"/>
          <p:cNvPicPr>
            <a:picLocks noChangeAspect="1" noChangeArrowheads="1"/>
          </p:cNvPicPr>
          <p:nvPr/>
        </p:nvPicPr>
        <p:blipFill>
          <a:blip r:embed="rId2" cstate="print"/>
          <a:srcRect/>
          <a:stretch>
            <a:fillRect/>
          </a:stretch>
        </p:blipFill>
        <p:spPr bwMode="auto">
          <a:xfrm>
            <a:off x="755576" y="5892772"/>
            <a:ext cx="3744416" cy="965228"/>
          </a:xfrm>
          <a:prstGeom prst="rect">
            <a:avLst/>
          </a:prstGeom>
          <a:noFill/>
        </p:spPr>
      </p:pic>
      <p:pic>
        <p:nvPicPr>
          <p:cNvPr id="27" name="Picture 2" descr="http://static.klasnaocinka.com.ua/uploads/editor/3565/239744/sitepage_50/images/95.gif"/>
          <p:cNvPicPr>
            <a:picLocks noChangeAspect="1" noChangeArrowheads="1"/>
          </p:cNvPicPr>
          <p:nvPr/>
        </p:nvPicPr>
        <p:blipFill>
          <a:blip r:embed="rId2" cstate="print"/>
          <a:srcRect/>
          <a:stretch>
            <a:fillRect/>
          </a:stretch>
        </p:blipFill>
        <p:spPr bwMode="auto">
          <a:xfrm>
            <a:off x="4499992" y="5874210"/>
            <a:ext cx="3816424" cy="983790"/>
          </a:xfrm>
          <a:prstGeom prst="rect">
            <a:avLst/>
          </a:prstGeom>
          <a:noFill/>
        </p:spPr>
      </p:pic>
      <p:pic>
        <p:nvPicPr>
          <p:cNvPr id="8" name="Picture 2" descr="http://img0.liveinternet.ru/images/attach/c/7/96/11/96011378_07.png"/>
          <p:cNvPicPr>
            <a:picLocks noChangeAspect="1" noChangeArrowheads="1"/>
          </p:cNvPicPr>
          <p:nvPr/>
        </p:nvPicPr>
        <p:blipFill>
          <a:blip r:embed="rId3" cstate="print"/>
          <a:srcRect t="9929"/>
          <a:stretch>
            <a:fillRect/>
          </a:stretch>
        </p:blipFill>
        <p:spPr bwMode="auto">
          <a:xfrm>
            <a:off x="7571340" y="188640"/>
            <a:ext cx="1572660" cy="1080120"/>
          </a:xfrm>
          <a:prstGeom prst="rect">
            <a:avLst/>
          </a:prstGeom>
          <a:noFill/>
        </p:spPr>
      </p:pic>
      <p:pic>
        <p:nvPicPr>
          <p:cNvPr id="9"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t="46864" r="66798"/>
          <a:stretch>
            <a:fillRect/>
          </a:stretch>
        </p:blipFill>
        <p:spPr bwMode="auto">
          <a:xfrm flipH="1">
            <a:off x="8388424" y="2996952"/>
            <a:ext cx="576065" cy="936104"/>
          </a:xfrm>
          <a:prstGeom prst="rect">
            <a:avLst/>
          </a:prstGeom>
          <a:noFill/>
        </p:spPr>
      </p:pic>
      <p:pic>
        <p:nvPicPr>
          <p:cNvPr id="10"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3814" t="47325" r="33579"/>
          <a:stretch>
            <a:fillRect/>
          </a:stretch>
        </p:blipFill>
        <p:spPr bwMode="auto">
          <a:xfrm>
            <a:off x="8316416" y="5793395"/>
            <a:ext cx="662181" cy="1064605"/>
          </a:xfrm>
          <a:prstGeom prst="rect">
            <a:avLst/>
          </a:prstGeom>
          <a:noFill/>
        </p:spPr>
      </p:pic>
      <p:pic>
        <p:nvPicPr>
          <p:cNvPr id="11"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r="68742" b="51603"/>
          <a:stretch>
            <a:fillRect/>
          </a:stretch>
        </p:blipFill>
        <p:spPr bwMode="auto">
          <a:xfrm>
            <a:off x="8460432" y="2132856"/>
            <a:ext cx="504056" cy="776692"/>
          </a:xfrm>
          <a:prstGeom prst="rect">
            <a:avLst/>
          </a:prstGeom>
          <a:noFill/>
        </p:spPr>
      </p:pic>
      <p:pic>
        <p:nvPicPr>
          <p:cNvPr id="12"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2325" r="37483" b="52957"/>
          <a:stretch>
            <a:fillRect/>
          </a:stretch>
        </p:blipFill>
        <p:spPr bwMode="auto">
          <a:xfrm flipH="1">
            <a:off x="8460431" y="1340768"/>
            <a:ext cx="432048" cy="720080"/>
          </a:xfrm>
          <a:prstGeom prst="rect">
            <a:avLst/>
          </a:prstGeom>
          <a:noFill/>
        </p:spPr>
      </p:pic>
      <p:pic>
        <p:nvPicPr>
          <p:cNvPr id="13"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5213" r="3388" b="50672"/>
          <a:stretch>
            <a:fillRect/>
          </a:stretch>
        </p:blipFill>
        <p:spPr bwMode="auto">
          <a:xfrm>
            <a:off x="8388424" y="4725144"/>
            <a:ext cx="595841" cy="931590"/>
          </a:xfrm>
          <a:prstGeom prst="rect">
            <a:avLst/>
          </a:prstGeom>
          <a:noFill/>
        </p:spPr>
      </p:pic>
      <p:pic>
        <p:nvPicPr>
          <p:cNvPr id="14"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8274" t="50400" b="7128"/>
          <a:stretch>
            <a:fillRect/>
          </a:stretch>
        </p:blipFill>
        <p:spPr bwMode="auto">
          <a:xfrm>
            <a:off x="8428992" y="3861049"/>
            <a:ext cx="594544" cy="792088"/>
          </a:xfrm>
          <a:prstGeom prst="rect">
            <a:avLst/>
          </a:prstGeom>
          <a:noFill/>
        </p:spPr>
      </p:pic>
      <p:pic>
        <p:nvPicPr>
          <p:cNvPr id="15"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t="46864" r="66798"/>
          <a:stretch>
            <a:fillRect/>
          </a:stretch>
        </p:blipFill>
        <p:spPr bwMode="auto">
          <a:xfrm>
            <a:off x="72008" y="2924944"/>
            <a:ext cx="587735" cy="936104"/>
          </a:xfrm>
          <a:prstGeom prst="rect">
            <a:avLst/>
          </a:prstGeom>
          <a:noFill/>
        </p:spPr>
      </p:pic>
      <p:pic>
        <p:nvPicPr>
          <p:cNvPr id="16"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3814" t="47325" r="33579"/>
          <a:stretch>
            <a:fillRect/>
          </a:stretch>
        </p:blipFill>
        <p:spPr bwMode="auto">
          <a:xfrm flipH="1">
            <a:off x="0" y="5793395"/>
            <a:ext cx="669459" cy="1064605"/>
          </a:xfrm>
          <a:prstGeom prst="rect">
            <a:avLst/>
          </a:prstGeom>
          <a:noFill/>
        </p:spPr>
      </p:pic>
      <p:pic>
        <p:nvPicPr>
          <p:cNvPr id="17"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r="68742" b="51603"/>
          <a:stretch>
            <a:fillRect/>
          </a:stretch>
        </p:blipFill>
        <p:spPr bwMode="auto">
          <a:xfrm>
            <a:off x="144016" y="2132856"/>
            <a:ext cx="504056" cy="776692"/>
          </a:xfrm>
          <a:prstGeom prst="rect">
            <a:avLst/>
          </a:prstGeom>
          <a:noFill/>
        </p:spPr>
      </p:pic>
      <p:pic>
        <p:nvPicPr>
          <p:cNvPr id="18"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2325" r="37483" b="52957"/>
          <a:stretch>
            <a:fillRect/>
          </a:stretch>
        </p:blipFill>
        <p:spPr bwMode="auto">
          <a:xfrm>
            <a:off x="144017" y="1268760"/>
            <a:ext cx="464362" cy="720080"/>
          </a:xfrm>
          <a:prstGeom prst="rect">
            <a:avLst/>
          </a:prstGeom>
          <a:noFill/>
        </p:spPr>
      </p:pic>
      <p:pic>
        <p:nvPicPr>
          <p:cNvPr id="19"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5213" r="3388" b="50672"/>
          <a:stretch>
            <a:fillRect/>
          </a:stretch>
        </p:blipFill>
        <p:spPr bwMode="auto">
          <a:xfrm flipH="1">
            <a:off x="179512" y="4725144"/>
            <a:ext cx="591783" cy="931590"/>
          </a:xfrm>
          <a:prstGeom prst="rect">
            <a:avLst/>
          </a:prstGeom>
          <a:noFill/>
        </p:spPr>
      </p:pic>
      <p:pic>
        <p:nvPicPr>
          <p:cNvPr id="20"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8274" t="50400" b="7128"/>
          <a:stretch>
            <a:fillRect/>
          </a:stretch>
        </p:blipFill>
        <p:spPr bwMode="auto">
          <a:xfrm flipH="1">
            <a:off x="0" y="3861048"/>
            <a:ext cx="552512" cy="792088"/>
          </a:xfrm>
          <a:prstGeom prst="rect">
            <a:avLst/>
          </a:prstGeom>
          <a:noFill/>
        </p:spPr>
      </p:pic>
      <p:pic>
        <p:nvPicPr>
          <p:cNvPr id="21" name="Picture 2" descr="http://img0.liveinternet.ru/images/attach/c/7/96/11/96011378_07.png"/>
          <p:cNvPicPr>
            <a:picLocks noChangeAspect="1" noChangeArrowheads="1"/>
          </p:cNvPicPr>
          <p:nvPr/>
        </p:nvPicPr>
        <p:blipFill>
          <a:blip r:embed="rId3" cstate="print"/>
          <a:srcRect t="9929"/>
          <a:stretch>
            <a:fillRect/>
          </a:stretch>
        </p:blipFill>
        <p:spPr bwMode="auto">
          <a:xfrm flipH="1">
            <a:off x="-1" y="260647"/>
            <a:ext cx="1475656" cy="1065751"/>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611560" y="1628800"/>
            <a:ext cx="8229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650D113-E031-42FD-B855-99CFAA176336}"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FEA75A-580F-47F4-8016-1FC6CD420EC2}" type="slidenum">
              <a:rPr lang="ru-RU" smtClean="0"/>
              <a:pPr/>
              <a:t>‹#›</a:t>
            </a:fld>
            <a:endParaRPr lang="ru-RU"/>
          </a:p>
        </p:txBody>
      </p:sp>
      <p:sp>
        <p:nvSpPr>
          <p:cNvPr id="7" name="Прямоугольник 6"/>
          <p:cNvSpPr/>
          <p:nvPr/>
        </p:nvSpPr>
        <p:spPr>
          <a:xfrm>
            <a:off x="0" y="0"/>
            <a:ext cx="9144000" cy="6858000"/>
          </a:xfrm>
          <a:prstGeom prst="rect">
            <a:avLst/>
          </a:prstGeom>
          <a:no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2" descr="http://img0.liveinternet.ru/images/attach/c/7/96/11/96011378_07.png"/>
          <p:cNvPicPr>
            <a:picLocks noChangeAspect="1" noChangeArrowheads="1"/>
          </p:cNvPicPr>
          <p:nvPr/>
        </p:nvPicPr>
        <p:blipFill>
          <a:blip r:embed="rId2" cstate="print"/>
          <a:srcRect t="9929"/>
          <a:stretch>
            <a:fillRect/>
          </a:stretch>
        </p:blipFill>
        <p:spPr bwMode="auto">
          <a:xfrm>
            <a:off x="0" y="188640"/>
            <a:ext cx="2470749" cy="1696937"/>
          </a:xfrm>
          <a:prstGeom prst="rect">
            <a:avLst/>
          </a:prstGeom>
          <a:noFill/>
        </p:spPr>
      </p:pic>
      <p:pic>
        <p:nvPicPr>
          <p:cNvPr id="9"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a:off x="1187624" y="4908281"/>
            <a:ext cx="1224136" cy="1949719"/>
          </a:xfrm>
          <a:prstGeom prst="rect">
            <a:avLst/>
          </a:prstGeom>
          <a:noFill/>
        </p:spPr>
      </p:pic>
      <p:pic>
        <p:nvPicPr>
          <p:cNvPr id="10"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a:off x="8100392" y="764704"/>
            <a:ext cx="864096" cy="1389229"/>
          </a:xfrm>
          <a:prstGeom prst="rect">
            <a:avLst/>
          </a:prstGeom>
          <a:noFill/>
        </p:spPr>
      </p:pic>
      <p:pic>
        <p:nvPicPr>
          <p:cNvPr id="11"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r="68742" b="51603"/>
          <a:stretch>
            <a:fillRect/>
          </a:stretch>
        </p:blipFill>
        <p:spPr bwMode="auto">
          <a:xfrm>
            <a:off x="251520" y="3933056"/>
            <a:ext cx="1080120" cy="1664339"/>
          </a:xfrm>
          <a:prstGeom prst="rect">
            <a:avLst/>
          </a:prstGeom>
          <a:noFill/>
        </p:spPr>
      </p:pic>
      <p:pic>
        <p:nvPicPr>
          <p:cNvPr id="12"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2325" r="37483" b="52957"/>
          <a:stretch>
            <a:fillRect/>
          </a:stretch>
        </p:blipFill>
        <p:spPr bwMode="auto">
          <a:xfrm>
            <a:off x="179512" y="2132856"/>
            <a:ext cx="864096" cy="1339942"/>
          </a:xfrm>
          <a:prstGeom prst="rect">
            <a:avLst/>
          </a:prstGeom>
          <a:noFill/>
        </p:spPr>
      </p:pic>
      <p:pic>
        <p:nvPicPr>
          <p:cNvPr id="13"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5213" r="3388" b="50672"/>
          <a:stretch>
            <a:fillRect/>
          </a:stretch>
        </p:blipFill>
        <p:spPr bwMode="auto">
          <a:xfrm>
            <a:off x="7308304" y="4941168"/>
            <a:ext cx="1080120" cy="1688755"/>
          </a:xfrm>
          <a:prstGeom prst="rect">
            <a:avLst/>
          </a:prstGeom>
          <a:noFill/>
        </p:spPr>
      </p:pic>
      <p:pic>
        <p:nvPicPr>
          <p:cNvPr id="14"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8274" t="50400" b="7128"/>
          <a:stretch>
            <a:fillRect/>
          </a:stretch>
        </p:blipFill>
        <p:spPr bwMode="auto">
          <a:xfrm>
            <a:off x="7847856" y="3140968"/>
            <a:ext cx="1296144" cy="1726803"/>
          </a:xfrm>
          <a:prstGeom prst="rect">
            <a:avLst/>
          </a:prstGeom>
          <a:noFill/>
        </p:spPr>
      </p:pic>
      <p:sp>
        <p:nvSpPr>
          <p:cNvPr id="2" name="Заголовок 1"/>
          <p:cNvSpPr>
            <a:spLocks noGrp="1"/>
          </p:cNvSpPr>
          <p:nvPr>
            <p:ph type="title"/>
          </p:nvPr>
        </p:nvSpPr>
        <p:spPr>
          <a:xfrm>
            <a:off x="755576" y="1484784"/>
            <a:ext cx="7772400" cy="1362075"/>
          </a:xfrm>
        </p:spPr>
        <p:txBody>
          <a:bodyPr anchor="t"/>
          <a:lstStyle>
            <a:lvl1pPr algn="ctr">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normAutofit/>
          </a:bodyPr>
          <a:lstStyle>
            <a:lvl1pPr marL="0" indent="0" algn="ctr">
              <a:buNone/>
              <a:defRPr sz="2400">
                <a:solidFill>
                  <a:srgbClr val="2E001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50D113-E031-42FD-B855-99CFAA176336}"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FEA75A-580F-47F4-8016-1FC6CD420EC2}" type="slidenum">
              <a:rPr lang="ru-RU" smtClean="0"/>
              <a:pPr/>
              <a:t>‹#›</a:t>
            </a:fld>
            <a:endParaRPr lang="ru-RU"/>
          </a:p>
        </p:txBody>
      </p:sp>
      <p:sp>
        <p:nvSpPr>
          <p:cNvPr id="7" name="Прямоугольник 6"/>
          <p:cNvSpPr/>
          <p:nvPr/>
        </p:nvSpPr>
        <p:spPr>
          <a:xfrm>
            <a:off x="0" y="0"/>
            <a:ext cx="9144000" cy="6858000"/>
          </a:xfrm>
          <a:prstGeom prst="rect">
            <a:avLst/>
          </a:prstGeom>
          <a:no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http://antalpiti.ru/files/99604/raduga_1.gif"/>
          <p:cNvPicPr>
            <a:picLocks noChangeAspect="1" noChangeArrowheads="1"/>
          </p:cNvPicPr>
          <p:nvPr/>
        </p:nvPicPr>
        <p:blipFill>
          <a:blip r:embed="rId4" cstate="print"/>
          <a:srcRect/>
          <a:stretch>
            <a:fillRect/>
          </a:stretch>
        </p:blipFill>
        <p:spPr bwMode="auto">
          <a:xfrm>
            <a:off x="2699792" y="5254520"/>
            <a:ext cx="3888432" cy="1603480"/>
          </a:xfrm>
          <a:prstGeom prst="rect">
            <a:avLst/>
          </a:prstGeom>
          <a:noFill/>
        </p:spPr>
      </p:pic>
      <p:pic>
        <p:nvPicPr>
          <p:cNvPr id="16"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rot="1002683">
            <a:off x="5329554" y="4892052"/>
            <a:ext cx="864096" cy="1389229"/>
          </a:xfrm>
          <a:prstGeom prst="rect">
            <a:avLst/>
          </a:prstGeom>
          <a:noFill/>
          <a:effectLst>
            <a:outerShdw blurRad="50800" dist="38100" dir="16200000" rotWithShape="0">
              <a:prstClr val="black">
                <a:alpha val="40000"/>
              </a:prstClr>
            </a:outerShdw>
          </a:effectLst>
        </p:spPr>
      </p:pic>
      <p:pic>
        <p:nvPicPr>
          <p:cNvPr id="17"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rot="20661004">
            <a:off x="3327754" y="4686283"/>
            <a:ext cx="998084" cy="1589679"/>
          </a:xfrm>
          <a:prstGeom prst="rect">
            <a:avLst/>
          </a:prstGeom>
          <a:noFill/>
          <a:effectLst>
            <a:outerShdw blurRad="50800" dist="38100" dir="16200000" rotWithShape="0">
              <a:prstClr val="black">
                <a:alpha val="40000"/>
              </a:prst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30" name="Picture 2" descr="http://static.klasnaocinka.com.ua/uploads/editor/3565/239744/sitepage_50/images/95.gif"/>
          <p:cNvPicPr>
            <a:picLocks noChangeAspect="1" noChangeArrowheads="1"/>
          </p:cNvPicPr>
          <p:nvPr/>
        </p:nvPicPr>
        <p:blipFill>
          <a:blip r:embed="rId2" cstate="print"/>
          <a:srcRect/>
          <a:stretch>
            <a:fillRect/>
          </a:stretch>
        </p:blipFill>
        <p:spPr bwMode="auto">
          <a:xfrm>
            <a:off x="755576" y="5892772"/>
            <a:ext cx="3744416" cy="965228"/>
          </a:xfrm>
          <a:prstGeom prst="rect">
            <a:avLst/>
          </a:prstGeom>
          <a:noFill/>
        </p:spPr>
      </p:pic>
      <p:pic>
        <p:nvPicPr>
          <p:cNvPr id="31" name="Picture 2" descr="http://static.klasnaocinka.com.ua/uploads/editor/3565/239744/sitepage_50/images/95.gif"/>
          <p:cNvPicPr>
            <a:picLocks noChangeAspect="1" noChangeArrowheads="1"/>
          </p:cNvPicPr>
          <p:nvPr/>
        </p:nvPicPr>
        <p:blipFill>
          <a:blip r:embed="rId2" cstate="print"/>
          <a:srcRect/>
          <a:stretch>
            <a:fillRect/>
          </a:stretch>
        </p:blipFill>
        <p:spPr bwMode="auto">
          <a:xfrm>
            <a:off x="4499992" y="5874210"/>
            <a:ext cx="3816424" cy="983790"/>
          </a:xfrm>
          <a:prstGeom prst="rect">
            <a:avLst/>
          </a:prstGeom>
          <a:noFill/>
        </p:spPr>
      </p:pic>
      <p:pic>
        <p:nvPicPr>
          <p:cNvPr id="16" name="Picture 2" descr="http://img0.liveinternet.ru/images/attach/c/7/96/11/96011378_07.png"/>
          <p:cNvPicPr>
            <a:picLocks noChangeAspect="1" noChangeArrowheads="1"/>
          </p:cNvPicPr>
          <p:nvPr/>
        </p:nvPicPr>
        <p:blipFill>
          <a:blip r:embed="rId3" cstate="print"/>
          <a:srcRect t="9929"/>
          <a:stretch>
            <a:fillRect/>
          </a:stretch>
        </p:blipFill>
        <p:spPr bwMode="auto">
          <a:xfrm>
            <a:off x="7781028" y="188640"/>
            <a:ext cx="1362972" cy="936104"/>
          </a:xfrm>
          <a:prstGeom prst="rect">
            <a:avLst/>
          </a:prstGeom>
          <a:noFill/>
        </p:spPr>
      </p:pic>
      <p:pic>
        <p:nvPicPr>
          <p:cNvPr id="17"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t="46864" r="66798"/>
          <a:stretch>
            <a:fillRect/>
          </a:stretch>
        </p:blipFill>
        <p:spPr bwMode="auto">
          <a:xfrm flipH="1">
            <a:off x="8388424" y="2996952"/>
            <a:ext cx="576065" cy="936104"/>
          </a:xfrm>
          <a:prstGeom prst="rect">
            <a:avLst/>
          </a:prstGeom>
          <a:noFill/>
        </p:spPr>
      </p:pic>
      <p:pic>
        <p:nvPicPr>
          <p:cNvPr id="18"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3814" t="47325" r="33579"/>
          <a:stretch>
            <a:fillRect/>
          </a:stretch>
        </p:blipFill>
        <p:spPr bwMode="auto">
          <a:xfrm>
            <a:off x="8316416" y="5793395"/>
            <a:ext cx="662181" cy="1064605"/>
          </a:xfrm>
          <a:prstGeom prst="rect">
            <a:avLst/>
          </a:prstGeom>
          <a:noFill/>
        </p:spPr>
      </p:pic>
      <p:pic>
        <p:nvPicPr>
          <p:cNvPr id="19"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r="68742" b="51603"/>
          <a:stretch>
            <a:fillRect/>
          </a:stretch>
        </p:blipFill>
        <p:spPr bwMode="auto">
          <a:xfrm>
            <a:off x="8460432" y="2132856"/>
            <a:ext cx="504056" cy="776692"/>
          </a:xfrm>
          <a:prstGeom prst="rect">
            <a:avLst/>
          </a:prstGeom>
          <a:noFill/>
        </p:spPr>
      </p:pic>
      <p:pic>
        <p:nvPicPr>
          <p:cNvPr id="20"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2325" r="37483" b="52957"/>
          <a:stretch>
            <a:fillRect/>
          </a:stretch>
        </p:blipFill>
        <p:spPr bwMode="auto">
          <a:xfrm flipH="1">
            <a:off x="8460431" y="1340768"/>
            <a:ext cx="432048" cy="720080"/>
          </a:xfrm>
          <a:prstGeom prst="rect">
            <a:avLst/>
          </a:prstGeom>
          <a:noFill/>
        </p:spPr>
      </p:pic>
      <p:pic>
        <p:nvPicPr>
          <p:cNvPr id="21"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5213" r="3388" b="50672"/>
          <a:stretch>
            <a:fillRect/>
          </a:stretch>
        </p:blipFill>
        <p:spPr bwMode="auto">
          <a:xfrm>
            <a:off x="8388424" y="4725144"/>
            <a:ext cx="595841" cy="931590"/>
          </a:xfrm>
          <a:prstGeom prst="rect">
            <a:avLst/>
          </a:prstGeom>
          <a:noFill/>
        </p:spPr>
      </p:pic>
      <p:pic>
        <p:nvPicPr>
          <p:cNvPr id="22"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8274" t="50400" b="7128"/>
          <a:stretch>
            <a:fillRect/>
          </a:stretch>
        </p:blipFill>
        <p:spPr bwMode="auto">
          <a:xfrm>
            <a:off x="8428992" y="3861049"/>
            <a:ext cx="594544" cy="792088"/>
          </a:xfrm>
          <a:prstGeom prst="rect">
            <a:avLst/>
          </a:prstGeom>
          <a:noFill/>
        </p:spPr>
      </p:pic>
      <p:pic>
        <p:nvPicPr>
          <p:cNvPr id="23"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t="46864" r="66798"/>
          <a:stretch>
            <a:fillRect/>
          </a:stretch>
        </p:blipFill>
        <p:spPr bwMode="auto">
          <a:xfrm>
            <a:off x="72008" y="2924944"/>
            <a:ext cx="587735" cy="936104"/>
          </a:xfrm>
          <a:prstGeom prst="rect">
            <a:avLst/>
          </a:prstGeom>
          <a:noFill/>
        </p:spPr>
      </p:pic>
      <p:pic>
        <p:nvPicPr>
          <p:cNvPr id="24"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3814" t="47325" r="33579"/>
          <a:stretch>
            <a:fillRect/>
          </a:stretch>
        </p:blipFill>
        <p:spPr bwMode="auto">
          <a:xfrm flipH="1">
            <a:off x="0" y="5793395"/>
            <a:ext cx="669459" cy="1064605"/>
          </a:xfrm>
          <a:prstGeom prst="rect">
            <a:avLst/>
          </a:prstGeom>
          <a:noFill/>
        </p:spPr>
      </p:pic>
      <p:pic>
        <p:nvPicPr>
          <p:cNvPr id="25"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r="68742" b="51603"/>
          <a:stretch>
            <a:fillRect/>
          </a:stretch>
        </p:blipFill>
        <p:spPr bwMode="auto">
          <a:xfrm>
            <a:off x="144016" y="2132856"/>
            <a:ext cx="504056" cy="776692"/>
          </a:xfrm>
          <a:prstGeom prst="rect">
            <a:avLst/>
          </a:prstGeom>
          <a:noFill/>
        </p:spPr>
      </p:pic>
      <p:pic>
        <p:nvPicPr>
          <p:cNvPr id="26"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32325" r="37483" b="52957"/>
          <a:stretch>
            <a:fillRect/>
          </a:stretch>
        </p:blipFill>
        <p:spPr bwMode="auto">
          <a:xfrm>
            <a:off x="144017" y="1268760"/>
            <a:ext cx="464362" cy="720080"/>
          </a:xfrm>
          <a:prstGeom prst="rect">
            <a:avLst/>
          </a:prstGeom>
          <a:noFill/>
        </p:spPr>
      </p:pic>
      <p:pic>
        <p:nvPicPr>
          <p:cNvPr id="27"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5213" r="3388" b="50672"/>
          <a:stretch>
            <a:fillRect/>
          </a:stretch>
        </p:blipFill>
        <p:spPr bwMode="auto">
          <a:xfrm flipH="1">
            <a:off x="179512" y="4725144"/>
            <a:ext cx="591783" cy="931590"/>
          </a:xfrm>
          <a:prstGeom prst="rect">
            <a:avLst/>
          </a:prstGeom>
          <a:noFill/>
        </p:spPr>
      </p:pic>
      <p:pic>
        <p:nvPicPr>
          <p:cNvPr id="28" name="Picture 2" descr="http://static.freepik.com/free-photo/cartoon-children-vector_34-56587.jpg"/>
          <p:cNvPicPr>
            <a:picLocks noChangeAspect="1" noChangeArrowheads="1"/>
          </p:cNvPicPr>
          <p:nvPr/>
        </p:nvPicPr>
        <p:blipFill>
          <a:blip r:embed="rId4" cstate="print">
            <a:clrChange>
              <a:clrFrom>
                <a:srgbClr val="FFFFFF"/>
              </a:clrFrom>
              <a:clrTo>
                <a:srgbClr val="FFFFFF">
                  <a:alpha val="0"/>
                </a:srgbClr>
              </a:clrTo>
            </a:clrChange>
          </a:blip>
          <a:srcRect l="68274" t="50400" b="7128"/>
          <a:stretch>
            <a:fillRect/>
          </a:stretch>
        </p:blipFill>
        <p:spPr bwMode="auto">
          <a:xfrm>
            <a:off x="112576" y="3861049"/>
            <a:ext cx="594544" cy="792088"/>
          </a:xfrm>
          <a:prstGeom prst="rect">
            <a:avLst/>
          </a:prstGeom>
          <a:noFill/>
        </p:spPr>
      </p:pic>
      <p:pic>
        <p:nvPicPr>
          <p:cNvPr id="29" name="Picture 2" descr="http://img0.liveinternet.ru/images/attach/c/7/96/11/96011378_07.png"/>
          <p:cNvPicPr>
            <a:picLocks noChangeAspect="1" noChangeArrowheads="1"/>
          </p:cNvPicPr>
          <p:nvPr/>
        </p:nvPicPr>
        <p:blipFill>
          <a:blip r:embed="rId3" cstate="print"/>
          <a:srcRect t="9929"/>
          <a:stretch>
            <a:fillRect/>
          </a:stretch>
        </p:blipFill>
        <p:spPr bwMode="auto">
          <a:xfrm flipH="1">
            <a:off x="0" y="260648"/>
            <a:ext cx="1196441" cy="86409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50D113-E031-42FD-B855-99CFAA176336}" type="datetimeFigureOut">
              <a:rPr lang="ru-RU" smtClean="0"/>
              <a:pPr/>
              <a:t>07.02.2015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FEA75A-580F-47F4-8016-1FC6CD420EC2}" type="slidenum">
              <a:rPr lang="ru-RU" smtClean="0"/>
              <a:pPr/>
              <a:t>‹#›</a:t>
            </a:fld>
            <a:endParaRPr lang="ru-RU"/>
          </a:p>
        </p:txBody>
      </p:sp>
      <p:sp>
        <p:nvSpPr>
          <p:cNvPr id="8" name="Прямоугольник 7"/>
          <p:cNvSpPr/>
          <p:nvPr/>
        </p:nvSpPr>
        <p:spPr>
          <a:xfrm>
            <a:off x="0" y="0"/>
            <a:ext cx="9144000" cy="6858000"/>
          </a:xfrm>
          <a:prstGeom prst="rect">
            <a:avLst/>
          </a:prstGeom>
          <a:no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14" name="Picture 2" descr="http://img0.liveinternet.ru/images/attach/c/7/96/11/96011378_07.png"/>
          <p:cNvPicPr>
            <a:picLocks noChangeAspect="1" noChangeArrowheads="1"/>
          </p:cNvPicPr>
          <p:nvPr/>
        </p:nvPicPr>
        <p:blipFill>
          <a:blip r:embed="rId2" cstate="print"/>
          <a:srcRect t="9929"/>
          <a:stretch>
            <a:fillRect/>
          </a:stretch>
        </p:blipFill>
        <p:spPr bwMode="auto">
          <a:xfrm>
            <a:off x="0" y="188640"/>
            <a:ext cx="2470749" cy="1696937"/>
          </a:xfrm>
          <a:prstGeom prst="rect">
            <a:avLst/>
          </a:prstGeom>
          <a:noFill/>
        </p:spPr>
      </p:pic>
      <p:pic>
        <p:nvPicPr>
          <p:cNvPr id="15"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a:off x="251520" y="2204864"/>
            <a:ext cx="998084" cy="1589679"/>
          </a:xfrm>
          <a:prstGeom prst="rect">
            <a:avLst/>
          </a:prstGeom>
          <a:noFill/>
        </p:spPr>
      </p:pic>
      <p:pic>
        <p:nvPicPr>
          <p:cNvPr id="16"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a:off x="8100392" y="764704"/>
            <a:ext cx="864096" cy="1389229"/>
          </a:xfrm>
          <a:prstGeom prst="rect">
            <a:avLst/>
          </a:prstGeom>
          <a:noFill/>
        </p:spPr>
      </p:pic>
      <p:pic>
        <p:nvPicPr>
          <p:cNvPr id="17"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r="68742" b="51603"/>
          <a:stretch>
            <a:fillRect/>
          </a:stretch>
        </p:blipFill>
        <p:spPr bwMode="auto">
          <a:xfrm>
            <a:off x="251520" y="3933056"/>
            <a:ext cx="1080120" cy="1664339"/>
          </a:xfrm>
          <a:prstGeom prst="rect">
            <a:avLst/>
          </a:prstGeom>
          <a:noFill/>
        </p:spPr>
      </p:pic>
      <p:pic>
        <p:nvPicPr>
          <p:cNvPr id="18"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2325" r="37483" b="52957"/>
          <a:stretch>
            <a:fillRect/>
          </a:stretch>
        </p:blipFill>
        <p:spPr bwMode="auto">
          <a:xfrm>
            <a:off x="1115616" y="5071411"/>
            <a:ext cx="1080120" cy="1674927"/>
          </a:xfrm>
          <a:prstGeom prst="rect">
            <a:avLst/>
          </a:prstGeom>
          <a:noFill/>
        </p:spPr>
      </p:pic>
      <p:pic>
        <p:nvPicPr>
          <p:cNvPr id="19"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5213" r="3388" b="50672"/>
          <a:stretch>
            <a:fillRect/>
          </a:stretch>
        </p:blipFill>
        <p:spPr bwMode="auto">
          <a:xfrm>
            <a:off x="7308304" y="4941168"/>
            <a:ext cx="1080120" cy="1688755"/>
          </a:xfrm>
          <a:prstGeom prst="rect">
            <a:avLst/>
          </a:prstGeom>
          <a:noFill/>
        </p:spPr>
      </p:pic>
      <p:pic>
        <p:nvPicPr>
          <p:cNvPr id="20"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8274" t="50400" b="7128"/>
          <a:stretch>
            <a:fillRect/>
          </a:stretch>
        </p:blipFill>
        <p:spPr bwMode="auto">
          <a:xfrm>
            <a:off x="7847856" y="3140968"/>
            <a:ext cx="1296144" cy="1726803"/>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50D113-E031-42FD-B855-99CFAA176336}" type="datetimeFigureOut">
              <a:rPr lang="ru-RU" smtClean="0"/>
              <a:pPr/>
              <a:t>07.02.2015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FEA75A-580F-47F4-8016-1FC6CD420EC2}" type="slidenum">
              <a:rPr lang="ru-RU" smtClean="0"/>
              <a:pPr/>
              <a:t>‹#›</a:t>
            </a:fld>
            <a:endParaRPr lang="ru-RU"/>
          </a:p>
        </p:txBody>
      </p:sp>
      <p:sp>
        <p:nvSpPr>
          <p:cNvPr id="6" name="Прямоугольник 5"/>
          <p:cNvSpPr/>
          <p:nvPr/>
        </p:nvSpPr>
        <p:spPr>
          <a:xfrm>
            <a:off x="0" y="0"/>
            <a:ext cx="9144000" cy="6858000"/>
          </a:xfrm>
          <a:prstGeom prst="rect">
            <a:avLst/>
          </a:prstGeom>
          <a:no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Picture 2" descr="http://antalpiti.ru/files/99604/raduga_1.gif"/>
          <p:cNvPicPr>
            <a:picLocks noChangeAspect="1" noChangeArrowheads="1"/>
          </p:cNvPicPr>
          <p:nvPr/>
        </p:nvPicPr>
        <p:blipFill>
          <a:blip r:embed="rId4" cstate="print"/>
          <a:srcRect/>
          <a:stretch>
            <a:fillRect/>
          </a:stretch>
        </p:blipFill>
        <p:spPr bwMode="auto">
          <a:xfrm>
            <a:off x="2699792" y="5254520"/>
            <a:ext cx="3888432" cy="1603480"/>
          </a:xfrm>
          <a:prstGeom prst="rect">
            <a:avLst/>
          </a:prstGeom>
          <a:noFill/>
        </p:spPr>
      </p:pic>
      <p:pic>
        <p:nvPicPr>
          <p:cNvPr id="22"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rot="1002683">
            <a:off x="5329554" y="4892052"/>
            <a:ext cx="864096" cy="1389229"/>
          </a:xfrm>
          <a:prstGeom prst="rect">
            <a:avLst/>
          </a:prstGeom>
          <a:noFill/>
          <a:effectLst>
            <a:outerShdw blurRad="50800" dist="38100" dir="16200000" rotWithShape="0">
              <a:prstClr val="black">
                <a:alpha val="40000"/>
              </a:prstClr>
            </a:outerShdw>
          </a:effectLst>
        </p:spPr>
      </p:pic>
      <p:pic>
        <p:nvPicPr>
          <p:cNvPr id="23"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rot="20661004">
            <a:off x="3327754" y="4686283"/>
            <a:ext cx="998084" cy="1589679"/>
          </a:xfrm>
          <a:prstGeom prst="rect">
            <a:avLst/>
          </a:prstGeom>
          <a:noFill/>
          <a:effectLst>
            <a:outerShdw blurRad="50800" dist="38100" dir="16200000"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3" name="Picture 2" descr="http://img0.liveinternet.ru/images/attach/c/7/96/11/96011378_07.png"/>
          <p:cNvPicPr>
            <a:picLocks noChangeAspect="1" noChangeArrowheads="1"/>
          </p:cNvPicPr>
          <p:nvPr/>
        </p:nvPicPr>
        <p:blipFill>
          <a:blip r:embed="rId2" cstate="print"/>
          <a:srcRect t="9929"/>
          <a:stretch>
            <a:fillRect/>
          </a:stretch>
        </p:blipFill>
        <p:spPr bwMode="auto">
          <a:xfrm>
            <a:off x="0" y="188640"/>
            <a:ext cx="2470749" cy="1696937"/>
          </a:xfrm>
          <a:prstGeom prst="rect">
            <a:avLst/>
          </a:prstGeom>
          <a:noFill/>
        </p:spPr>
      </p:pic>
      <p:pic>
        <p:nvPicPr>
          <p:cNvPr id="14"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a:off x="1043608" y="5085184"/>
            <a:ext cx="1224136" cy="1949719"/>
          </a:xfrm>
          <a:prstGeom prst="rect">
            <a:avLst/>
          </a:prstGeom>
          <a:noFill/>
        </p:spPr>
      </p:pic>
      <p:pic>
        <p:nvPicPr>
          <p:cNvPr id="15"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a:off x="8028384" y="1196752"/>
            <a:ext cx="864096" cy="1389229"/>
          </a:xfrm>
          <a:prstGeom prst="rect">
            <a:avLst/>
          </a:prstGeom>
          <a:noFill/>
        </p:spPr>
      </p:pic>
      <p:pic>
        <p:nvPicPr>
          <p:cNvPr id="16"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r="68742" b="51603"/>
          <a:stretch>
            <a:fillRect/>
          </a:stretch>
        </p:blipFill>
        <p:spPr bwMode="auto">
          <a:xfrm>
            <a:off x="0" y="3789040"/>
            <a:ext cx="1080120" cy="1664339"/>
          </a:xfrm>
          <a:prstGeom prst="rect">
            <a:avLst/>
          </a:prstGeom>
          <a:noFill/>
        </p:spPr>
      </p:pic>
      <p:pic>
        <p:nvPicPr>
          <p:cNvPr id="17"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2325" r="37483" b="52957"/>
          <a:stretch>
            <a:fillRect/>
          </a:stretch>
        </p:blipFill>
        <p:spPr bwMode="auto">
          <a:xfrm>
            <a:off x="179512" y="2132856"/>
            <a:ext cx="864096" cy="1339942"/>
          </a:xfrm>
          <a:prstGeom prst="rect">
            <a:avLst/>
          </a:prstGeom>
          <a:noFill/>
        </p:spPr>
      </p:pic>
      <p:pic>
        <p:nvPicPr>
          <p:cNvPr id="18"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5213" r="3388" b="50672"/>
          <a:stretch>
            <a:fillRect/>
          </a:stretch>
        </p:blipFill>
        <p:spPr bwMode="auto">
          <a:xfrm>
            <a:off x="7308304" y="4941168"/>
            <a:ext cx="1080120" cy="1688755"/>
          </a:xfrm>
          <a:prstGeom prst="rect">
            <a:avLst/>
          </a:prstGeom>
          <a:noFill/>
        </p:spPr>
      </p:pic>
      <p:pic>
        <p:nvPicPr>
          <p:cNvPr id="19"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68274" t="50400" b="7128"/>
          <a:stretch>
            <a:fillRect/>
          </a:stretch>
        </p:blipFill>
        <p:spPr bwMode="auto">
          <a:xfrm>
            <a:off x="7847856" y="2924944"/>
            <a:ext cx="1296144" cy="1726803"/>
          </a:xfrm>
          <a:prstGeom prst="rect">
            <a:avLst/>
          </a:prstGeom>
          <a:noFill/>
        </p:spPr>
      </p:pic>
      <p:sp>
        <p:nvSpPr>
          <p:cNvPr id="2" name="Дата 1"/>
          <p:cNvSpPr>
            <a:spLocks noGrp="1"/>
          </p:cNvSpPr>
          <p:nvPr>
            <p:ph type="dt" sz="half" idx="10"/>
          </p:nvPr>
        </p:nvSpPr>
        <p:spPr/>
        <p:txBody>
          <a:bodyPr/>
          <a:lstStyle/>
          <a:p>
            <a:fld id="{C650D113-E031-42FD-B855-99CFAA176336}" type="datetimeFigureOut">
              <a:rPr lang="ru-RU" smtClean="0"/>
              <a:pPr/>
              <a:t>07.02.2015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FEA75A-580F-47F4-8016-1FC6CD420EC2}" type="slidenum">
              <a:rPr lang="ru-RU" smtClean="0"/>
              <a:pPr/>
              <a:t>‹#›</a:t>
            </a:fld>
            <a:endParaRPr lang="ru-RU"/>
          </a:p>
        </p:txBody>
      </p:sp>
      <p:sp>
        <p:nvSpPr>
          <p:cNvPr id="5" name="Прямоугольник 4"/>
          <p:cNvSpPr/>
          <p:nvPr/>
        </p:nvSpPr>
        <p:spPr>
          <a:xfrm>
            <a:off x="0" y="0"/>
            <a:ext cx="9144000" cy="6858000"/>
          </a:xfrm>
          <a:prstGeom prst="rect">
            <a:avLst/>
          </a:prstGeom>
          <a:no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2" descr="http://antalpiti.ru/files/99604/raduga_1.gif"/>
          <p:cNvPicPr>
            <a:picLocks noChangeAspect="1" noChangeArrowheads="1"/>
          </p:cNvPicPr>
          <p:nvPr/>
        </p:nvPicPr>
        <p:blipFill>
          <a:blip r:embed="rId4" cstate="print"/>
          <a:srcRect/>
          <a:stretch>
            <a:fillRect/>
          </a:stretch>
        </p:blipFill>
        <p:spPr bwMode="auto">
          <a:xfrm>
            <a:off x="2699792" y="5254520"/>
            <a:ext cx="3888432" cy="1603480"/>
          </a:xfrm>
          <a:prstGeom prst="rect">
            <a:avLst/>
          </a:prstGeom>
          <a:noFill/>
        </p:spPr>
      </p:pic>
      <p:pic>
        <p:nvPicPr>
          <p:cNvPr id="21"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l="33814" t="47325" r="33579"/>
          <a:stretch>
            <a:fillRect/>
          </a:stretch>
        </p:blipFill>
        <p:spPr bwMode="auto">
          <a:xfrm rot="1002683">
            <a:off x="5329554" y="4892052"/>
            <a:ext cx="864096" cy="1389229"/>
          </a:xfrm>
          <a:prstGeom prst="rect">
            <a:avLst/>
          </a:prstGeom>
          <a:noFill/>
          <a:effectLst>
            <a:outerShdw blurRad="50800" dist="38100" dir="16200000" rotWithShape="0">
              <a:prstClr val="black">
                <a:alpha val="40000"/>
              </a:prstClr>
            </a:outerShdw>
          </a:effectLst>
        </p:spPr>
      </p:pic>
      <p:pic>
        <p:nvPicPr>
          <p:cNvPr id="22" name="Picture 2" descr="http://static.freepik.com/free-photo/cartoon-children-vector_34-56587.jpg"/>
          <p:cNvPicPr>
            <a:picLocks noChangeAspect="1" noChangeArrowheads="1"/>
          </p:cNvPicPr>
          <p:nvPr/>
        </p:nvPicPr>
        <p:blipFill>
          <a:blip r:embed="rId3" cstate="print">
            <a:clrChange>
              <a:clrFrom>
                <a:srgbClr val="FFFFFF"/>
              </a:clrFrom>
              <a:clrTo>
                <a:srgbClr val="FFFFFF">
                  <a:alpha val="0"/>
                </a:srgbClr>
              </a:clrTo>
            </a:clrChange>
          </a:blip>
          <a:srcRect t="46864" r="66798"/>
          <a:stretch>
            <a:fillRect/>
          </a:stretch>
        </p:blipFill>
        <p:spPr bwMode="auto">
          <a:xfrm rot="20661004">
            <a:off x="3327754" y="4686283"/>
            <a:ext cx="998084" cy="1589679"/>
          </a:xfrm>
          <a:prstGeom prst="rect">
            <a:avLst/>
          </a:prstGeom>
          <a:noFill/>
          <a:effectLst>
            <a:outerShdw blurRad="50800" dist="38100" dir="16200000"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0D113-E031-42FD-B855-99CFAA176336}" type="datetimeFigureOut">
              <a:rPr lang="ru-RU" smtClean="0"/>
              <a:pPr/>
              <a:t>07.02.2015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EA75A-580F-47F4-8016-1FC6CD420EC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defTabSz="914400" rtl="0" eaLnBrk="1" latinLnBrk="0" hangingPunct="1">
        <a:spcBef>
          <a:spcPct val="0"/>
        </a:spcBef>
        <a:buNone/>
        <a:defRPr sz="5400" b="1" kern="1200" cap="none" spc="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132856"/>
            <a:ext cx="5832648" cy="3195786"/>
          </a:xfrm>
        </p:spPr>
        <p:txBody>
          <a:bodyPr>
            <a:normAutofit fontScale="90000"/>
          </a:bodyPr>
          <a:lstStyle/>
          <a:p>
            <a:r>
              <a:rPr lang="ru-RU" i="1" dirty="0" smtClean="0">
                <a:ln w="19050">
                  <a:solidFill>
                    <a:schemeClr val="accent4">
                      <a:lumMod val="75000"/>
                    </a:schemeClr>
                  </a:solidFill>
                  <a:prstDash val="solid"/>
                </a:ln>
                <a:solidFill>
                  <a:srgbClr val="932D93"/>
                </a:solidFill>
                <a:latin typeface="Monotype Corsiva" pitchFamily="66" charset="0"/>
              </a:rPr>
              <a:t>Методика </a:t>
            </a:r>
            <a:r>
              <a:rPr lang="en-US" i="1" dirty="0" smtClean="0">
                <a:ln w="19050">
                  <a:solidFill>
                    <a:schemeClr val="accent4">
                      <a:lumMod val="75000"/>
                    </a:schemeClr>
                  </a:solidFill>
                  <a:prstDash val="solid"/>
                </a:ln>
                <a:solidFill>
                  <a:srgbClr val="932D93"/>
                </a:solidFill>
                <a:latin typeface="Monotype Corsiva" pitchFamily="66" charset="0"/>
              </a:rPr>
              <a:t> </a:t>
            </a:r>
            <a:r>
              <a:rPr lang="ru-RU" i="1" dirty="0" smtClean="0">
                <a:ln w="19050">
                  <a:solidFill>
                    <a:schemeClr val="accent4">
                      <a:lumMod val="75000"/>
                    </a:schemeClr>
                  </a:solidFill>
                  <a:prstDash val="solid"/>
                </a:ln>
                <a:solidFill>
                  <a:srgbClr val="932D93"/>
                </a:solidFill>
                <a:latin typeface="Monotype Corsiva" pitchFamily="66" charset="0"/>
              </a:rPr>
              <a:t>проведения утренней </a:t>
            </a:r>
            <a:r>
              <a:rPr lang="en-US" i="1" dirty="0" smtClean="0">
                <a:ln w="19050">
                  <a:solidFill>
                    <a:schemeClr val="accent4">
                      <a:lumMod val="75000"/>
                    </a:schemeClr>
                  </a:solidFill>
                  <a:prstDash val="solid"/>
                </a:ln>
                <a:solidFill>
                  <a:srgbClr val="932D93"/>
                </a:solidFill>
                <a:latin typeface="Monotype Corsiva" pitchFamily="66" charset="0"/>
              </a:rPr>
              <a:t> </a:t>
            </a:r>
            <a:r>
              <a:rPr lang="ru-RU" i="1" dirty="0" smtClean="0">
                <a:ln w="19050">
                  <a:solidFill>
                    <a:schemeClr val="accent4">
                      <a:lumMod val="75000"/>
                    </a:schemeClr>
                  </a:solidFill>
                  <a:prstDash val="solid"/>
                </a:ln>
                <a:solidFill>
                  <a:srgbClr val="932D93"/>
                </a:solidFill>
                <a:latin typeface="Monotype Corsiva" pitchFamily="66" charset="0"/>
              </a:rPr>
              <a:t>гимнастики в группах </a:t>
            </a:r>
            <a:r>
              <a:rPr lang="en-US" i="1" dirty="0" smtClean="0">
                <a:ln w="19050">
                  <a:solidFill>
                    <a:schemeClr val="accent4">
                      <a:lumMod val="75000"/>
                    </a:schemeClr>
                  </a:solidFill>
                  <a:prstDash val="solid"/>
                </a:ln>
                <a:solidFill>
                  <a:srgbClr val="932D93"/>
                </a:solidFill>
                <a:latin typeface="Monotype Corsiva" pitchFamily="66" charset="0"/>
              </a:rPr>
              <a:t>  </a:t>
            </a:r>
            <a:r>
              <a:rPr lang="ru-RU" i="1" dirty="0" smtClean="0">
                <a:ln w="19050">
                  <a:solidFill>
                    <a:schemeClr val="accent4">
                      <a:lumMod val="75000"/>
                    </a:schemeClr>
                  </a:solidFill>
                  <a:prstDash val="solid"/>
                </a:ln>
                <a:solidFill>
                  <a:srgbClr val="932D93"/>
                </a:solidFill>
                <a:latin typeface="Monotype Corsiva" pitchFamily="66" charset="0"/>
              </a:rPr>
              <a:t>раннего возраста</a:t>
            </a:r>
            <a:r>
              <a:rPr lang="ru-RU" i="1" dirty="0" smtClean="0">
                <a:solidFill>
                  <a:srgbClr val="7030A0"/>
                </a:solidFill>
                <a:latin typeface="Monotype Corsiva" pitchFamily="66" charset="0"/>
              </a:rPr>
              <a:t/>
            </a:r>
            <a:br>
              <a:rPr lang="ru-RU" i="1" dirty="0" smtClean="0">
                <a:solidFill>
                  <a:srgbClr val="7030A0"/>
                </a:solidFill>
                <a:latin typeface="Monotype Corsiva" pitchFamily="66" charset="0"/>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76672"/>
            <a:ext cx="8136904" cy="3046988"/>
          </a:xfrm>
          <a:prstGeom prst="rect">
            <a:avLst/>
          </a:prstGeom>
        </p:spPr>
        <p:txBody>
          <a:bodyPr wrap="square">
            <a:spAutoFit/>
          </a:bodyPr>
          <a:lstStyle/>
          <a:p>
            <a:r>
              <a:rPr lang="en-US" sz="2400" dirty="0" smtClean="0"/>
              <a:t>             </a:t>
            </a:r>
            <a:r>
              <a:rPr lang="ru-RU" sz="2400" dirty="0" smtClean="0"/>
              <a:t>Музыкальное сопровождение</a:t>
            </a:r>
            <a:r>
              <a:rPr lang="en-US" sz="2400" dirty="0" smtClean="0"/>
              <a:t> </a:t>
            </a:r>
            <a:r>
              <a:rPr lang="ru-RU" sz="2400" dirty="0" smtClean="0"/>
              <a:t>на утренней </a:t>
            </a:r>
            <a:endParaRPr lang="en-US" sz="2400" dirty="0" smtClean="0"/>
          </a:p>
          <a:p>
            <a:r>
              <a:rPr lang="en-US" sz="2400" dirty="0" smtClean="0"/>
              <a:t>           </a:t>
            </a:r>
            <a:r>
              <a:rPr lang="ru-RU" sz="2400" dirty="0" smtClean="0"/>
              <a:t>гимнастике помогает детям одновременно </a:t>
            </a:r>
            <a:endParaRPr lang="en-US" sz="2400" dirty="0" smtClean="0"/>
          </a:p>
          <a:p>
            <a:r>
              <a:rPr lang="en-US" sz="2400" dirty="0" smtClean="0"/>
              <a:t>  </a:t>
            </a:r>
            <a:r>
              <a:rPr lang="ru-RU" sz="2400" dirty="0" smtClean="0"/>
              <a:t>начинать и своевременно заканчивать упражнение, определяет темп отдельных элементов движения, вызывает положительные эмоции и создает бодрое настроение. Дети учатся слушать музыку и согласовывать движения с ее характером, выполнять упражнения четко, выразительно, плавно.</a:t>
            </a:r>
            <a:endParaRPr lang="ru-RU" sz="2400" dirty="0"/>
          </a:p>
        </p:txBody>
      </p:sp>
      <p:pic>
        <p:nvPicPr>
          <p:cNvPr id="3075" name="Picture 3"/>
          <p:cNvPicPr>
            <a:picLocks noChangeAspect="1" noChangeArrowheads="1"/>
          </p:cNvPicPr>
          <p:nvPr/>
        </p:nvPicPr>
        <p:blipFill>
          <a:blip r:embed="rId2" cstate="print"/>
          <a:srcRect/>
          <a:stretch>
            <a:fillRect/>
          </a:stretch>
        </p:blipFill>
        <p:spPr bwMode="auto">
          <a:xfrm>
            <a:off x="2483768" y="3717032"/>
            <a:ext cx="4092584" cy="219849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051720" y="980728"/>
            <a:ext cx="5663429" cy="396044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88640"/>
            <a:ext cx="6912768" cy="1815882"/>
          </a:xfrm>
          <a:prstGeom prst="rect">
            <a:avLst/>
          </a:prstGeom>
        </p:spPr>
        <p:txBody>
          <a:bodyPr wrap="square">
            <a:spAutoFit/>
          </a:bodyPr>
          <a:lstStyle/>
          <a:p>
            <a:pPr marL="358775" indent="-355600" algn="ctr">
              <a:buClrTx/>
              <a:buSzPct val="45000"/>
              <a:buFontTx/>
              <a:buNone/>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ru-RU" sz="2800" b="1" i="1" dirty="0" smtClean="0">
                <a:solidFill>
                  <a:srgbClr val="FF0000"/>
                </a:solidFill>
                <a:latin typeface="Arial" charset="0"/>
              </a:rPr>
              <a:t>Растить детей здоровыми, сильными жизнерадостными – задача каждого дошкольного учреждения</a:t>
            </a:r>
            <a:endParaRPr lang="ru-RU" sz="2800" b="1" i="1" dirty="0">
              <a:solidFill>
                <a:srgbClr val="FF0000"/>
              </a:solidFill>
              <a:latin typeface="Arial" charset="0"/>
            </a:endParaRPr>
          </a:p>
        </p:txBody>
      </p:sp>
      <p:sp>
        <p:nvSpPr>
          <p:cNvPr id="3" name="Прямоугольник 2"/>
          <p:cNvSpPr/>
          <p:nvPr/>
        </p:nvSpPr>
        <p:spPr>
          <a:xfrm>
            <a:off x="1259632" y="2690336"/>
            <a:ext cx="6480720" cy="1938992"/>
          </a:xfrm>
          <a:prstGeom prst="rect">
            <a:avLst/>
          </a:prstGeom>
        </p:spPr>
        <p:txBody>
          <a:bodyPr wrap="square">
            <a:spAutoFit/>
          </a:bodyPr>
          <a:lstStyle/>
          <a:p>
            <a:pPr>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33"/>
                </a:solidFill>
                <a:latin typeface="Arial" charset="0"/>
              </a:rPr>
              <a:t>В первые годы жизни самостоятельная двигательная активность ребенка постоянно увеличивается, упущенное же в этом возрасте компенсируется в дальнейшем с большими трудностями</a:t>
            </a:r>
            <a:endParaRPr lang="ru-RU" sz="2400" b="1" dirty="0">
              <a:solidFill>
                <a:srgbClr val="333333"/>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852936"/>
            <a:ext cx="7416824" cy="3301827"/>
          </a:xfrm>
        </p:spPr>
        <p:txBody>
          <a:bodyPr>
            <a:normAutofit/>
          </a:bodyPr>
          <a:lstStyle/>
          <a:p>
            <a:endParaRPr lang="ru-RU" sz="2400" dirty="0" smtClean="0"/>
          </a:p>
          <a:p>
            <a:endParaRPr lang="ru-RU" sz="2400" dirty="0"/>
          </a:p>
        </p:txBody>
      </p:sp>
      <p:sp>
        <p:nvSpPr>
          <p:cNvPr id="4" name="Прямоугольник 3"/>
          <p:cNvSpPr/>
          <p:nvPr/>
        </p:nvSpPr>
        <p:spPr>
          <a:xfrm>
            <a:off x="1475656" y="260648"/>
            <a:ext cx="6552728" cy="2246769"/>
          </a:xfrm>
          <a:prstGeom prst="rect">
            <a:avLst/>
          </a:prstGeom>
        </p:spPr>
        <p:txBody>
          <a:bodyPr wrap="square">
            <a:spAutoFit/>
          </a:bodyPr>
          <a:lstStyle/>
          <a:p>
            <a:r>
              <a:rPr lang="ru-RU" sz="2800" b="1" i="1" dirty="0" smtClean="0">
                <a:solidFill>
                  <a:srgbClr val="FF0000"/>
                </a:solidFill>
              </a:rPr>
              <a:t>Утренняя гимнастика </a:t>
            </a:r>
            <a:r>
              <a:rPr lang="ru-RU" sz="2800" dirty="0" smtClean="0"/>
              <a:t>– это комплекс упражнений, который настраивает, заряжает весь организм человека положительной энергией и бодростью на весь предстоящий день в целом</a:t>
            </a:r>
            <a:r>
              <a:rPr lang="ru-RU" sz="2800" b="1" dirty="0" smtClean="0"/>
              <a:t>.</a:t>
            </a:r>
            <a:endParaRPr lang="ru-RU" sz="2800" b="1" dirty="0"/>
          </a:p>
        </p:txBody>
      </p:sp>
      <p:sp>
        <p:nvSpPr>
          <p:cNvPr id="5" name="Прямоугольник 4"/>
          <p:cNvSpPr/>
          <p:nvPr/>
        </p:nvSpPr>
        <p:spPr>
          <a:xfrm>
            <a:off x="683568" y="3068960"/>
            <a:ext cx="5112568" cy="2677656"/>
          </a:xfrm>
          <a:prstGeom prst="rect">
            <a:avLst/>
          </a:prstGeom>
        </p:spPr>
        <p:txBody>
          <a:bodyPr wrap="square">
            <a:spAutoFit/>
          </a:bodyPr>
          <a:lstStyle/>
          <a:p>
            <a:r>
              <a:rPr lang="ru-RU" sz="2400" dirty="0" smtClean="0"/>
              <a:t>Для того чтобы создать положительную эмоциональную атмосферу  и завлечь детей раннего возраста рекомендуется сопровождать все движения музыкой, веселыми песенками или стишками.</a:t>
            </a:r>
            <a:endParaRPr lang="ru-RU" sz="2400" dirty="0"/>
          </a:p>
        </p:txBody>
      </p:sp>
      <p:pic>
        <p:nvPicPr>
          <p:cNvPr id="1026" name="Picture 2"/>
          <p:cNvPicPr>
            <a:picLocks noChangeAspect="1" noChangeArrowheads="1"/>
          </p:cNvPicPr>
          <p:nvPr/>
        </p:nvPicPr>
        <p:blipFill>
          <a:blip r:embed="rId2" cstate="print"/>
          <a:srcRect/>
          <a:stretch>
            <a:fillRect/>
          </a:stretch>
        </p:blipFill>
        <p:spPr bwMode="auto">
          <a:xfrm>
            <a:off x="5646640" y="3356992"/>
            <a:ext cx="2795018" cy="20882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04664"/>
            <a:ext cx="7560840" cy="2677656"/>
          </a:xfrm>
          <a:prstGeom prst="rect">
            <a:avLst/>
          </a:prstGeom>
        </p:spPr>
        <p:txBody>
          <a:bodyPr wrap="square">
            <a:spAutoFit/>
          </a:bodyPr>
          <a:lstStyle/>
          <a:p>
            <a:r>
              <a:rPr lang="en-US" sz="2800" dirty="0" smtClean="0"/>
              <a:t>        </a:t>
            </a:r>
            <a:r>
              <a:rPr lang="ru-RU" sz="2800" dirty="0" err="1" smtClean="0"/>
              <a:t>Общеразвивающие</a:t>
            </a:r>
            <a:r>
              <a:rPr lang="ru-RU" sz="2800" dirty="0" smtClean="0"/>
              <a:t> упражнения для </a:t>
            </a:r>
            <a:r>
              <a:rPr lang="en-US" sz="2800" dirty="0" smtClean="0"/>
              <a:t>    </a:t>
            </a:r>
          </a:p>
          <a:p>
            <a:r>
              <a:rPr lang="en-US" sz="2800" dirty="0" smtClean="0"/>
              <a:t>          </a:t>
            </a:r>
            <a:r>
              <a:rPr lang="ru-RU" sz="2800" dirty="0" smtClean="0"/>
              <a:t>утренней гимнастики подбираются в следующей последовательности: сначала даются упражнения для мышц рук и плечевого пояса, после этого целесообразны упражнения, укрепляющие мышцы туловища и ног.</a:t>
            </a:r>
            <a:endParaRPr lang="ru-RU" sz="2800" dirty="0"/>
          </a:p>
        </p:txBody>
      </p:sp>
      <p:sp>
        <p:nvSpPr>
          <p:cNvPr id="5" name="Прямоугольник 4"/>
          <p:cNvSpPr/>
          <p:nvPr/>
        </p:nvSpPr>
        <p:spPr>
          <a:xfrm>
            <a:off x="4283968" y="3429000"/>
            <a:ext cx="4320480" cy="2369880"/>
          </a:xfrm>
          <a:prstGeom prst="rect">
            <a:avLst/>
          </a:prstGeom>
        </p:spPr>
        <p:txBody>
          <a:bodyPr wrap="square">
            <a:spAutoFit/>
          </a:bodyPr>
          <a:lstStyle/>
          <a:p>
            <a:r>
              <a:rPr lang="en-US" sz="2800" dirty="0" smtClean="0"/>
              <a:t>   </a:t>
            </a:r>
            <a:r>
              <a:rPr lang="ru-RU" sz="2400" dirty="0" smtClean="0"/>
              <a:t>В конце гимнастики, после бега в чередованиях с прыжками и ходьбой, могут выполняться упражнения для плечевого пояса и рук, которые помогают успокоить организм.</a:t>
            </a:r>
            <a:endParaRPr lang="ru-RU" sz="2400" dirty="0"/>
          </a:p>
        </p:txBody>
      </p:sp>
      <p:pic>
        <p:nvPicPr>
          <p:cNvPr id="2050" name="Picture 2"/>
          <p:cNvPicPr>
            <a:picLocks noChangeAspect="1" noChangeArrowheads="1"/>
          </p:cNvPicPr>
          <p:nvPr/>
        </p:nvPicPr>
        <p:blipFill>
          <a:blip r:embed="rId2" cstate="print"/>
          <a:srcRect l="2184" r="3897" b="3215"/>
          <a:stretch>
            <a:fillRect/>
          </a:stretch>
        </p:blipFill>
        <p:spPr bwMode="auto">
          <a:xfrm>
            <a:off x="827584" y="3284984"/>
            <a:ext cx="3096344" cy="288032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20688"/>
            <a:ext cx="8064896" cy="2677656"/>
          </a:xfrm>
          <a:prstGeom prst="rect">
            <a:avLst/>
          </a:prstGeom>
        </p:spPr>
        <p:txBody>
          <a:bodyPr wrap="square">
            <a:spAutoFit/>
          </a:bodyPr>
          <a:lstStyle/>
          <a:p>
            <a:r>
              <a:rPr lang="en-US" sz="2800" dirty="0" smtClean="0"/>
              <a:t>          </a:t>
            </a:r>
            <a:r>
              <a:rPr lang="ru-RU" sz="2800" dirty="0" smtClean="0"/>
              <a:t>Количество </a:t>
            </a:r>
            <a:r>
              <a:rPr lang="ru-RU" sz="2800" dirty="0" err="1" smtClean="0"/>
              <a:t>общеразвивающих</a:t>
            </a:r>
            <a:r>
              <a:rPr lang="ru-RU" sz="2800" dirty="0" smtClean="0"/>
              <a:t> упражнений</a:t>
            </a:r>
            <a:endParaRPr lang="en-US" sz="2800" dirty="0" smtClean="0"/>
          </a:p>
          <a:p>
            <a:r>
              <a:rPr lang="en-US" sz="2800" dirty="0" smtClean="0"/>
              <a:t>        </a:t>
            </a:r>
            <a:r>
              <a:rPr lang="ru-RU" sz="2800" dirty="0" smtClean="0"/>
              <a:t> и их дозировка увеличиваются с возрастом детей, по мере улучшения физического развития и физической подготовленности. Для детей первой младшей группы рекомендуется 3-4 упражнения; для второй младшей 4-5</a:t>
            </a:r>
            <a:r>
              <a:rPr lang="en-US" sz="2800" dirty="0" smtClean="0"/>
              <a:t>.</a:t>
            </a:r>
            <a:endParaRPr lang="ru-RU" sz="2800" dirty="0"/>
          </a:p>
        </p:txBody>
      </p:sp>
      <p:sp>
        <p:nvSpPr>
          <p:cNvPr id="5" name="Прямоугольник 4"/>
          <p:cNvSpPr/>
          <p:nvPr/>
        </p:nvSpPr>
        <p:spPr>
          <a:xfrm>
            <a:off x="827584" y="3429000"/>
            <a:ext cx="7776864" cy="2677656"/>
          </a:xfrm>
          <a:prstGeom prst="rect">
            <a:avLst/>
          </a:prstGeom>
        </p:spPr>
        <p:txBody>
          <a:bodyPr wrap="square">
            <a:spAutoFit/>
          </a:bodyPr>
          <a:lstStyle/>
          <a:p>
            <a:r>
              <a:rPr lang="en-US" sz="2800" dirty="0" smtClean="0"/>
              <a:t>    </a:t>
            </a:r>
            <a:r>
              <a:rPr lang="ru-RU" sz="2800" dirty="0" smtClean="0"/>
              <a:t>Упражнения могут выполняться в разном темпе, например: сначала в среднем темпе, потом в быстром, потом в медленном. Это увеличивает физическую нагрузку на организм, способствует развитию быстроты, увеличивает интерес к занятию.</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08720"/>
            <a:ext cx="7920880" cy="4832092"/>
          </a:xfrm>
          <a:prstGeom prst="rect">
            <a:avLst/>
          </a:prstGeom>
        </p:spPr>
        <p:txBody>
          <a:bodyPr wrap="square">
            <a:spAutoFit/>
          </a:bodyPr>
          <a:lstStyle/>
          <a:p>
            <a:r>
              <a:rPr lang="en-US" sz="2800" dirty="0" smtClean="0"/>
              <a:t>     </a:t>
            </a:r>
            <a:r>
              <a:rPr lang="ru-RU" sz="2800" dirty="0" err="1" smtClean="0"/>
              <a:t>Общеразвивающие</a:t>
            </a:r>
            <a:r>
              <a:rPr lang="ru-RU" sz="2800" dirty="0" smtClean="0"/>
              <a:t> упражнения выполняются из разных исходных положений тела: стоя, сидя, лежа (на спине, на животе). Исходные положения лежа, сидя выгодны тем, что снимают давление массы тела на позвоночники неокрепший свод стопы, позволяют увеличить напряжение отдельных мышц. Поэтому на утренней гимнастике рекомендуется пользоваться стульями, гимнастическими скамейками для выполнения упражнений из исходных положений сидя.</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352928" cy="5262979"/>
          </a:xfrm>
          <a:prstGeom prst="rect">
            <a:avLst/>
          </a:prstGeom>
        </p:spPr>
        <p:txBody>
          <a:bodyPr wrap="square">
            <a:spAutoFit/>
          </a:bodyPr>
          <a:lstStyle/>
          <a:p>
            <a:r>
              <a:rPr lang="en-US" sz="2800" dirty="0" smtClean="0">
                <a:solidFill>
                  <a:srgbClr val="009A00"/>
                </a:solidFill>
              </a:rPr>
              <a:t>                         </a:t>
            </a:r>
            <a:r>
              <a:rPr lang="ru-RU" sz="2800" b="1" u="sng" dirty="0" smtClean="0">
                <a:solidFill>
                  <a:srgbClr val="009A00"/>
                </a:solidFill>
              </a:rPr>
              <a:t>Упражнения для рук и плечевого пояса </a:t>
            </a:r>
            <a:endParaRPr lang="en-US" sz="2800" b="1" u="sng" dirty="0" smtClean="0">
              <a:solidFill>
                <a:srgbClr val="009A00"/>
              </a:solidFill>
            </a:endParaRPr>
          </a:p>
          <a:p>
            <a:r>
              <a:rPr lang="en-US" sz="2800" dirty="0" smtClean="0"/>
              <a:t>                 </a:t>
            </a:r>
            <a:r>
              <a:rPr lang="ru-RU" sz="2800" dirty="0" smtClean="0"/>
              <a:t>детьми младшего возраста выполняются из </a:t>
            </a:r>
            <a:endParaRPr lang="en-US" sz="2800" dirty="0" smtClean="0"/>
          </a:p>
          <a:p>
            <a:r>
              <a:rPr lang="en-US" sz="2800" dirty="0" smtClean="0"/>
              <a:t>             </a:t>
            </a:r>
            <a:r>
              <a:rPr lang="ru-RU" sz="2800" dirty="0" smtClean="0"/>
              <a:t>исходного узкая стойка ноги врозь. </a:t>
            </a:r>
          </a:p>
          <a:p>
            <a:endParaRPr lang="ru-RU" sz="2800" dirty="0" smtClean="0"/>
          </a:p>
          <a:p>
            <a:r>
              <a:rPr lang="en-US" sz="2800" dirty="0" smtClean="0"/>
              <a:t>       </a:t>
            </a:r>
            <a:r>
              <a:rPr lang="ru-RU" sz="2800" b="1" u="sng" dirty="0" smtClean="0">
                <a:solidFill>
                  <a:srgbClr val="009A00"/>
                </a:solidFill>
              </a:rPr>
              <a:t>Упражнения для мышц туловища</a:t>
            </a:r>
            <a:r>
              <a:rPr lang="ru-RU" sz="2800" dirty="0" smtClean="0"/>
              <a:t> в младшем </a:t>
            </a:r>
            <a:r>
              <a:rPr lang="en-US" sz="2800" dirty="0" smtClean="0"/>
              <a:t>   </a:t>
            </a:r>
          </a:p>
          <a:p>
            <a:r>
              <a:rPr lang="en-US" sz="2800" dirty="0" smtClean="0"/>
              <a:t>     </a:t>
            </a:r>
            <a:r>
              <a:rPr lang="ru-RU" sz="2800" dirty="0" smtClean="0"/>
              <a:t>возрасте выполняются из положения узкая стойка </a:t>
            </a:r>
            <a:r>
              <a:rPr lang="en-US" sz="2800" dirty="0" smtClean="0"/>
              <a:t> </a:t>
            </a:r>
          </a:p>
          <a:p>
            <a:r>
              <a:rPr lang="en-US" sz="2800" dirty="0" smtClean="0"/>
              <a:t>       </a:t>
            </a:r>
            <a:r>
              <a:rPr lang="ru-RU" sz="2800" dirty="0" smtClean="0"/>
              <a:t>ноги врозь, а в старшем – стойка ноги врозь, </a:t>
            </a:r>
            <a:endParaRPr lang="en-US" sz="2800" dirty="0" smtClean="0"/>
          </a:p>
          <a:p>
            <a:r>
              <a:rPr lang="en-US" sz="2800" dirty="0" smtClean="0"/>
              <a:t>       </a:t>
            </a:r>
            <a:r>
              <a:rPr lang="ru-RU" sz="2800" dirty="0" smtClean="0"/>
              <a:t>широкая сойка ноги врозь. </a:t>
            </a:r>
          </a:p>
          <a:p>
            <a:endParaRPr lang="ru-RU" sz="2800" dirty="0" smtClean="0"/>
          </a:p>
          <a:p>
            <a:r>
              <a:rPr lang="en-US" sz="2800" b="1" dirty="0" smtClean="0">
                <a:solidFill>
                  <a:srgbClr val="009A00"/>
                </a:solidFill>
              </a:rPr>
              <a:t>     </a:t>
            </a:r>
            <a:r>
              <a:rPr lang="en-US" sz="2800" b="1" u="sng" dirty="0" smtClean="0">
                <a:solidFill>
                  <a:srgbClr val="009A00"/>
                </a:solidFill>
              </a:rPr>
              <a:t> </a:t>
            </a:r>
            <a:r>
              <a:rPr lang="ru-RU" sz="2800" b="1" u="sng" dirty="0" smtClean="0">
                <a:solidFill>
                  <a:srgbClr val="009A00"/>
                </a:solidFill>
              </a:rPr>
              <a:t>В упражнениях для ног</a:t>
            </a:r>
            <a:r>
              <a:rPr lang="ru-RU" sz="2800" dirty="0" smtClean="0"/>
              <a:t> в младшем возрасте </a:t>
            </a:r>
            <a:endParaRPr lang="en-US" sz="2800" dirty="0" smtClean="0"/>
          </a:p>
          <a:p>
            <a:r>
              <a:rPr lang="en-US" sz="2800" dirty="0" smtClean="0"/>
              <a:t>   </a:t>
            </a:r>
            <a:r>
              <a:rPr lang="ru-RU" sz="2800" dirty="0" smtClean="0"/>
              <a:t>используется узкая стойка ноги врозь, а в старшем – </a:t>
            </a:r>
            <a:endParaRPr lang="en-US" sz="2800" dirty="0" smtClean="0"/>
          </a:p>
          <a:p>
            <a:r>
              <a:rPr lang="en-US" sz="2800" dirty="0" smtClean="0"/>
              <a:t>   </a:t>
            </a:r>
            <a:r>
              <a:rPr lang="ru-RU" sz="2800" dirty="0" smtClean="0"/>
              <a:t>основная стойка.</a:t>
            </a:r>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332656"/>
            <a:ext cx="8064896" cy="5755422"/>
          </a:xfrm>
          <a:prstGeom prst="rect">
            <a:avLst/>
          </a:prstGeom>
        </p:spPr>
        <p:txBody>
          <a:bodyPr wrap="square">
            <a:spAutoFit/>
          </a:bodyPr>
          <a:lstStyle/>
          <a:p>
            <a:r>
              <a:rPr lang="en-US" sz="2400" dirty="0" smtClean="0"/>
              <a:t>             </a:t>
            </a:r>
            <a:r>
              <a:rPr lang="ru-RU" sz="2000" dirty="0" smtClean="0"/>
              <a:t>Во время утренней гимнастики воспитатель </a:t>
            </a:r>
            <a:endParaRPr lang="en-US" sz="2000" dirty="0" smtClean="0"/>
          </a:p>
          <a:p>
            <a:r>
              <a:rPr lang="en-US" sz="2000" dirty="0" smtClean="0"/>
              <a:t>           </a:t>
            </a:r>
            <a:r>
              <a:rPr lang="ru-RU" sz="2000" dirty="0" smtClean="0"/>
              <a:t>внимательно наблюдает за каждым </a:t>
            </a:r>
            <a:endParaRPr lang="en-US" sz="2000" dirty="0" smtClean="0"/>
          </a:p>
          <a:p>
            <a:r>
              <a:rPr lang="ru-RU" sz="2000" dirty="0" smtClean="0"/>
              <a:t>ребенком и, если возникает необходимость, </a:t>
            </a:r>
            <a:endParaRPr lang="en-US" sz="2000" dirty="0" smtClean="0"/>
          </a:p>
          <a:p>
            <a:r>
              <a:rPr lang="ru-RU" sz="2000" dirty="0" smtClean="0"/>
              <a:t>оказывает физическую помощь отдельным</a:t>
            </a:r>
            <a:endParaRPr lang="en-US" sz="2000" dirty="0" smtClean="0"/>
          </a:p>
          <a:p>
            <a:r>
              <a:rPr lang="ru-RU" sz="2000" dirty="0" smtClean="0"/>
              <a:t> детям, делает указания, подбадривает </a:t>
            </a:r>
            <a:endParaRPr lang="en-US" sz="2000" dirty="0" smtClean="0"/>
          </a:p>
          <a:p>
            <a:r>
              <a:rPr lang="ru-RU" sz="2000" dirty="0" smtClean="0"/>
              <a:t>(особенно детей младшего возраста).</a:t>
            </a:r>
            <a:r>
              <a:rPr lang="ru-RU" sz="2400" dirty="0" smtClean="0"/>
              <a:t> </a:t>
            </a:r>
          </a:p>
          <a:p>
            <a:endParaRPr lang="ru-RU" sz="2400" dirty="0" smtClean="0"/>
          </a:p>
          <a:p>
            <a:r>
              <a:rPr lang="en-US" sz="2400" dirty="0" smtClean="0"/>
              <a:t>    </a:t>
            </a:r>
            <a:r>
              <a:rPr lang="ru-RU" sz="2400" dirty="0" smtClean="0"/>
              <a:t>При выполнении </a:t>
            </a:r>
            <a:r>
              <a:rPr lang="ru-RU" sz="2400" dirty="0" err="1" smtClean="0"/>
              <a:t>общеразвивающих</a:t>
            </a:r>
            <a:r>
              <a:rPr lang="ru-RU" sz="2400" dirty="0" smtClean="0"/>
              <a:t> </a:t>
            </a:r>
            <a:r>
              <a:rPr lang="en-US" sz="2400" dirty="0" smtClean="0"/>
              <a:t> </a:t>
            </a:r>
            <a:r>
              <a:rPr lang="ru-RU" sz="2400" dirty="0" smtClean="0"/>
              <a:t>упражнений используется имитация во всех возрастных группах. Для детей младшего возраста комплексы построены в сюжетной форме и на одном образе(птички, бабочки, часики, самолеты и др.). </a:t>
            </a:r>
            <a:endParaRPr lang="en-US" sz="2400" dirty="0" smtClean="0"/>
          </a:p>
          <a:p>
            <a:r>
              <a:rPr lang="en-US" sz="2400" dirty="0" smtClean="0"/>
              <a:t>    </a:t>
            </a:r>
            <a:r>
              <a:rPr lang="ru-RU" sz="2400" dirty="0" smtClean="0"/>
              <a:t>Указания даются детям соответственно подобранному образу (например, воробушки полетели). Во второй младшей группе дети подражают разным образам в одном комплексе.</a:t>
            </a:r>
            <a:endParaRPr lang="ru-RU" sz="2400" dirty="0"/>
          </a:p>
        </p:txBody>
      </p:sp>
      <p:pic>
        <p:nvPicPr>
          <p:cNvPr id="5" name="Picture 2"/>
          <p:cNvPicPr>
            <a:picLocks noChangeAspect="1" noChangeArrowheads="1"/>
          </p:cNvPicPr>
          <p:nvPr/>
        </p:nvPicPr>
        <p:blipFill>
          <a:blip r:embed="rId2" cstate="print"/>
          <a:srcRect/>
          <a:stretch>
            <a:fillRect/>
          </a:stretch>
        </p:blipFill>
        <p:spPr bwMode="auto">
          <a:xfrm>
            <a:off x="5724128" y="692696"/>
            <a:ext cx="2688299"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24744"/>
            <a:ext cx="7704856" cy="2308324"/>
          </a:xfrm>
          <a:prstGeom prst="rect">
            <a:avLst/>
          </a:prstGeom>
        </p:spPr>
        <p:txBody>
          <a:bodyPr wrap="square">
            <a:spAutoFit/>
          </a:bodyPr>
          <a:lstStyle/>
          <a:p>
            <a:r>
              <a:rPr lang="en-US" sz="2400" dirty="0" smtClean="0"/>
              <a:t>                       </a:t>
            </a:r>
            <a:r>
              <a:rPr lang="ru-RU" sz="2400" dirty="0" smtClean="0"/>
              <a:t>В процессе утренней гимнастики </a:t>
            </a:r>
            <a:r>
              <a:rPr lang="en-US" sz="2400" dirty="0" smtClean="0"/>
              <a:t>   </a:t>
            </a:r>
            <a:r>
              <a:rPr lang="ru-RU" sz="2400" dirty="0" smtClean="0"/>
              <a:t>воспитатель следит, чтобы каждое упражнение </a:t>
            </a:r>
            <a:r>
              <a:rPr lang="en-US" sz="2400" dirty="0" smtClean="0"/>
              <a:t>   </a:t>
            </a:r>
          </a:p>
          <a:p>
            <a:r>
              <a:rPr lang="en-US" sz="2400" dirty="0" smtClean="0"/>
              <a:t>  </a:t>
            </a:r>
            <a:r>
              <a:rPr lang="ru-RU" sz="2400" dirty="0" smtClean="0"/>
              <a:t>заканчивалось хорошим выпрямлением туло­вища, </a:t>
            </a:r>
            <a:endParaRPr lang="en-US" sz="2400" dirty="0" smtClean="0"/>
          </a:p>
          <a:p>
            <a:r>
              <a:rPr lang="ru-RU" sz="2400" dirty="0" smtClean="0"/>
              <a:t>что способствует укреплению мышц, поддерживающих прямое положение тела, а также закреплению навыка правильной осанки.</a:t>
            </a:r>
            <a:endParaRPr lang="ru-RU" sz="2400" dirty="0"/>
          </a:p>
        </p:txBody>
      </p:sp>
      <p:sp>
        <p:nvSpPr>
          <p:cNvPr id="3" name="Прямоугольник 2"/>
          <p:cNvSpPr/>
          <p:nvPr/>
        </p:nvSpPr>
        <p:spPr>
          <a:xfrm>
            <a:off x="899592" y="3717032"/>
            <a:ext cx="7056784" cy="830997"/>
          </a:xfrm>
          <a:prstGeom prst="rect">
            <a:avLst/>
          </a:prstGeom>
        </p:spPr>
        <p:txBody>
          <a:bodyPr wrap="square">
            <a:spAutoFit/>
          </a:bodyPr>
          <a:lstStyle/>
          <a:p>
            <a:r>
              <a:rPr lang="en-US" sz="2400" dirty="0" smtClean="0"/>
              <a:t>    </a:t>
            </a:r>
            <a:r>
              <a:rPr lang="ru-RU" sz="2400" dirty="0" smtClean="0"/>
              <a:t>При выполнении упражнений воспитатель закрепляет у детей навыки правильного дыхания.</a:t>
            </a:r>
            <a:endParaRPr lang="ru-RU" sz="2400" dirty="0"/>
          </a:p>
        </p:txBody>
      </p:sp>
    </p:spTree>
  </p:cSld>
  <p:clrMapOvr>
    <a:masterClrMapping/>
  </p:clrMapOvr>
</p:sld>
</file>

<file path=ppt/theme/theme1.xml><?xml version="1.0" encoding="utf-8"?>
<a:theme xmlns:a="http://schemas.openxmlformats.org/drawingml/2006/main" name="Шаблон Детство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Детство 2</Template>
  <TotalTime>63</TotalTime>
  <Words>555</Words>
  <Application>Microsoft Office PowerPoint</Application>
  <PresentationFormat>Экран (4:3)</PresentationFormat>
  <Paragraphs>40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Шаблон Детство 2</vt:lpstr>
      <vt:lpstr>Методика  проведения утренней  гимнастики в группах   раннего возраста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«Детство 2»</dc:title>
  <dc:creator>User</dc:creator>
  <cp:lastModifiedBy>Пользователь Windows</cp:lastModifiedBy>
  <cp:revision>9</cp:revision>
  <dcterms:created xsi:type="dcterms:W3CDTF">2014-05-16T16:20:10Z</dcterms:created>
  <dcterms:modified xsi:type="dcterms:W3CDTF">2015-02-07T11:40:19Z</dcterms:modified>
</cp:coreProperties>
</file>