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80" r:id="rId6"/>
    <p:sldId id="303" r:id="rId7"/>
    <p:sldId id="291" r:id="rId8"/>
    <p:sldId id="292" r:id="rId9"/>
    <p:sldId id="293" r:id="rId10"/>
    <p:sldId id="301" r:id="rId11"/>
    <p:sldId id="277" r:id="rId12"/>
    <p:sldId id="278" r:id="rId13"/>
    <p:sldId id="290" r:id="rId14"/>
    <p:sldId id="289" r:id="rId15"/>
    <p:sldId id="294" r:id="rId16"/>
    <p:sldId id="300" r:id="rId17"/>
    <p:sldId id="295" r:id="rId18"/>
    <p:sldId id="288" r:id="rId19"/>
    <p:sldId id="287" r:id="rId20"/>
    <p:sldId id="281" r:id="rId21"/>
    <p:sldId id="262" r:id="rId22"/>
    <p:sldId id="263" r:id="rId23"/>
    <p:sldId id="264" r:id="rId24"/>
    <p:sldId id="296" r:id="rId25"/>
    <p:sldId id="265" r:id="rId26"/>
    <p:sldId id="266" r:id="rId27"/>
    <p:sldId id="271" r:id="rId28"/>
    <p:sldId id="297" r:id="rId29"/>
    <p:sldId id="267" r:id="rId30"/>
    <p:sldId id="268" r:id="rId31"/>
    <p:sldId id="272" r:id="rId32"/>
    <p:sldId id="298" r:id="rId33"/>
    <p:sldId id="269" r:id="rId34"/>
    <p:sldId id="270" r:id="rId35"/>
    <p:sldId id="273" r:id="rId36"/>
    <p:sldId id="299" r:id="rId37"/>
    <p:sldId id="304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DFB7E-7E52-4A5A-85AC-D83C986AD528}" type="datetimeFigureOut">
              <a:rPr lang="ru-RU" smtClean="0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F3166-DC63-402F-BE56-2856DE522D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E14663-177E-4732-AE3B-6A6C54D0574F}" type="datetimeFigureOut">
              <a:rPr lang="ru-RU" smtClean="0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54381-881B-4B29-8639-AF4947BFDD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2BA65-9FE0-4B9F-9B4C-4FA2BCB555EB}" type="datetimeFigureOut">
              <a:rPr lang="ru-RU" smtClean="0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D1948-74A5-4A57-A7AF-228FCC6A2B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773C74-5586-46BD-9048-830CCDE6F839}" type="datetimeFigureOut">
              <a:rPr lang="ru-RU" smtClean="0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FBBD9-EC68-4D53-BB10-C19100EA7A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A24834-9CF8-45E6-ADFE-03661B4EA110}" type="datetimeFigureOut">
              <a:rPr lang="ru-RU" smtClean="0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1E545-085B-47BA-9990-A1956B25A7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B4B7A-6667-41EA-9CD0-30B2106C09C3}" type="datetimeFigureOut">
              <a:rPr lang="ru-RU" smtClean="0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33A08-2B95-45F0-BC6A-AA2B5964E6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715BF-D102-4FE7-B690-12A1C21DF338}" type="datetimeFigureOut">
              <a:rPr lang="ru-RU" smtClean="0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11B15-E1E4-4193-B91B-54DBAA3EAB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458D3-6519-4E15-A7B3-79B7F2C83A1C}" type="datetimeFigureOut">
              <a:rPr lang="ru-RU" smtClean="0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E94DC-3EEB-4BBF-A536-6106502FDE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1D83EF-8BD1-4A4A-BEF3-AC1EE82D1300}" type="datetimeFigureOut">
              <a:rPr lang="ru-RU" smtClean="0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8082A-F7FF-4440-9444-F98ECE3396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074BD-7E98-4364-A933-F47D3B764073}" type="datetimeFigureOut">
              <a:rPr lang="ru-RU" smtClean="0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8DE36-E67E-4148-B712-7CA4C9A929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A7A3E-BFFC-466E-B9F3-1EE16E636861}" type="datetimeFigureOut">
              <a:rPr lang="ru-RU" smtClean="0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09EF4-2E73-4185-B35C-2A3C1084EF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915442-EA11-4B08-96C8-79EA62490BB3}" type="datetimeFigureOut">
              <a:rPr lang="ru-RU" smtClean="0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E0EA73-A83F-4098-BC21-F7D15E390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407275" cy="12241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 Аппликация в ДОУ</a:t>
            </a:r>
            <a:endParaRPr lang="ru-RU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239238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Arial Black"/>
                <a:cs typeface="Times New Roman" pitchFamily="18" charset="0"/>
              </a:rPr>
              <a:t>   Способы </a:t>
            </a:r>
            <a:r>
              <a:rPr lang="ru-RU" sz="5400" b="1" dirty="0">
                <a:solidFill>
                  <a:srgbClr val="FF0000"/>
                </a:solidFill>
                <a:latin typeface="Arial Black"/>
                <a:cs typeface="Times New Roman" pitchFamily="18" charset="0"/>
              </a:rPr>
              <a:t>вырезывания</a:t>
            </a:r>
            <a:endParaRPr lang="ru-RU" sz="5400" dirty="0">
              <a:solidFill>
                <a:prstClr val="black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990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3"/>
          <p:cNvSpPr>
            <a:spLocks noGrp="1"/>
          </p:cNvSpPr>
          <p:nvPr>
            <p:ph idx="1"/>
          </p:nvPr>
        </p:nvSpPr>
        <p:spPr>
          <a:xfrm>
            <a:off x="1000125" y="332656"/>
            <a:ext cx="7748339" cy="5904656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1.Вырезывание правильных геометрических форм</a:t>
            </a:r>
          </a:p>
          <a:p>
            <a:pPr>
              <a:buFont typeface="Wingdings 2" pitchFamily="18" charset="2"/>
              <a:buNone/>
            </a:pPr>
            <a:r>
              <a:rPr lang="ru-RU" sz="2400" i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i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должен соответствовать 2</a:t>
            </a:r>
          </a:p>
          <a:p>
            <a:pPr>
              <a:buFont typeface="Wingdings 2" pitchFamily="18" charset="2"/>
              <a:buNone/>
            </a:pPr>
            <a:endParaRPr lang="ru-RU" sz="2400" i="1" dirty="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i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i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диаметр соответствует стороне</a:t>
            </a:r>
          </a:p>
          <a:p>
            <a:pPr>
              <a:buFont typeface="Wingdings 2" pitchFamily="18" charset="2"/>
              <a:buNone/>
            </a:pPr>
            <a:endParaRPr lang="ru-RU" sz="2000" i="1" dirty="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i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buFont typeface="Wingdings 2" pitchFamily="18" charset="2"/>
              <a:buNone/>
            </a:pPr>
            <a:r>
              <a:rPr lang="ru-RU" sz="2000" i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разрезается по диагонали</a:t>
            </a:r>
          </a:p>
          <a:p>
            <a:pPr>
              <a:buFont typeface="Wingdings 2" pitchFamily="18" charset="2"/>
              <a:buNone/>
            </a:pPr>
            <a:endParaRPr lang="ru-RU" sz="2000" i="1" dirty="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i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>
              <a:buFont typeface="Wingdings 2" pitchFamily="18" charset="2"/>
              <a:buNone/>
            </a:pPr>
            <a:r>
              <a:rPr lang="ru-RU" sz="2000" i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сторона соответствует стороне</a:t>
            </a:r>
          </a:p>
          <a:p>
            <a:pPr>
              <a:buFont typeface="Wingdings 2" pitchFamily="18" charset="2"/>
              <a:buNone/>
            </a:pPr>
            <a:endParaRPr lang="ru-RU" sz="2000" i="1" dirty="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i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buFont typeface="Wingdings 2" pitchFamily="18" charset="2"/>
              <a:buNone/>
            </a:pPr>
            <a:r>
              <a:rPr lang="ru-RU" sz="2000" i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диаметр соответствует стороне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37" y="1285875"/>
            <a:ext cx="144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499" y="1214437"/>
            <a:ext cx="720000" cy="72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80875" y="2039896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8764855">
            <a:off x="6151681" y="3035034"/>
            <a:ext cx="995260" cy="562200"/>
          </a:xfrm>
          <a:prstGeom prst="triangle">
            <a:avLst>
              <a:gd name="adj" fmla="val 468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49311" y="4266235"/>
            <a:ext cx="714375" cy="6429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23986">
            <a:off x="1452776" y="4266235"/>
            <a:ext cx="714375" cy="6429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636398" y="5301208"/>
            <a:ext cx="144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49963" y="3152372"/>
            <a:ext cx="72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08905" y="2134065"/>
            <a:ext cx="72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89963" y="5301208"/>
            <a:ext cx="144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241356" cy="5472609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2.Вырезывание из бумаги, сложенной вдвое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Используется для вырезывания предметов симметричных форм (листьев, цветов)</a:t>
            </a:r>
          </a:p>
          <a:p>
            <a:pPr lvl="0">
              <a:buNone/>
            </a:pP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Вырезание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бумаги, сложенной в несколько раз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вырезывания симметричных предметов все части </a:t>
            </a:r>
            <a:r>
              <a:rPr lang="ru-RU" sz="1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которых  </a:t>
            </a:r>
            <a:r>
              <a:rPr lang="ru-RU" sz="1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расположены вокруг центра (салфетка, снежинка, ромашка, василек, лютик и др.).</a:t>
            </a:r>
          </a:p>
          <a:p>
            <a:pPr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4.Вырезывание из бумаги, сложенной гармошкой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вырезывания нескольких одинаковых форм и для гирлянд</a:t>
            </a:r>
          </a:p>
          <a:p>
            <a:pPr>
              <a:buNone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.Вырезывание по частям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Многоцветные аппликации</a:t>
            </a:r>
            <a:endParaRPr lang="ru-RU" sz="2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.Вырезывание по контуру</a:t>
            </a:r>
          </a:p>
          <a:p>
            <a:pPr>
              <a:buFont typeface="Wingdings 2" pitchFamily="18" charset="2"/>
              <a:buNone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.Обрывание бумаги</a:t>
            </a:r>
          </a:p>
        </p:txBody>
      </p:sp>
      <p:pic>
        <p:nvPicPr>
          <p:cNvPr id="16388" name="Рисунок 3" descr="ma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4786313"/>
            <a:ext cx="19288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posob (1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5848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poso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4952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0_57f53_7585d3d7_XL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536503" cy="477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cs typeface="Times New Roman" pitchFamily="18" charset="0"/>
              </a:rPr>
              <a:t>Вырезывание </a:t>
            </a:r>
            <a:r>
              <a:rPr lang="ru-RU" sz="4400" b="1" dirty="0">
                <a:solidFill>
                  <a:srgbClr val="FF0000"/>
                </a:solidFill>
                <a:cs typeface="Times New Roman" pitchFamily="18" charset="0"/>
              </a:rPr>
              <a:t>по частям</a:t>
            </a:r>
            <a:br>
              <a:rPr lang="ru-RU" sz="4400" b="1" dirty="0">
                <a:solidFill>
                  <a:srgbClr val="FF0000"/>
                </a:solidFill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608512" cy="4727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Вырезывание по контуру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97009673_9729e7bb69cc6bdde282cd8fea39658e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840760" cy="49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Обрывная аппликация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декоративный узор из различных геомет­рических форм и растительных (листок, цветок) деталей, располагая их в определенном ритме на картонной или тканевой основе различной формы.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Составлять изображение предмета из отдельных час­тей; изображать сюжет.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Овладевать различной техникой получения деталей для аппликации из разных материалов: вырезывание раз­ными приемами, обрывание, плетение; а также техникой прикрепления их к основе: приклеивания, пришивания.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чувство цвета, знать основные цвета и их оттенки, овладевать умением составлять гармоничные цветовые сочетания.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чувство формы, пропорций, композиции.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В обучении аппликации решаются следующие общие задачи:</a:t>
            </a:r>
          </a:p>
        </p:txBody>
      </p:sp>
    </p:spTree>
    <p:extLst>
      <p:ext uri="{BB962C8B-B14F-4D97-AF65-F5344CB8AC3E}">
        <p14:creationId xmlns:p14="http://schemas.microsoft.com/office/powerpoint/2010/main" val="10224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313" y="2643188"/>
            <a:ext cx="749776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I </a:t>
            </a:r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младшая группа (2-3 лет)</a:t>
            </a:r>
            <a:endParaRPr lang="ru-RU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латинского слова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applicatio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накладывание.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Возникло в 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веке.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создания художественных изображений из различных фигур, вырезанных из какого-либо материала и наклеенных или нашитых на соответствующий фон.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Используются разные материалы: кожа, войлок, сукно, береста, мех, ткань, соломка, бумага.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АППЛИКАЦИЯ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285750"/>
            <a:ext cx="7497763" cy="6215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младшей группе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предусмотрена 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программой,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 воспитателя направлена на подготовку ребенка к овладению новым видом изобразительной деятельности</a:t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учатся:</a:t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расскладывать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фигуры в заданном порядке</a:t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-составлять предметы из 2-3 частей</a:t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-соотносить их по форме, цвету, величине, пространственному расположению</a:t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Тематика занятий: </a:t>
            </a:r>
            <a:r>
              <a:rPr lang="ru-RU" sz="28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«Дорожка для зайчика», «Домик для Маши», «Шарики», «Узор», «Флажки», 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мозаика сюжетного характера: </a:t>
            </a:r>
            <a:r>
              <a:rPr lang="ru-RU" sz="28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«Солнышко и дождик», </a:t>
            </a:r>
            <a:endParaRPr lang="ru-RU" sz="2800" i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313" y="2643188"/>
            <a:ext cx="749776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2 младшая группа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84784"/>
            <a:ext cx="7408333" cy="4968552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знакомство с геометрическими формами, входящими в состав многих предметов,— с кругом, квадратом, </a:t>
            </a:r>
            <a:r>
              <a:rPr lang="ru-RU" dirty="0" smtClean="0"/>
              <a:t>треугольником;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знание </a:t>
            </a:r>
            <a:r>
              <a:rPr lang="ru-RU" dirty="0"/>
              <a:t>цветов — красный, желтый, синий, зеленый, белый, черный;</a:t>
            </a:r>
            <a:br>
              <a:rPr lang="ru-RU" dirty="0"/>
            </a:br>
            <a:r>
              <a:rPr lang="ru-RU" dirty="0" smtClean="0"/>
              <a:t>знание </a:t>
            </a:r>
            <a:r>
              <a:rPr lang="ru-RU" dirty="0"/>
              <a:t>понятий «количество» (один, два, три, много), «величина» (большой, маленький, больше, меньше</a:t>
            </a:r>
            <a:r>
              <a:rPr lang="ru-RU" dirty="0" smtClean="0"/>
              <a:t>);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развитие </a:t>
            </a:r>
            <a:r>
              <a:rPr lang="ru-RU" dirty="0"/>
              <a:t>композиционных умений в расположении форм в узоре (в ряд, по краю, по углам) и частей </a:t>
            </a:r>
            <a:r>
              <a:rPr lang="ru-RU" dirty="0" smtClean="0"/>
              <a:t>предметов;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освоение </a:t>
            </a:r>
            <a:r>
              <a:rPr lang="ru-RU" dirty="0"/>
              <a:t>навыка наклеивания форм.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Задачи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853444"/>
              </p:ext>
            </p:extLst>
          </p:nvPr>
        </p:nvGraphicFramePr>
        <p:xfrm>
          <a:off x="1115616" y="476672"/>
          <a:ext cx="7560840" cy="60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</a:tblGrid>
              <a:tr h="4919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и приемы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580251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1.Предварительная работа: игры с мозаикой, мелким</a:t>
                      </a:r>
                      <a:r>
                        <a:rPr lang="ru-RU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однородным материалом</a:t>
                      </a:r>
                    </a:p>
                    <a:p>
                      <a:pPr algn="l"/>
                      <a:r>
                        <a:rPr lang="ru-RU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2.Обследование и рассматривание предмета</a:t>
                      </a:r>
                    </a:p>
                    <a:p>
                      <a:pPr algn="l"/>
                      <a:r>
                        <a:rPr lang="ru-RU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3.Показ способов обследования, выкладывания и наклеивания</a:t>
                      </a:r>
                    </a:p>
                    <a:p>
                      <a:pPr algn="l"/>
                      <a:r>
                        <a:rPr lang="ru-RU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4.Совет , напоминание, помощь, исправление ошибок</a:t>
                      </a:r>
                    </a:p>
                    <a:p>
                      <a:pPr algn="l"/>
                      <a:r>
                        <a:rPr lang="ru-RU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5.Анализ в игровой форме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444786" cy="4932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501997" cy="5400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38" y="2714625"/>
            <a:ext cx="749776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группа (4-5 лет)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340768"/>
            <a:ext cx="7499350" cy="489108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Учить правильно держать ножницы и действовать с ними </a:t>
            </a:r>
          </a:p>
          <a:p>
            <a:r>
              <a:rPr lang="ru-RU" dirty="0"/>
              <a:t>Научить приемам вырезывания форм путем срезания углов, вырезывания фигур круг и овал из квадрата и прямоугольника</a:t>
            </a:r>
          </a:p>
          <a:p>
            <a:r>
              <a:rPr lang="ru-RU" dirty="0"/>
              <a:t>Познакомить с техникой обрывания бумаги</a:t>
            </a:r>
          </a:p>
          <a:p>
            <a:r>
              <a:rPr lang="ru-RU" dirty="0"/>
              <a:t>Продолжать учить детей наклеивать готовые формы по образцу, составлять композицию</a:t>
            </a:r>
          </a:p>
          <a:p>
            <a:r>
              <a:rPr lang="ru-RU" dirty="0"/>
              <a:t>Продолжать развивать мелкую моторику руки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Задачи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32329880"/>
              </p:ext>
            </p:extLst>
          </p:nvPr>
        </p:nvGraphicFramePr>
        <p:xfrm>
          <a:off x="1539875" y="357188"/>
          <a:ext cx="7604893" cy="602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893"/>
              </a:tblGrid>
              <a:tr h="7228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и приемы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01243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1.Информационно-рецептивный: рассматривание и анализ предмета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2.Показ образцов, конструкций, цветового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решения, расположения</a:t>
                      </a:r>
                    </a:p>
                    <a:p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3.Показ техники работы с ножницами и приемов вырезывания</a:t>
                      </a:r>
                    </a:p>
                    <a:p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4.Репродуктивный: упражнения в том или ином способе</a:t>
                      </a:r>
                    </a:p>
                    <a:p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5.Словесные: пояснения, указания, образные сравнения, советы</a:t>
                      </a:r>
                    </a:p>
                    <a:p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6.Индивидуальное обучение</a:t>
                      </a:r>
                    </a:p>
                    <a:p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7.Анализ работ при активном участии детей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mg_2295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044062" cy="4541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perspektivnoe-planirovanie-zanyatiya-po-pdd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53758"/>
            <a:ext cx="4280045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3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38" y="2571750"/>
            <a:ext cx="749776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Старшая группа (5-6 лет)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наиболее простой и доступный способ создания детьми художественных работ, сохраняющих реалистическую основу самого изображения;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дидактическое средство для развития пространственного мышления, мелкой моторики руки, следовательно, развитие речи и интеллекта;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занятие, вырабатывающее умение слушать, понимать и выполнять инструкции, совершать последовательные действия, координировать работу рук и глаз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АППЛИКАЦИЯ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1435100" y="928688"/>
            <a:ext cx="7499350" cy="531971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находить и выделять знакомые формы в предметах, различать и называть квадрат, прямоугольник, круг, овал, треугольник по основным признакам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Уточнять знания о различных цветах и дифференцировать  их на яркие, светлые, темные тона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сравнивать фигуры по величине: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высокий, низкий, узкий, широкий, толстый, тонкий, длинный, короткий, вверху, внизу, посередине, друг за другом, рядом, слева, справа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обучать приемам вырезывания + вырезывание гармошкой  и симметрично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540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Задачи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866594"/>
              </p:ext>
            </p:extLst>
          </p:nvPr>
        </p:nvGraphicFramePr>
        <p:xfrm>
          <a:off x="1000125" y="285750"/>
          <a:ext cx="7676331" cy="638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6331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и приемы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2350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и самостоятельный анализ предмета без наводящих вопросов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 образца только при показе конечного результата новой, сложной работы или нового приема вырезывания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детей к показу трудных моментов работы, к объяснению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Тренировочные действия – «прорисовка пальцем» линии контура на листе бумаги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Словесные: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совет, указания, косвенные вопросы, напоминания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работ при активном участии детей, самостоятельное подведение итогов занятия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3835160" cy="6074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06762"/>
            <a:ext cx="3402554" cy="5348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75" y="2714625"/>
            <a:ext cx="749776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(6-7 лет)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Содержимое 3"/>
          <p:cNvSpPr>
            <a:spLocks noGrp="1"/>
          </p:cNvSpPr>
          <p:nvPr>
            <p:ph idx="1"/>
          </p:nvPr>
        </p:nvSpPr>
        <p:spPr>
          <a:xfrm>
            <a:off x="1435100" y="1214438"/>
            <a:ext cx="7499350" cy="503396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уточнять знания детей о знакомых геометрических фигурах + многоугольники с разным количеством углов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дифференцировать оттенки основных спектральных тонов, различать холодные и теплые цвета, светлые и темные оттенки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обучать ориентировке на плоскости листа бумаги +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напротив, по парам, на одном уровне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«рисовать» ножницами – вырезывание без предварительной прорисовки линии контура с передачей характерных особенностей различных силуэтов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 умение самостоятельно планировать работу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96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Задачи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934860"/>
              </p:ext>
            </p:extLst>
          </p:nvPr>
        </p:nvGraphicFramePr>
        <p:xfrm>
          <a:off x="1115616" y="332656"/>
          <a:ext cx="7748339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8339"/>
              </a:tblGrid>
              <a:tr h="428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и приемы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406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повседневной работе – обследование предметов, игрушек, произведений декоративно-прикладного искусства, изделий народных промыслов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и самостоятельный анализ предмета без наводящих вопросов + образное словесное пояснение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Частичный показ приемов вырезывания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Словесные: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косвенные вопросы, напоминание, указания, совет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работ – самостоятельный с нахождением ошибок и их причин + выставки работ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87865"/>
            <a:ext cx="3357886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&amp;Pcy;&amp;icy;&amp;ncy;&amp;gcy;&amp;vcy;&amp;icy;&amp;ncy;&amp;ycy; &amp;ncy;&amp;acy; &amp;lcy;&amp;softcy;&amp;dcy;&amp;icy;&amp;n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482285" cy="5599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932" y="1412776"/>
            <a:ext cx="741682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+mj-lt"/>
              </a:rPr>
              <a:t>Используемая литература:</a:t>
            </a:r>
          </a:p>
          <a:p>
            <a:r>
              <a:rPr lang="ru-RU" dirty="0" smtClean="0"/>
              <a:t>      1.Грибовская </a:t>
            </a:r>
            <a:r>
              <a:rPr lang="ru-RU" dirty="0"/>
              <a:t>А.А. Обучение дошкольников декоративному рисованию, лепке.</a:t>
            </a:r>
          </a:p>
          <a:p>
            <a:r>
              <a:rPr lang="ru-RU" dirty="0"/>
              <a:t>аппликации. Конспекты занятий. - М., 2008.</a:t>
            </a:r>
          </a:p>
          <a:p>
            <a:r>
              <a:rPr lang="ru-RU" dirty="0" smtClean="0"/>
              <a:t>      2. </a:t>
            </a:r>
            <a:r>
              <a:rPr lang="ru-RU" dirty="0" err="1" smtClean="0"/>
              <a:t>Богатеева</a:t>
            </a:r>
            <a:r>
              <a:rPr lang="ru-RU" dirty="0" smtClean="0"/>
              <a:t> </a:t>
            </a:r>
            <a:r>
              <a:rPr lang="ru-RU" dirty="0"/>
              <a:t>З.А. Занятия аппликацией в детском саду. - М., 1988.</a:t>
            </a:r>
          </a:p>
          <a:p>
            <a:r>
              <a:rPr lang="ru-RU" dirty="0"/>
              <a:t>     3.  </a:t>
            </a:r>
            <a:r>
              <a:rPr lang="ru-RU" dirty="0" err="1"/>
              <a:t>Богатеева</a:t>
            </a:r>
            <a:r>
              <a:rPr lang="ru-RU" dirty="0"/>
              <a:t> З.А. Мотивы народных орнаментов в детских аппликациях</a:t>
            </a:r>
          </a:p>
          <a:p>
            <a:r>
              <a:rPr lang="ru-RU" dirty="0"/>
              <a:t>1986.</a:t>
            </a:r>
          </a:p>
          <a:p>
            <a:r>
              <a:rPr lang="ru-RU" dirty="0"/>
              <a:t>     4.  </a:t>
            </a:r>
            <a:r>
              <a:rPr lang="ru-RU" dirty="0" err="1"/>
              <a:t>Русакова</a:t>
            </a:r>
            <a:r>
              <a:rPr lang="ru-RU" dirty="0"/>
              <a:t> М.А. Аппликация. - М.. 1988.</a:t>
            </a:r>
          </a:p>
          <a:p>
            <a:r>
              <a:rPr lang="ru-RU" dirty="0"/>
              <a:t>    5.  Казакова Т.Г. Детское изобразительное творчество. - М.. 2006.</a:t>
            </a:r>
          </a:p>
        </p:txBody>
      </p:sp>
    </p:spTree>
    <p:extLst>
      <p:ext uri="{BB962C8B-B14F-4D97-AF65-F5344CB8AC3E}">
        <p14:creationId xmlns:p14="http://schemas.microsoft.com/office/powerpoint/2010/main" val="54278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формированию у детей определенных знаний, развитию умений, отработке навыков и воспитанию личности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усвоению знаний о цвете, строении предметов, их величине, плоскостной форме и композиции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усвоению знаний о симметрии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ассиметрии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развитию ориентировки в пространстве и на ограниченной поверхности, мелкой мускулатуры кисти рук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АППЛИКАЦИЯ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способствует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1886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аппликации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43" y="2132856"/>
            <a:ext cx="82296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34563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Предметная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Сюжетная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Декоративная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sposob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1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posob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sposob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638</TotalTime>
  <Words>926</Words>
  <Application>Microsoft Office PowerPoint</Application>
  <PresentationFormat>Экран (4:3)</PresentationFormat>
  <Paragraphs>114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Волна</vt:lpstr>
      <vt:lpstr> Аппликация в ДОУ</vt:lpstr>
      <vt:lpstr>АППЛИКАЦИЯ</vt:lpstr>
      <vt:lpstr>АППЛИКАЦИЯ</vt:lpstr>
      <vt:lpstr>АППЛИКАЦИЯ способствует</vt:lpstr>
      <vt:lpstr>Виды аппликации</vt:lpstr>
      <vt:lpstr>Предметная Сюжетная  Декоративная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Вырезывание по частям </vt:lpstr>
      <vt:lpstr>Вырезывание по контуру</vt:lpstr>
      <vt:lpstr>Обрывная аппликация</vt:lpstr>
      <vt:lpstr>В обучении аппликации решаются следующие общие задачи:</vt:lpstr>
      <vt:lpstr>I младшая группа (2-3 лет)</vt:lpstr>
      <vt:lpstr>В I младшей группе не предусмотрена программой, но работа воспитателя направлена на подготовку ребенка к овладению новым видом изобразительной деятельности Дети учатся: -расскладывать фигуры в заданном порядке -составлять предметы из 2-3 частей -соотносить их по форме, цвету, величине, пространственному расположению  Тематика занятий: «Дорожка для зайчика», «Домик для Маши», «Шарики», «Узор», «Флажки», мозаика сюжетного характера: «Солнышко и дождик», </vt:lpstr>
      <vt:lpstr>2 младшая группа </vt:lpstr>
      <vt:lpstr>Задачи</vt:lpstr>
      <vt:lpstr>Презентация PowerPoint</vt:lpstr>
      <vt:lpstr>Презентация PowerPoint</vt:lpstr>
      <vt:lpstr>Средняя группа (4-5 лет)</vt:lpstr>
      <vt:lpstr> Задачи</vt:lpstr>
      <vt:lpstr>Презентация PowerPoint</vt:lpstr>
      <vt:lpstr>Презентация PowerPoint</vt:lpstr>
      <vt:lpstr>Старшая группа (5-6 лет)</vt:lpstr>
      <vt:lpstr>Задачи</vt:lpstr>
      <vt:lpstr>Презентация PowerPoint</vt:lpstr>
      <vt:lpstr>Презентация PowerPoint</vt:lpstr>
      <vt:lpstr>Подготовительная группа  (6-7 лет)</vt:lpstr>
      <vt:lpstr>Задачи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в ДОУ</dc:title>
  <dc:creator>inna</dc:creator>
  <cp:lastModifiedBy>User</cp:lastModifiedBy>
  <cp:revision>29</cp:revision>
  <dcterms:created xsi:type="dcterms:W3CDTF">2012-07-20T08:54:23Z</dcterms:created>
  <dcterms:modified xsi:type="dcterms:W3CDTF">2013-12-08T16:02:51Z</dcterms:modified>
</cp:coreProperties>
</file>