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93" r:id="rId3"/>
    <p:sldId id="260" r:id="rId4"/>
    <p:sldId id="261" r:id="rId5"/>
    <p:sldId id="263" r:id="rId6"/>
    <p:sldId id="264" r:id="rId7"/>
    <p:sldId id="265" r:id="rId8"/>
    <p:sldId id="267" r:id="rId9"/>
    <p:sldId id="275" r:id="rId10"/>
    <p:sldId id="271" r:id="rId11"/>
    <p:sldId id="270" r:id="rId12"/>
    <p:sldId id="273" r:id="rId13"/>
    <p:sldId id="276" r:id="rId14"/>
    <p:sldId id="277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72" autoAdjust="0"/>
    <p:restoredTop sz="9464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34B0AA-6B5E-4602-AF14-C09F4FF15311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97EFBF-D0BE-46D2-8813-9401ACB91E6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2259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97EFBF-D0BE-46D2-8813-9401ACB91E6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20058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83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85357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186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92465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510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107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797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9182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354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897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5387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7272E8-E8E0-4174-A8C5-44ACE4BC4023}" type="datetimeFigureOut">
              <a:rPr lang="ru-RU" smtClean="0"/>
              <a:pPr/>
              <a:t>17.06.2012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0931DA-423D-4943-89E7-23FCCD3CE15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435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404664"/>
            <a:ext cx="7772400" cy="1512168"/>
          </a:xfrm>
        </p:spPr>
        <p:txBody>
          <a:bodyPr>
            <a:normAutofit fontScale="90000"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Дизайн-проект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«Сказочный   город»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1556792"/>
            <a:ext cx="6440760" cy="864096"/>
          </a:xfrm>
        </p:spPr>
        <p:txBody>
          <a:bodyPr>
            <a:normAutofit/>
          </a:bodyPr>
          <a:lstStyle/>
          <a:p>
            <a:r>
              <a:rPr lang="ru-RU" sz="4400" dirty="0" smtClean="0"/>
              <a:t>Бумажная пластика</a:t>
            </a:r>
            <a:endParaRPr lang="ru-RU" sz="4400" dirty="0"/>
          </a:p>
        </p:txBody>
      </p:sp>
      <p:pic>
        <p:nvPicPr>
          <p:cNvPr id="4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2564904"/>
            <a:ext cx="6034617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15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55"/>
    </mc:Choice>
    <mc:Fallback xmlns="">
      <p:transition spd="slow" advTm="4555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В старых районах увидишь дворцы…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348706"/>
            <a:ext cx="4038600" cy="302895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50161"/>
            <a:ext cx="4038600" cy="3026040"/>
          </a:xfrm>
        </p:spPr>
      </p:pic>
    </p:spTree>
    <p:extLst>
      <p:ext uri="{BB962C8B-B14F-4D97-AF65-F5344CB8AC3E}">
        <p14:creationId xmlns:p14="http://schemas.microsoft.com/office/powerpoint/2010/main" val="21782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504056"/>
          </a:xfrm>
        </p:spPr>
        <p:txBody>
          <a:bodyPr>
            <a:normAutofit fontScale="90000"/>
          </a:bodyPr>
          <a:lstStyle/>
          <a:p>
            <a:pPr algn="l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Зданья театров, музеев, соборов…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549944"/>
            <a:ext cx="2664296" cy="3231168"/>
          </a:xfrm>
        </p:spPr>
      </p:pic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620688"/>
            <a:ext cx="3240360" cy="2430270"/>
          </a:xfrm>
        </p:spPr>
      </p:pic>
      <p:sp>
        <p:nvSpPr>
          <p:cNvPr id="2" name="Прямоугольник 1"/>
          <p:cNvSpPr/>
          <p:nvPr/>
        </p:nvSpPr>
        <p:spPr>
          <a:xfrm>
            <a:off x="2915816" y="3165282"/>
            <a:ext cx="35718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Просто жилые, приятные взору….</a:t>
            </a:r>
            <a:endParaRPr lang="ru-RU" dirty="0"/>
          </a:p>
        </p:txBody>
      </p:sp>
      <p:pic>
        <p:nvPicPr>
          <p:cNvPr id="6" name="Объект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36" y="3528679"/>
            <a:ext cx="2838364" cy="3076245"/>
          </a:xfrm>
          <a:prstGeom prst="rect">
            <a:avLst/>
          </a:prstGeom>
        </p:spPr>
      </p:pic>
      <p:pic>
        <p:nvPicPr>
          <p:cNvPr id="8" name="Объект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944482"/>
            <a:ext cx="3583821" cy="268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5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642194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Освоение способов складывания бумаги </a:t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 предыдущем занятии по конструированию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823" y="980728"/>
            <a:ext cx="3552395" cy="2664296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2418" y="980728"/>
            <a:ext cx="3552395" cy="2664296"/>
          </a:xfrm>
        </p:spPr>
      </p:pic>
      <p:pic>
        <p:nvPicPr>
          <p:cNvPr id="5" name="Объект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843046"/>
            <a:ext cx="3552395" cy="2664296"/>
          </a:xfrm>
          <a:prstGeom prst="rect">
            <a:avLst/>
          </a:prstGeom>
        </p:spPr>
      </p:pic>
      <p:pic>
        <p:nvPicPr>
          <p:cNvPr id="6" name="Объект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3843046"/>
            <a:ext cx="3600400" cy="2700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109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75656" y="4800600"/>
            <a:ext cx="6408712" cy="566738"/>
          </a:xfrm>
        </p:spPr>
        <p:txBody>
          <a:bodyPr>
            <a:no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Материалы, инструменты, оборудование.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755576" y="5445224"/>
            <a:ext cx="7416824" cy="1224136"/>
          </a:xfrm>
        </p:spPr>
        <p:txBody>
          <a:bodyPr>
            <a:noAutofit/>
          </a:bodyPr>
          <a:lstStyle/>
          <a:p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Б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елая плотная бумага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разных размеров для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домов,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квадрат со стороной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см для изготовления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крыш, клей ПВА, кисточка, тряпочка, ножницы, ноутбук с фотографиями, доска для рисования схем сложения бумаги, мел, игрушка Незнайка, магнитофон, веселая музыка, стихотворения.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67215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3528" y="404664"/>
            <a:ext cx="8363272" cy="172819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Последовательность  работы:</a:t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Формулировка проблемы ( постановка цели, определение продукта проекта);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Введение в игровую( сюжетную) ситуацию.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060848"/>
            <a:ext cx="3394472" cy="4525963"/>
          </a:xfrm>
        </p:spPr>
      </p:pic>
      <p:pic>
        <p:nvPicPr>
          <p:cNvPr id="10" name="Объект 9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060848"/>
            <a:ext cx="3394472" cy="4525963"/>
          </a:xfrm>
        </p:spPr>
      </p:pic>
    </p:spTree>
    <p:extLst>
      <p:ext uri="{BB962C8B-B14F-4D97-AF65-F5344CB8AC3E}">
        <p14:creationId xmlns:p14="http://schemas.microsoft.com/office/powerpoint/2010/main" val="410825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Создатели  дизайн-проекта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84784"/>
            <a:ext cx="8363272" cy="5256584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Андреева Ирина Николаевна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старшей группы «Капелька»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ГБДОУ № 45 Фрунзенского района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Швец Елена Юрьевна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средней группы «Божья коровка»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ГБДОУ № 108 Фрунзенского района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Минкина Ольга Алексеевна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Воспитатель средней группы «Ручеек»</a:t>
            </a:r>
          </a:p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ГБОУ школа 555 «Белогорье»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6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4624"/>
            <a:ext cx="8229600" cy="792088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764704"/>
            <a:ext cx="8229600" cy="5976664"/>
          </a:xfrm>
        </p:spPr>
        <p:txBody>
          <a:bodyPr>
            <a:normAutofit fontScale="47500" lnSpcReduction="20000"/>
          </a:bodyPr>
          <a:lstStyle/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Создать условия для развития творческой активности и самостоятельности;</a:t>
            </a:r>
            <a:endParaRPr lang="ru-RU" sz="33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Привлечь внимание к зданиям нашего города;</a:t>
            </a:r>
          </a:p>
          <a:p>
            <a:pPr algn="ctr"/>
            <a:r>
              <a:rPr lang="ru-RU" sz="3300" dirty="0" smtClean="0">
                <a:latin typeface="Times New Roman" pitchFamily="18" charset="0"/>
                <a:cs typeface="Times New Roman" pitchFamily="18" charset="0"/>
              </a:rPr>
              <a:t>Показать развитие архитектуры.</a:t>
            </a:r>
          </a:p>
          <a:p>
            <a:pPr marL="0" indent="0" algn="ctr">
              <a:buNone/>
            </a:pPr>
            <a:endParaRPr lang="ru-RU" sz="33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Проблема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200" dirty="0">
                <a:latin typeface="Times New Roman" pitchFamily="18" charset="0"/>
                <a:cs typeface="Times New Roman" pitchFamily="18" charset="0"/>
              </a:rPr>
              <a:t>Придумать и «построить» </a:t>
            </a: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дома;   </a:t>
            </a:r>
          </a:p>
          <a:p>
            <a:pPr marL="0" indent="0" algn="ctr">
              <a:buNone/>
            </a:pPr>
            <a:r>
              <a:rPr lang="ru-RU" sz="4200" dirty="0" smtClean="0">
                <a:latin typeface="Times New Roman" pitchFamily="18" charset="0"/>
                <a:cs typeface="Times New Roman" pitchFamily="18" charset="0"/>
              </a:rPr>
              <a:t>Спроектировать   СКАЗОЧНЫЙ   ГОРОД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ru-RU" sz="4500" b="1" dirty="0" smtClean="0">
                <a:latin typeface="Times New Roman" pitchFamily="18" charset="0"/>
                <a:cs typeface="Times New Roman" pitchFamily="18" charset="0"/>
              </a:rPr>
              <a:t>Прогнозируемые результаты</a:t>
            </a:r>
          </a:p>
          <a:p>
            <a:pPr marL="0" indent="0" algn="ctr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                            Теоретическая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подготовка.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Ребята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должны знать: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правила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техники безопасности;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название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вида деятельности, которым они занимаются;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название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используемых инструментов: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знать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специальные обозначения для работы со схемами.</a:t>
            </a:r>
          </a:p>
          <a:p>
            <a:pPr marL="0" indent="0" algn="just">
              <a:buNone/>
            </a:pPr>
            <a:endParaRPr lang="ru-RU" sz="3400" dirty="0">
              <a:latin typeface="Times New Roman" pitchFamily="18" charset="0"/>
              <a:cs typeface="Times New Roman" pitchFamily="18" charset="0"/>
            </a:endParaRPr>
          </a:p>
          <a:p>
            <a:pPr marL="0" indent="0" algn="just">
              <a:buNone/>
            </a:pP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                         Практическая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подготовка. </a:t>
            </a:r>
            <a:r>
              <a:rPr lang="ru-RU" sz="3400" b="1" i="1" dirty="0" smtClean="0">
                <a:latin typeface="Times New Roman" pitchFamily="18" charset="0"/>
                <a:cs typeface="Times New Roman" pitchFamily="18" charset="0"/>
              </a:rPr>
              <a:t>   Ребята </a:t>
            </a:r>
            <a:r>
              <a:rPr lang="ru-RU" sz="3400" b="1" i="1" dirty="0">
                <a:latin typeface="Times New Roman" pitchFamily="18" charset="0"/>
                <a:cs typeface="Times New Roman" pitchFamily="18" charset="0"/>
              </a:rPr>
              <a:t>должны уметь: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пользоваться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инструментом для ручного труда;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владеть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основными приёмами складывания бумаги;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организовать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своё рабочее место;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соблюдать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правила техники безопасности;</a:t>
            </a:r>
          </a:p>
          <a:p>
            <a:pPr algn="just"/>
            <a:r>
              <a:rPr lang="ru-RU" sz="3400" dirty="0" smtClean="0">
                <a:latin typeface="Times New Roman" pitchFamily="18" charset="0"/>
                <a:cs typeface="Times New Roman" pitchFamily="18" charset="0"/>
              </a:rPr>
              <a:t>      пользоваться 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образцами.</a:t>
            </a:r>
          </a:p>
          <a:p>
            <a:pPr marL="0" indent="0" algn="ctr">
              <a:buNone/>
            </a:pPr>
            <a:endParaRPr lang="ru-RU" sz="25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350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Планирование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504056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Основные задачи  Дизайн-проекта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познавательные способности;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Развивать творческое воображение, мышление и изобретательность;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Принимать мнения, советы других и отстаивать свою точку зрения в решении возникшей проблемы;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Позитивно оценивать себя и творчество товарищей.</a:t>
            </a:r>
          </a:p>
          <a:p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400" b="1" i="1" dirty="0">
                <a:latin typeface="Times New Roman"/>
                <a:ea typeface="Times New Roman"/>
              </a:rPr>
              <a:t> </a:t>
            </a:r>
            <a:r>
              <a:rPr lang="ru-RU" sz="2400" b="1" i="1" dirty="0" smtClean="0">
                <a:latin typeface="Times New Roman"/>
                <a:ea typeface="Times New Roman"/>
              </a:rPr>
              <a:t>                                  Задачи  </a:t>
            </a:r>
            <a:r>
              <a:rPr lang="ru-RU" sz="2400" b="1" i="1" dirty="0">
                <a:latin typeface="Times New Roman"/>
                <a:ea typeface="Times New Roman"/>
              </a:rPr>
              <a:t>занятия:</a:t>
            </a:r>
          </a:p>
          <a:p>
            <a:endParaRPr lang="ru-RU" sz="1800" b="1" i="1" dirty="0">
              <a:latin typeface="Times New Roman"/>
              <a:ea typeface="Times New Roman"/>
            </a:endParaRPr>
          </a:p>
          <a:p>
            <a:r>
              <a:rPr lang="ru-RU" sz="1800" dirty="0">
                <a:latin typeface="Times New Roman"/>
                <a:ea typeface="Times New Roman"/>
              </a:rPr>
              <a:t>Совершенствование техники вырезания и прорезывания ножницами без разметки - «на глаз»;</a:t>
            </a:r>
          </a:p>
          <a:p>
            <a:r>
              <a:rPr lang="ru-RU" sz="1800" dirty="0">
                <a:latin typeface="Times New Roman"/>
                <a:ea typeface="Times New Roman"/>
              </a:rPr>
              <a:t>Развитие интеллектуальных способностей: восприятия, мышления, памяти, внимания, изобретательности;</a:t>
            </a:r>
          </a:p>
          <a:p>
            <a:r>
              <a:rPr lang="ru-RU" sz="1800" dirty="0">
                <a:latin typeface="Times New Roman"/>
                <a:ea typeface="Times New Roman"/>
              </a:rPr>
              <a:t>Формирование  композиционных умений – ритмичное размещение созданных макетов на приготовленном поле;</a:t>
            </a:r>
          </a:p>
          <a:p>
            <a:r>
              <a:rPr lang="ru-RU" sz="1800" dirty="0">
                <a:latin typeface="Times New Roman"/>
                <a:ea typeface="Times New Roman"/>
              </a:rPr>
              <a:t>Развитие мелкой моторики рук.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3111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Поиск  информации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556792"/>
            <a:ext cx="8291264" cy="511256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РЕДВАРИТЕЛЬНАЯ РАБОТА</a:t>
            </a:r>
          </a:p>
          <a:p>
            <a:pPr marL="0" indent="0" algn="just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Рассказ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воспитателя об исторических и современных зданиях нашего города, сопровождаемый видеорядом памятных мест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Санкт-Петербурга.</a:t>
            </a:r>
          </a:p>
          <a:p>
            <a:pPr marL="0" indent="0" algn="just">
              <a:buNone/>
            </a:pP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Рассматривание с детьми иллюстраций  различных типов домов: </a:t>
            </a: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деревенских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деревянных одно –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двух-этажных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;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городских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: низких (двух-трех-этажных), </a:t>
            </a:r>
            <a:endParaRPr lang="ru-RU" sz="21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высоких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 очень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высоких;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сторических зданий города.</a:t>
            </a:r>
          </a:p>
          <a:p>
            <a:pPr mar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Игровой материал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Использование дидактических игр: 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  «Собери свой город», 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  «Знай и люби свой город».</a:t>
            </a:r>
          </a:p>
          <a:p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деревянный конструктор.    </a:t>
            </a:r>
          </a:p>
          <a:p>
            <a:pPr marL="0" indent="0">
              <a:buNone/>
            </a:pP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100" dirty="0" smtClean="0">
                <a:latin typeface="Times New Roman" pitchFamily="18" charset="0"/>
                <a:cs typeface="Times New Roman" pitchFamily="18" charset="0"/>
              </a:rPr>
              <a:t>                                       Срок </a:t>
            </a:r>
            <a:r>
              <a:rPr lang="ru-RU" sz="2100" dirty="0">
                <a:latin typeface="Times New Roman" pitchFamily="18" charset="0"/>
                <a:cs typeface="Times New Roman" pitchFamily="18" charset="0"/>
              </a:rPr>
              <a:t>проекта – 1 месяц</a:t>
            </a:r>
          </a:p>
          <a:p>
            <a:pPr mar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039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Деревенские дома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" y="3059668"/>
            <a:ext cx="4038600" cy="2297963"/>
          </a:xfr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2348706"/>
            <a:ext cx="4038600" cy="3028950"/>
          </a:xfrm>
        </p:spPr>
      </p:pic>
    </p:spTree>
    <p:extLst>
      <p:ext uri="{BB962C8B-B14F-4D97-AF65-F5344CB8AC3E}">
        <p14:creationId xmlns:p14="http://schemas.microsoft.com/office/powerpoint/2010/main" val="138691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387424"/>
            <a:ext cx="8229600" cy="1805062"/>
          </a:xfrm>
        </p:spPr>
        <p:txBody>
          <a:bodyPr>
            <a:norm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Городские дома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7" y="764704"/>
            <a:ext cx="3360373" cy="252028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764704"/>
            <a:ext cx="3384376" cy="2538282"/>
          </a:xfrm>
        </p:spPr>
      </p:pic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501008"/>
            <a:ext cx="3456384" cy="3133623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3501007"/>
            <a:ext cx="3603589" cy="313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222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1420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Рассказ воспитателя об исторических и современных зданиях нашего города,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сопровождаемый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видеорядом памятных 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мест </a:t>
            </a:r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Санкт-Петербурга.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564904"/>
            <a:ext cx="5228166" cy="3921125"/>
          </a:xfrm>
        </p:spPr>
      </p:pic>
    </p:spTree>
    <p:extLst>
      <p:ext uri="{BB962C8B-B14F-4D97-AF65-F5344CB8AC3E}">
        <p14:creationId xmlns:p14="http://schemas.microsoft.com/office/powerpoint/2010/main" val="27048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648072"/>
          </a:xfrm>
        </p:spPr>
        <p:txBody>
          <a:bodyPr>
            <a:noAutofit/>
          </a:bodyPr>
          <a:lstStyle/>
          <a:p>
            <a:pPr algn="l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…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Дома городские  большие и важные:    многооконные, многоэтажные….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780" y="855099"/>
            <a:ext cx="3527879" cy="2645909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908720"/>
            <a:ext cx="2881959" cy="2520279"/>
          </a:xfrm>
        </p:spPr>
      </p:pic>
      <p:sp>
        <p:nvSpPr>
          <p:cNvPr id="4" name="Прямоугольник 3"/>
          <p:cNvSpPr/>
          <p:nvPr/>
        </p:nvSpPr>
        <p:spPr>
          <a:xfrm>
            <a:off x="1259632" y="3573016"/>
            <a:ext cx="58326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Есть в новостройках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дома-близнецы</a:t>
            </a:r>
            <a:r>
              <a:rPr lang="ru-RU" dirty="0"/>
              <a:t>…</a:t>
            </a:r>
          </a:p>
        </p:txBody>
      </p:sp>
      <p:pic>
        <p:nvPicPr>
          <p:cNvPr id="7" name="Объект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250190"/>
            <a:ext cx="3178696" cy="2384022"/>
          </a:xfrm>
          <a:prstGeom prst="rect">
            <a:avLst/>
          </a:prstGeom>
        </p:spPr>
      </p:pic>
      <p:pic>
        <p:nvPicPr>
          <p:cNvPr id="8" name="Объект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238749"/>
            <a:ext cx="3607370" cy="24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725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448</Words>
  <Application>Microsoft Office PowerPoint</Application>
  <PresentationFormat>Экран (4:3)</PresentationFormat>
  <Paragraphs>80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Дизайн-проект «Сказочный   город» </vt:lpstr>
      <vt:lpstr>Создатели  дизайн-проекта</vt:lpstr>
      <vt:lpstr>Цель проекта</vt:lpstr>
      <vt:lpstr>Планирование</vt:lpstr>
      <vt:lpstr>Поиск  информации</vt:lpstr>
      <vt:lpstr>Деревенские дома</vt:lpstr>
      <vt:lpstr>Городские дома</vt:lpstr>
      <vt:lpstr>Рассказ воспитателя об исторических и современных зданиях нашего города, сопровождаемый видеорядом памятных мест Санкт-Петербурга.</vt:lpstr>
      <vt:lpstr>…Дома городские  большие и важные:    многооконные, многоэтажные….</vt:lpstr>
      <vt:lpstr>        В старых районах увидишь дворцы…</vt:lpstr>
      <vt:lpstr>          Зданья театров, музеев, соборов…</vt:lpstr>
      <vt:lpstr>Освоение способов складывания бумаги  на предыдущем занятии по конструированию</vt:lpstr>
      <vt:lpstr>Материалы, инструменты, оборудование.</vt:lpstr>
      <vt:lpstr>Последовательность  работы: Формулировка проблемы ( постановка цели, определение продукта проекта); Введение в игровую( сюжетную) ситуацию.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Дизайн-проект  «Необычный  белый  город»</dc:title>
  <dc:creator>Елена</dc:creator>
  <cp:lastModifiedBy>Елена</cp:lastModifiedBy>
  <cp:revision>157</cp:revision>
  <dcterms:created xsi:type="dcterms:W3CDTF">2012-06-02T06:31:04Z</dcterms:created>
  <dcterms:modified xsi:type="dcterms:W3CDTF">2012-06-17T12:37:34Z</dcterms:modified>
</cp:coreProperties>
</file>